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2"/>
  </p:notesMasterIdLst>
  <p:sldIdLst>
    <p:sldId id="258" r:id="rId2"/>
    <p:sldId id="259" r:id="rId3"/>
    <p:sldId id="290" r:id="rId4"/>
    <p:sldId id="291" r:id="rId5"/>
    <p:sldId id="292" r:id="rId6"/>
    <p:sldId id="297" r:id="rId7"/>
    <p:sldId id="298" r:id="rId8"/>
    <p:sldId id="299" r:id="rId9"/>
    <p:sldId id="311"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19" autoAdjust="0"/>
    <p:restoredTop sz="88860" autoAdjust="0"/>
  </p:normalViewPr>
  <p:slideViewPr>
    <p:cSldViewPr snapToGrid="0">
      <p:cViewPr varScale="1">
        <p:scale>
          <a:sx n="60" d="100"/>
          <a:sy n="60" d="100"/>
        </p:scale>
        <p:origin x="53" y="33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5/1/2022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‹nº›</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aumentar a conscientização de funcionários e contratados sobre questões sobre o combate à corrupção e ao suborno.</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O treinamento pode ser realizado para grupos que atuam na organização, independente do números de integrantes ou local.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 Lembre-se que a alta gerência também precisa passar por esse treinamento.</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Recomendamos que este documento seja revisado semestralmente e/ou </a:t>
            </a:r>
            <a:r>
              <a:rPr lang="pt-BR" sz="1200" kern="1200" dirty="0">
                <a:solidFill>
                  <a:schemeClr val="tx1"/>
                </a:solidFill>
                <a:effectLst/>
                <a:latin typeface="+mn-lt"/>
                <a:ea typeface="+mn-ea"/>
                <a:cs typeface="+mn-cs"/>
              </a:rPr>
              <a:t>após cada apresentação para garantir que ele esteja abrangendo os conteúdos necessários, com base no feedback de cada exposição</a:t>
            </a:r>
            <a:endParaRPr lang="pt-BR"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15572EC6-E22D-4314-BD35-0F32D91EA534}" type="slidenum">
              <a:rPr lang="en-GB" smtClean="0"/>
              <a:t>1</a:t>
            </a:fld>
            <a:endParaRPr lang="en-GB"/>
          </a:p>
        </p:txBody>
      </p:sp>
    </p:spTree>
    <p:extLst>
      <p:ext uri="{BB962C8B-B14F-4D97-AF65-F5344CB8AC3E}">
        <p14:creationId xmlns:p14="http://schemas.microsoft.com/office/powerpoint/2010/main" val="2281366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Pergunte se há alguma dúvida sobre o assunto da apresentação.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10</a:t>
            </a:fld>
            <a:endParaRPr lang="en-GB"/>
          </a:p>
        </p:txBody>
      </p:sp>
    </p:spTree>
    <p:extLst>
      <p:ext uri="{BB962C8B-B14F-4D97-AF65-F5344CB8AC3E}">
        <p14:creationId xmlns:p14="http://schemas.microsoft.com/office/powerpoint/2010/main" val="3444978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a:t>
            </a:fld>
            <a:endParaRPr lang="en-GB"/>
          </a:p>
        </p:txBody>
      </p:sp>
    </p:spTree>
    <p:extLst>
      <p:ext uri="{BB962C8B-B14F-4D97-AF65-F5344CB8AC3E}">
        <p14:creationId xmlns:p14="http://schemas.microsoft.com/office/powerpoint/2010/main" val="3942172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baseline="0" dirty="0">
              <a:latin typeface="Verdana" panose="020B0604030504040204" pitchFamily="34" charset="0"/>
              <a:ea typeface="Verdana" panose="020B0604030504040204" pitchFamily="34" charset="0"/>
            </a:endParaRPr>
          </a:p>
          <a:p>
            <a:endParaRPr lang="pt-BR"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3</a:t>
            </a:fld>
            <a:endParaRPr lang="en-GB"/>
          </a:p>
        </p:txBody>
      </p:sp>
    </p:spTree>
    <p:extLst>
      <p:ext uri="{BB962C8B-B14F-4D97-AF65-F5344CB8AC3E}">
        <p14:creationId xmlns:p14="http://schemas.microsoft.com/office/powerpoint/2010/main" val="344897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4</a:t>
            </a:fld>
            <a:endParaRPr lang="en-GB"/>
          </a:p>
        </p:txBody>
      </p:sp>
    </p:spTree>
    <p:extLst>
      <p:ext uri="{BB962C8B-B14F-4D97-AF65-F5344CB8AC3E}">
        <p14:creationId xmlns:p14="http://schemas.microsoft.com/office/powerpoint/2010/main" val="251987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5</a:t>
            </a:fld>
            <a:endParaRPr lang="en-GB"/>
          </a:p>
        </p:txBody>
      </p:sp>
    </p:spTree>
    <p:extLst>
      <p:ext uri="{BB962C8B-B14F-4D97-AF65-F5344CB8AC3E}">
        <p14:creationId xmlns:p14="http://schemas.microsoft.com/office/powerpoint/2010/main" val="3621687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6</a:t>
            </a:fld>
            <a:endParaRPr lang="en-GB"/>
          </a:p>
        </p:txBody>
      </p:sp>
    </p:spTree>
    <p:extLst>
      <p:ext uri="{BB962C8B-B14F-4D97-AF65-F5344CB8AC3E}">
        <p14:creationId xmlns:p14="http://schemas.microsoft.com/office/powerpoint/2010/main" val="407743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7</a:t>
            </a:fld>
            <a:endParaRPr lang="en-GB"/>
          </a:p>
        </p:txBody>
      </p:sp>
    </p:spTree>
    <p:extLst>
      <p:ext uri="{BB962C8B-B14F-4D97-AF65-F5344CB8AC3E}">
        <p14:creationId xmlns:p14="http://schemas.microsoft.com/office/powerpoint/2010/main" val="4257105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8</a:t>
            </a:fld>
            <a:endParaRPr lang="en-GB"/>
          </a:p>
        </p:txBody>
      </p:sp>
    </p:spTree>
    <p:extLst>
      <p:ext uri="{BB962C8B-B14F-4D97-AF65-F5344CB8AC3E}">
        <p14:creationId xmlns:p14="http://schemas.microsoft.com/office/powerpoint/2010/main" val="732886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sz="1200" b="0" i="0" kern="1200" dirty="0">
              <a:solidFill>
                <a:schemeClr val="tx1"/>
              </a:solidFill>
              <a:effectLst/>
              <a:latin typeface="Verdana" panose="020B0604030504040204" pitchFamily="34" charset="0"/>
              <a:ea typeface="Verdana" panose="020B0604030504040204" pitchFamily="34" charset="0"/>
              <a:cs typeface="+mn-cs"/>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9</a:t>
            </a:fld>
            <a:endParaRPr lang="en-GB"/>
          </a:p>
        </p:txBody>
      </p:sp>
    </p:spTree>
    <p:extLst>
      <p:ext uri="{BB962C8B-B14F-4D97-AF65-F5344CB8AC3E}">
        <p14:creationId xmlns:p14="http://schemas.microsoft.com/office/powerpoint/2010/main" val="3865018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5/1/2022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5/1/2022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550985" y="2721120"/>
            <a:ext cx="6391275" cy="2252095"/>
          </a:xfrm>
        </p:spPr>
        <p:txBody>
          <a:bodyPr>
            <a:normAutofit lnSpcReduction="10000"/>
          </a:bodyPr>
          <a:lstStyle/>
          <a:p>
            <a:pPr marL="0" marR="0" indent="0" algn="ctr">
              <a:buNone/>
            </a:pPr>
            <a:r>
              <a:rPr lang="pt-BR" altLang="en-US" sz="4000" b="1" dirty="0">
                <a:ea typeface="Verdana" panose="020B0604030504040204" pitchFamily="34" charset="0"/>
                <a:cs typeface="Arial" charset="0"/>
              </a:rPr>
              <a:t>Treinamento de Conscientização Sobre o Combate a Corrupção e Suborno</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79F3F51E-03E4-4D38-8CFF-B43F09FB7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43808" y="2924944"/>
            <a:ext cx="3059832" cy="619125"/>
          </a:xfrm>
        </p:spPr>
        <p:txBody>
          <a:bodyPr>
            <a:normAutofit fontScale="90000"/>
          </a:bodyPr>
          <a:lstStyle/>
          <a:p>
            <a:pPr algn="ctr">
              <a:defRPr/>
            </a:pPr>
            <a:r>
              <a:rPr lang="en-GB" sz="4000" b="1" dirty="0" err="1">
                <a:ea typeface="Verdana" panose="020B0604030504040204" pitchFamily="34" charset="0"/>
                <a:cs typeface="Arial" panose="020B0604020202020204" pitchFamily="34" charset="0"/>
              </a:rPr>
              <a:t>Perguntas</a:t>
            </a:r>
            <a:endParaRPr lang="en-GB" b="1" dirty="0">
              <a:ea typeface="Verdana" panose="020B0604030504040204" pitchFamily="34" charset="0"/>
              <a:cs typeface="Arial" panose="020B0604020202020204" pitchFamily="34" charset="0"/>
            </a:endParaRPr>
          </a:p>
        </p:txBody>
      </p:sp>
      <p:pic>
        <p:nvPicPr>
          <p:cNvPr id="4" name="Picture 3" descr="A screen shot of a computer&#10;&#10;Description automatically generated">
            <a:extLst>
              <a:ext uri="{FF2B5EF4-FFF2-40B4-BE49-F238E27FC236}">
                <a16:creationId xmlns:a16="http://schemas.microsoft.com/office/drawing/2014/main" id="{442A5982-A41F-4FDC-914F-94142725C7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Tópicos</a:t>
            </a:r>
            <a:endParaRPr lang="en-GB" altLang="en-US" dirty="0"/>
          </a:p>
        </p:txBody>
      </p:sp>
      <p:sp>
        <p:nvSpPr>
          <p:cNvPr id="14339" name="Content Placeholder 2"/>
          <p:cNvSpPr>
            <a:spLocks noGrp="1"/>
          </p:cNvSpPr>
          <p:nvPr>
            <p:ph idx="1"/>
          </p:nvPr>
        </p:nvSpPr>
        <p:spPr/>
        <p:txBody>
          <a:bodyPr>
            <a:normAutofit/>
          </a:bodyPr>
          <a:lstStyle/>
          <a:p>
            <a:r>
              <a:rPr lang="en-GB" altLang="en-US" dirty="0">
                <a:ea typeface="Verdana" panose="020B0604030504040204" pitchFamily="34" charset="0"/>
                <a:cs typeface="Arial" charset="0"/>
              </a:rPr>
              <a:t>O que é </a:t>
            </a:r>
            <a:r>
              <a:rPr lang="en-GB" altLang="en-US" dirty="0" err="1">
                <a:ea typeface="Verdana" panose="020B0604030504040204" pitchFamily="34" charset="0"/>
                <a:cs typeface="Arial" charset="0"/>
              </a:rPr>
              <a:t>corrupção</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suborno</a:t>
            </a:r>
            <a:r>
              <a:rPr lang="en-GB" altLang="en-US" dirty="0">
                <a:ea typeface="Verdana" panose="020B0604030504040204" pitchFamily="34" charset="0"/>
                <a:cs typeface="Arial" charset="0"/>
              </a:rPr>
              <a:t>?</a:t>
            </a:r>
          </a:p>
          <a:p>
            <a:r>
              <a:rPr lang="en-GB" altLang="en-US" dirty="0">
                <a:ea typeface="Verdana" panose="020B0604030504040204" pitchFamily="34" charset="0"/>
                <a:cs typeface="Arial" charset="0"/>
              </a:rPr>
              <a:t>Como </a:t>
            </a:r>
            <a:r>
              <a:rPr lang="en-GB" altLang="en-US" dirty="0" err="1">
                <a:ea typeface="Verdana" panose="020B0604030504040204" pitchFamily="34" charset="0"/>
                <a:cs typeface="Arial" charset="0"/>
              </a:rPr>
              <a:t>reconhecer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essas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situações</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Quais</a:t>
            </a:r>
            <a:r>
              <a:rPr lang="en-GB" altLang="en-US" dirty="0">
                <a:ea typeface="Verdana" panose="020B0604030504040204" pitchFamily="34" charset="0"/>
                <a:cs typeface="Arial" charset="0"/>
              </a:rPr>
              <a:t> as </a:t>
            </a:r>
            <a:r>
              <a:rPr lang="en-GB" altLang="en-US" dirty="0" err="1">
                <a:ea typeface="Verdana" panose="020B0604030504040204" pitchFamily="34" charset="0"/>
                <a:cs typeface="Arial" charset="0"/>
              </a:rPr>
              <a:t>obrigações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deveres</a:t>
            </a:r>
            <a:r>
              <a:rPr lang="en-GB" altLang="en-US" dirty="0">
                <a:ea typeface="Verdana" panose="020B0604030504040204" pitchFamily="34" charset="0"/>
                <a:cs typeface="Arial" charset="0"/>
              </a:rPr>
              <a:t> dos </a:t>
            </a:r>
            <a:r>
              <a:rPr lang="en-GB" altLang="en-US" dirty="0" err="1">
                <a:ea typeface="Verdana" panose="020B0604030504040204" pitchFamily="34" charset="0"/>
                <a:cs typeface="Arial" charset="0"/>
              </a:rPr>
              <a:t>colaboradores</a:t>
            </a:r>
            <a:r>
              <a:rPr lang="en-GB" altLang="en-US" dirty="0">
                <a:ea typeface="Verdana" panose="020B0604030504040204" pitchFamily="34" charset="0"/>
                <a:cs typeface="Arial" charset="0"/>
              </a:rPr>
              <a:t>? </a:t>
            </a:r>
          </a:p>
          <a:p>
            <a:r>
              <a:rPr lang="en-GB" altLang="en-US" dirty="0">
                <a:ea typeface="Verdana" panose="020B0604030504040204" pitchFamily="34" charset="0"/>
                <a:cs typeface="Arial" charset="0"/>
              </a:rPr>
              <a:t>O que </a:t>
            </a:r>
            <a:r>
              <a:rPr lang="en-GB" altLang="en-US" dirty="0" err="1">
                <a:ea typeface="Verdana" panose="020B0604030504040204" pitchFamily="34" charset="0"/>
                <a:cs typeface="Arial" charset="0"/>
              </a:rPr>
              <a:t>aconteceria</a:t>
            </a:r>
            <a:r>
              <a:rPr lang="en-GB" altLang="en-US" dirty="0">
                <a:ea typeface="Verdana" panose="020B0604030504040204" pitchFamily="34" charset="0"/>
                <a:cs typeface="Arial" charset="0"/>
              </a:rPr>
              <a:t> se </a:t>
            </a: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colaboradores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fossem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corrompidos</a:t>
            </a:r>
            <a:r>
              <a:rPr lang="en-GB" altLang="en-US" dirty="0">
                <a:ea typeface="Verdana" panose="020B0604030504040204" pitchFamily="34" charset="0"/>
                <a:cs typeface="Arial" charset="0"/>
              </a:rPr>
              <a:t>?</a:t>
            </a:r>
          </a:p>
          <a:p>
            <a:r>
              <a:rPr lang="en-GB" altLang="en-US" dirty="0">
                <a:ea typeface="Verdana" panose="020B0604030504040204" pitchFamily="34" charset="0"/>
                <a:cs typeface="Arial" charset="0"/>
              </a:rPr>
              <a:t>Como </a:t>
            </a:r>
            <a:r>
              <a:rPr lang="en-GB" altLang="en-US" dirty="0" err="1">
                <a:ea typeface="Verdana" panose="020B0604030504040204" pitchFamily="34" charset="0"/>
                <a:cs typeface="Arial" charset="0"/>
              </a:rPr>
              <a:t>denunciar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situação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corrução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suborno</a:t>
            </a:r>
            <a:r>
              <a:rPr lang="en-GB" altLang="en-US" dirty="0">
                <a:ea typeface="Verdana" panose="020B0604030504040204" pitchFamily="34" charset="0"/>
                <a:cs typeface="Arial" charset="0"/>
              </a:rPr>
              <a:t>?</a:t>
            </a:r>
          </a:p>
          <a:p>
            <a:r>
              <a:rPr lang="en-GB" altLang="en-US" dirty="0">
                <a:ea typeface="Verdana" panose="020B0604030504040204" pitchFamily="34" charset="0"/>
                <a:cs typeface="Arial" charset="0"/>
              </a:rPr>
              <a:t>Como </a:t>
            </a:r>
            <a:r>
              <a:rPr lang="en-GB" altLang="en-US" dirty="0" err="1">
                <a:ea typeface="Verdana" panose="020B0604030504040204" pitchFamily="34" charset="0"/>
                <a:cs typeface="Arial" charset="0"/>
              </a:rPr>
              <a:t>prevenir</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ocorrência</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prática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corrupta</a:t>
            </a:r>
            <a:r>
              <a:rPr lang="en-GB" altLang="en-US" dirty="0">
                <a:ea typeface="Verdana" panose="020B0604030504040204" pitchFamily="34" charset="0"/>
                <a:cs typeface="Arial" charset="0"/>
              </a:rPr>
              <a:t>? </a:t>
            </a:r>
          </a:p>
          <a:p>
            <a:r>
              <a:rPr lang="en-GB" altLang="en-US" dirty="0" err="1">
                <a:ea typeface="Verdana" panose="020B0604030504040204" pitchFamily="34" charset="0"/>
                <a:cs typeface="Arial" charset="0"/>
              </a:rPr>
              <a:t>Conclusão</a:t>
            </a:r>
            <a:endParaRPr lang="en-GB" altLang="en-US" dirty="0">
              <a:ea typeface="Verdana" panose="020B0604030504040204" pitchFamily="34"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pPr algn="ctr"/>
            <a:r>
              <a:rPr lang="en-GB" altLang="en-US" dirty="0"/>
              <a:t>O que é </a:t>
            </a:r>
            <a:r>
              <a:rPr lang="en-GB" altLang="en-US" dirty="0" err="1"/>
              <a:t>corrupção</a:t>
            </a:r>
            <a:r>
              <a:rPr lang="en-GB" altLang="en-US" dirty="0"/>
              <a:t> e </a:t>
            </a:r>
            <a:r>
              <a:rPr lang="en-GB" altLang="en-US" dirty="0" err="1"/>
              <a:t>suborno</a:t>
            </a:r>
            <a:r>
              <a:rPr lang="en-GB" altLang="en-US" dirty="0"/>
              <a:t>?</a:t>
            </a:r>
          </a:p>
        </p:txBody>
      </p:sp>
      <p:sp>
        <p:nvSpPr>
          <p:cNvPr id="5" name="Content Placeholder 2">
            <a:extLst>
              <a:ext uri="{FF2B5EF4-FFF2-40B4-BE49-F238E27FC236}">
                <a16:creationId xmlns:a16="http://schemas.microsoft.com/office/drawing/2014/main" id="{5FC809E1-5B2D-4D7B-820A-2D0674BA2426}"/>
              </a:ext>
            </a:extLst>
          </p:cNvPr>
          <p:cNvSpPr txBox="1">
            <a:spLocks/>
          </p:cNvSpPr>
          <p:nvPr/>
        </p:nvSpPr>
        <p:spPr bwMode="auto">
          <a:xfrm>
            <a:off x="323528" y="1874837"/>
            <a:ext cx="4038600" cy="213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000" dirty="0">
                <a:latin typeface="Verdana" panose="020B0604030504040204" pitchFamily="34" charset="0"/>
                <a:ea typeface="Verdana" panose="020B0604030504040204" pitchFamily="34" charset="0"/>
                <a:cs typeface="Arial" charset="0"/>
              </a:rPr>
              <a:t>A </a:t>
            </a:r>
            <a:r>
              <a:rPr lang="en-GB" altLang="en-US" sz="2000" b="1" u="sng" dirty="0" err="1">
                <a:latin typeface="Verdana" panose="020B0604030504040204" pitchFamily="34" charset="0"/>
                <a:ea typeface="Verdana" panose="020B0604030504040204" pitchFamily="34" charset="0"/>
                <a:cs typeface="Arial" charset="0"/>
              </a:rPr>
              <a:t>corrupção</a:t>
            </a:r>
            <a:r>
              <a:rPr lang="en-GB" altLang="en-US" sz="2000" dirty="0">
                <a:latin typeface="Verdana" panose="020B0604030504040204" pitchFamily="34" charset="0"/>
                <a:ea typeface="Verdana" panose="020B0604030504040204" pitchFamily="34" charset="0"/>
                <a:cs typeface="Arial" charset="0"/>
              </a:rPr>
              <a:t> é o </a:t>
            </a:r>
            <a:r>
              <a:rPr lang="en-GB" altLang="en-US" sz="2000" dirty="0" err="1">
                <a:latin typeface="Verdana" panose="020B0604030504040204" pitchFamily="34" charset="0"/>
                <a:ea typeface="Verdana" panose="020B0604030504040204" pitchFamily="34" charset="0"/>
                <a:cs typeface="Arial" charset="0"/>
              </a:rPr>
              <a:t>ato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efeito</a:t>
            </a:r>
            <a:r>
              <a:rPr lang="en-GB" altLang="en-US" sz="2000" dirty="0">
                <a:latin typeface="Verdana" panose="020B0604030504040204" pitchFamily="34" charset="0"/>
                <a:ea typeface="Verdana" panose="020B0604030504040204" pitchFamily="34" charset="0"/>
                <a:cs typeface="Arial" charset="0"/>
              </a:rPr>
              <a:t> de se </a:t>
            </a:r>
            <a:r>
              <a:rPr lang="en-GB" altLang="en-US" sz="2000" dirty="0" err="1">
                <a:latin typeface="Verdana" panose="020B0604030504040204" pitchFamily="34" charset="0"/>
                <a:ea typeface="Verdana" panose="020B0604030504040204" pitchFamily="34" charset="0"/>
                <a:cs typeface="Arial" charset="0"/>
              </a:rPr>
              <a:t>corromper</a:t>
            </a:r>
            <a:r>
              <a:rPr lang="en-GB" altLang="en-US" sz="2000" dirty="0">
                <a:latin typeface="Verdana" panose="020B0604030504040204" pitchFamily="34" charset="0"/>
                <a:ea typeface="Verdana" panose="020B0604030504040204" pitchFamily="34" charset="0"/>
                <a:cs typeface="Arial" charset="0"/>
              </a:rPr>
              <a:t>, com a </a:t>
            </a:r>
            <a:r>
              <a:rPr lang="en-GB" altLang="en-US" sz="2000" dirty="0" err="1">
                <a:latin typeface="Verdana" panose="020B0604030504040204" pitchFamily="34" charset="0"/>
                <a:ea typeface="Verdana" panose="020B0604030504040204" pitchFamily="34" charset="0"/>
                <a:cs typeface="Arial" charset="0"/>
              </a:rPr>
              <a:t>finalidade</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obter</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vantagens</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diante</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uma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situação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outra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pessoa</a:t>
            </a:r>
            <a:r>
              <a:rPr lang="en-GB" altLang="en-US" sz="2000" dirty="0">
                <a:latin typeface="Verdana" panose="020B0604030504040204" pitchFamily="34" charset="0"/>
                <a:ea typeface="Verdana" panose="020B0604030504040204" pitchFamily="34" charset="0"/>
                <a:cs typeface="Arial" charset="0"/>
              </a:rPr>
              <a:t>.</a:t>
            </a:r>
          </a:p>
          <a:p>
            <a:pPr marL="0" indent="0">
              <a:buNone/>
            </a:pPr>
            <a:endParaRPr lang="en-GB" altLang="en-US" sz="2000" dirty="0"/>
          </a:p>
        </p:txBody>
      </p:sp>
      <p:sp>
        <p:nvSpPr>
          <p:cNvPr id="6" name="Content Placeholder 3">
            <a:extLst>
              <a:ext uri="{FF2B5EF4-FFF2-40B4-BE49-F238E27FC236}">
                <a16:creationId xmlns:a16="http://schemas.microsoft.com/office/drawing/2014/main" id="{31231E4B-B29E-421D-94B1-5CE8E3091E89}"/>
              </a:ext>
            </a:extLst>
          </p:cNvPr>
          <p:cNvSpPr txBox="1">
            <a:spLocks/>
          </p:cNvSpPr>
          <p:nvPr/>
        </p:nvSpPr>
        <p:spPr>
          <a:xfrm>
            <a:off x="4362128" y="1874837"/>
            <a:ext cx="4644008" cy="2024063"/>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000" dirty="0">
                <a:latin typeface="Verdana" panose="020B0604030504040204" pitchFamily="34" charset="0"/>
                <a:ea typeface="Verdana" panose="020B0604030504040204" pitchFamily="34" charset="0"/>
                <a:cs typeface="Arial" charset="0"/>
              </a:rPr>
              <a:t>O </a:t>
            </a:r>
            <a:r>
              <a:rPr lang="en-GB" altLang="en-US" sz="2000" b="1" u="sng" dirty="0" err="1">
                <a:latin typeface="Verdana" panose="020B0604030504040204" pitchFamily="34" charset="0"/>
                <a:ea typeface="Verdana" panose="020B0604030504040204" pitchFamily="34" charset="0"/>
                <a:cs typeface="Arial" charset="0"/>
              </a:rPr>
              <a:t>suborno</a:t>
            </a:r>
            <a:r>
              <a:rPr lang="en-GB" altLang="en-US" sz="2000" dirty="0">
                <a:latin typeface="Verdana" panose="020B0604030504040204" pitchFamily="34" charset="0"/>
                <a:ea typeface="Verdana" panose="020B0604030504040204" pitchFamily="34" charset="0"/>
                <a:cs typeface="Arial" charset="0"/>
              </a:rPr>
              <a:t> é a </a:t>
            </a:r>
            <a:r>
              <a:rPr lang="en-GB" altLang="en-US" sz="2000" dirty="0" err="1">
                <a:latin typeface="Verdana" panose="020B0604030504040204" pitchFamily="34" charset="0"/>
                <a:ea typeface="Verdana" panose="020B0604030504040204" pitchFamily="34" charset="0"/>
                <a:cs typeface="Arial" charset="0"/>
              </a:rPr>
              <a:t>ação</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oferecer</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dinheiro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bens à </a:t>
            </a:r>
            <a:r>
              <a:rPr lang="en-GB" altLang="en-US" sz="2000" dirty="0" err="1">
                <a:latin typeface="Verdana" panose="020B0604030504040204" pitchFamily="34" charset="0"/>
                <a:ea typeface="Verdana" panose="020B0604030504040204" pitchFamily="34" charset="0"/>
                <a:cs typeface="Arial" charset="0"/>
              </a:rPr>
              <a:t>alguém</a:t>
            </a:r>
            <a:r>
              <a:rPr lang="en-GB" altLang="en-US" sz="2000" dirty="0">
                <a:latin typeface="Verdana" panose="020B0604030504040204" pitchFamily="34" charset="0"/>
                <a:ea typeface="Verdana" panose="020B0604030504040204" pitchFamily="34" charset="0"/>
                <a:cs typeface="Arial" charset="0"/>
              </a:rPr>
              <a:t>, com a </a:t>
            </a:r>
            <a:r>
              <a:rPr lang="en-GB" altLang="en-US" sz="2000" dirty="0" err="1">
                <a:latin typeface="Verdana" panose="020B0604030504040204" pitchFamily="34" charset="0"/>
                <a:ea typeface="Verdana" panose="020B0604030504040204" pitchFamily="34" charset="0"/>
                <a:cs typeface="Arial" charset="0"/>
              </a:rPr>
              <a:t>finalidade</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obter</a:t>
            </a:r>
            <a:r>
              <a:rPr lang="en-GB" altLang="en-US" sz="2000" dirty="0">
                <a:latin typeface="Verdana" panose="020B0604030504040204" pitchFamily="34" charset="0"/>
                <a:ea typeface="Verdana" panose="020B0604030504040204" pitchFamily="34" charset="0"/>
                <a:cs typeface="Arial" charset="0"/>
              </a:rPr>
              <a:t> um </a:t>
            </a:r>
            <a:r>
              <a:rPr lang="en-GB" altLang="en-US" sz="2000" dirty="0" err="1">
                <a:latin typeface="Verdana" panose="020B0604030504040204" pitchFamily="34" charset="0"/>
                <a:ea typeface="Verdana" panose="020B0604030504040204" pitchFamily="34" charset="0"/>
                <a:cs typeface="Arial" charset="0"/>
              </a:rPr>
              <a:t>fim</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ilícito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uma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vantagem</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indevida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diante</a:t>
            </a:r>
            <a:r>
              <a:rPr lang="en-GB" altLang="en-US" sz="2000" dirty="0">
                <a:latin typeface="Verdana" panose="020B0604030504040204" pitchFamily="34" charset="0"/>
                <a:ea typeface="Verdana" panose="020B0604030504040204" pitchFamily="34" charset="0"/>
                <a:cs typeface="Arial" charset="0"/>
              </a:rPr>
              <a:t> de </a:t>
            </a:r>
            <a:r>
              <a:rPr lang="en-GB" altLang="en-US" sz="2000" dirty="0" err="1">
                <a:latin typeface="Verdana" panose="020B0604030504040204" pitchFamily="34" charset="0"/>
                <a:ea typeface="Verdana" panose="020B0604030504040204" pitchFamily="34" charset="0"/>
                <a:cs typeface="Arial" charset="0"/>
              </a:rPr>
              <a:t>uma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situação</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outra</a:t>
            </a:r>
            <a:r>
              <a:rPr lang="en-GB" altLang="en-US" sz="2000" dirty="0">
                <a:latin typeface="Verdana" panose="020B0604030504040204" pitchFamily="34" charset="0"/>
                <a:ea typeface="Verdana" panose="020B0604030504040204" pitchFamily="34" charset="0"/>
                <a:cs typeface="Arial" charset="0"/>
              </a:rPr>
              <a:t> </a:t>
            </a:r>
            <a:r>
              <a:rPr lang="en-GB" altLang="en-US" sz="2000" dirty="0" err="1">
                <a:latin typeface="Verdana" panose="020B0604030504040204" pitchFamily="34" charset="0"/>
                <a:ea typeface="Verdana" panose="020B0604030504040204" pitchFamily="34" charset="0"/>
                <a:cs typeface="Arial" charset="0"/>
              </a:rPr>
              <a:t>pessoa</a:t>
            </a:r>
            <a:r>
              <a:rPr lang="en-GB" altLang="en-US" sz="2000" dirty="0">
                <a:latin typeface="Verdana" panose="020B0604030504040204" pitchFamily="34" charset="0"/>
                <a:ea typeface="Verdana" panose="020B0604030504040204" pitchFamily="34" charset="0"/>
                <a:cs typeface="Arial" charset="0"/>
              </a:rPr>
              <a:t>. </a:t>
            </a:r>
          </a:p>
        </p:txBody>
      </p:sp>
      <p:sp>
        <p:nvSpPr>
          <p:cNvPr id="7" name="Content Placeholder 2">
            <a:extLst>
              <a:ext uri="{FF2B5EF4-FFF2-40B4-BE49-F238E27FC236}">
                <a16:creationId xmlns:a16="http://schemas.microsoft.com/office/drawing/2014/main" id="{BB252F78-2252-4B1E-BCD7-264411129FCA}"/>
              </a:ext>
            </a:extLst>
          </p:cNvPr>
          <p:cNvSpPr txBox="1">
            <a:spLocks/>
          </p:cNvSpPr>
          <p:nvPr/>
        </p:nvSpPr>
        <p:spPr bwMode="auto">
          <a:xfrm>
            <a:off x="1308100" y="4991100"/>
            <a:ext cx="709930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r>
              <a:rPr lang="en-GB" altLang="en-US" sz="2000" b="1" u="sng" dirty="0" err="1"/>
              <a:t>Observação</a:t>
            </a:r>
            <a:r>
              <a:rPr lang="en-GB" altLang="en-US" sz="2000" dirty="0"/>
              <a:t>: </a:t>
            </a:r>
            <a:r>
              <a:rPr lang="en-GB" altLang="en-US" sz="2000" dirty="0" err="1"/>
              <a:t>os</a:t>
            </a:r>
            <a:r>
              <a:rPr lang="en-GB" altLang="en-US" sz="2000" dirty="0"/>
              <a:t> </a:t>
            </a:r>
            <a:r>
              <a:rPr lang="en-GB" altLang="en-US" sz="2000" dirty="0" err="1"/>
              <a:t>conceitos</a:t>
            </a:r>
            <a:r>
              <a:rPr lang="en-GB" altLang="en-US" sz="2000" dirty="0"/>
              <a:t> de </a:t>
            </a:r>
            <a:r>
              <a:rPr lang="en-GB" altLang="en-US" sz="2000" dirty="0" err="1"/>
              <a:t>suborno</a:t>
            </a:r>
            <a:r>
              <a:rPr lang="en-GB" altLang="en-US" sz="2000" dirty="0"/>
              <a:t> e </a:t>
            </a:r>
            <a:r>
              <a:rPr lang="en-GB" altLang="en-US" sz="2000" dirty="0" err="1"/>
              <a:t>corrupção</a:t>
            </a:r>
            <a:r>
              <a:rPr lang="en-GB" altLang="en-US" sz="2000" dirty="0"/>
              <a:t> </a:t>
            </a:r>
            <a:r>
              <a:rPr lang="en-GB" altLang="en-US" sz="2000" dirty="0" err="1"/>
              <a:t>são</a:t>
            </a:r>
            <a:r>
              <a:rPr lang="en-GB" altLang="en-US" sz="2000" dirty="0"/>
              <a:t> </a:t>
            </a:r>
            <a:r>
              <a:rPr lang="en-GB" altLang="en-US" sz="2000" dirty="0" err="1"/>
              <a:t>distintos</a:t>
            </a:r>
            <a:r>
              <a:rPr lang="en-GB" altLang="en-US" sz="2000" dirty="0"/>
              <a:t>, mas </a:t>
            </a:r>
            <a:r>
              <a:rPr lang="en-GB" altLang="en-US" sz="2000" dirty="0" err="1"/>
              <a:t>são</a:t>
            </a:r>
            <a:r>
              <a:rPr lang="en-GB" altLang="en-US" sz="2000" dirty="0"/>
              <a:t> </a:t>
            </a:r>
            <a:r>
              <a:rPr lang="en-GB" altLang="en-US" sz="2000" dirty="0" err="1"/>
              <a:t>práticas</a:t>
            </a:r>
            <a:r>
              <a:rPr lang="en-GB" altLang="en-US" sz="2000" dirty="0"/>
              <a:t> </a:t>
            </a:r>
            <a:r>
              <a:rPr lang="en-GB" altLang="en-US" sz="2000" dirty="0" err="1"/>
              <a:t>complementares</a:t>
            </a:r>
            <a:r>
              <a:rPr lang="en-GB" altLang="en-US" sz="2000" dirty="0"/>
              <a:t> entre </a:t>
            </a:r>
            <a:r>
              <a:rPr lang="en-GB" altLang="en-US" sz="2000" dirty="0" err="1"/>
              <a:t>si</a:t>
            </a:r>
            <a:r>
              <a:rPr lang="en-GB" altLang="en-US" sz="2000" dirty="0"/>
              <a:t>. </a:t>
            </a:r>
          </a:p>
        </p:txBody>
      </p:sp>
    </p:spTree>
    <p:extLst>
      <p:ext uri="{BB962C8B-B14F-4D97-AF65-F5344CB8AC3E}">
        <p14:creationId xmlns:p14="http://schemas.microsoft.com/office/powerpoint/2010/main" val="2108407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23912" y="181248"/>
            <a:ext cx="8496175" cy="1143000"/>
          </a:xfrm>
        </p:spPr>
        <p:txBody>
          <a:bodyPr>
            <a:normAutofit fontScale="90000"/>
          </a:bodyPr>
          <a:lstStyle/>
          <a:p>
            <a:r>
              <a:rPr lang="pt-BR" altLang="en-US" sz="4000" dirty="0"/>
              <a:t>Como Reconhecer Essas Situações?</a:t>
            </a:r>
            <a:endParaRPr lang="en-GB" altLang="en-US" sz="4000" dirty="0"/>
          </a:p>
        </p:txBody>
      </p:sp>
      <p:sp>
        <p:nvSpPr>
          <p:cNvPr id="14339" name="Content Placeholder 2"/>
          <p:cNvSpPr>
            <a:spLocks noGrp="1"/>
          </p:cNvSpPr>
          <p:nvPr>
            <p:ph idx="1"/>
          </p:nvPr>
        </p:nvSpPr>
        <p:spPr>
          <a:xfrm>
            <a:off x="482353" y="1168400"/>
            <a:ext cx="8229600" cy="4763339"/>
          </a:xfrm>
        </p:spPr>
        <p:txBody>
          <a:bodyPr/>
          <a:lstStyle/>
          <a:p>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pessoa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oferecer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dinheiro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troca</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informação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privilegiada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troca</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obter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vantagem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indevida</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pessoa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coage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outra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por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meio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violência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grave </a:t>
            </a:r>
            <a:r>
              <a:rPr lang="en-GB" altLang="en-US" dirty="0" err="1">
                <a:ea typeface="Verdana" panose="020B0604030504040204" pitchFamily="34" charset="0"/>
                <a:cs typeface="Arial" charset="0"/>
              </a:rPr>
              <a:t>ameaça</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fazer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deixar</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fazer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determinado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ato</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fim</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obter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vantagens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próprias</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pessoa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fornece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vantagens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indevidas</a:t>
            </a:r>
            <a:r>
              <a:rPr lang="en-GB" altLang="en-US" dirty="0">
                <a:ea typeface="Verdana" panose="020B0604030504040204" pitchFamily="34" charset="0"/>
                <a:cs typeface="Arial" charset="0"/>
              </a:rPr>
              <a:t> para </a:t>
            </a:r>
            <a:r>
              <a:rPr lang="en-GB" altLang="en-US" dirty="0" err="1">
                <a:ea typeface="Verdana" panose="020B0604030504040204" pitchFamily="34" charset="0"/>
                <a:cs typeface="Arial" charset="0"/>
              </a:rPr>
              <a:t>familiares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amigos </a:t>
            </a:r>
            <a:r>
              <a:rPr lang="en-GB" altLang="en-US" dirty="0" err="1">
                <a:ea typeface="Verdana" panose="020B0604030504040204" pitchFamily="34" charset="0"/>
                <a:cs typeface="Arial" charset="0"/>
              </a:rPr>
              <a:t>próximos</a:t>
            </a:r>
            <a:r>
              <a:rPr lang="en-GB" altLang="en-US" dirty="0">
                <a:ea typeface="Verdana" panose="020B0604030504040204" pitchFamily="34" charset="0"/>
                <a:cs typeface="Arial" charset="0"/>
              </a:rPr>
              <a:t>, com a </a:t>
            </a:r>
            <a:r>
              <a:rPr lang="en-GB" altLang="en-US" dirty="0" err="1">
                <a:ea typeface="Verdana" panose="020B0604030504040204" pitchFamily="34" charset="0"/>
                <a:cs typeface="Arial" charset="0"/>
              </a:rPr>
              <a:t>finalidade</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obter</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vantagens</a:t>
            </a:r>
            <a:r>
              <a:rPr lang="en-GB" altLang="en-US" dirty="0">
                <a:ea typeface="Verdana" panose="020B0604030504040204" pitchFamily="34" charset="0"/>
                <a:cs typeface="Arial" charset="0"/>
              </a:rPr>
              <a:t> a </a:t>
            </a:r>
            <a:r>
              <a:rPr lang="en-GB" altLang="en-US" dirty="0" err="1">
                <a:ea typeface="Verdana" panose="020B0604030504040204" pitchFamily="34" charset="0"/>
                <a:cs typeface="Arial" charset="0"/>
              </a:rPr>
              <a:t>si</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mesmo</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pessoa</a:t>
            </a:r>
            <a:r>
              <a:rPr lang="en-GB" altLang="en-US" dirty="0">
                <a:ea typeface="Verdana" panose="020B0604030504040204" pitchFamily="34" charset="0"/>
                <a:cs typeface="Arial" charset="0"/>
              </a:rPr>
              <a:t> com cargo </a:t>
            </a:r>
            <a:r>
              <a:rPr lang="en-GB" altLang="en-US" dirty="0" err="1">
                <a:ea typeface="Verdana" panose="020B0604030504040204" pitchFamily="34" charset="0"/>
                <a:cs typeface="Arial" charset="0"/>
              </a:rPr>
              <a:t>privilegiado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na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tira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proveitos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vantagens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indevidas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razão</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sua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posição</a:t>
            </a:r>
            <a:r>
              <a:rPr lang="en-GB" altLang="en-US" dirty="0">
                <a:ea typeface="Verdana" panose="020B0604030504040204" pitchFamily="34" charset="0"/>
                <a:cs typeface="Arial" charset="0"/>
              </a:rPr>
              <a:t> de </a:t>
            </a:r>
            <a:r>
              <a:rPr lang="en-GB" altLang="en-US" dirty="0" err="1">
                <a:ea typeface="Verdana" panose="020B0604030504040204" pitchFamily="34" charset="0"/>
                <a:cs typeface="Arial" charset="0"/>
              </a:rPr>
              <a:t>autoridade</a:t>
            </a:r>
            <a:r>
              <a:rPr lang="en-GB" altLang="en-US" dirty="0">
                <a:ea typeface="Verdana" panose="020B0604030504040204" pitchFamily="34" charset="0"/>
                <a:cs typeface="Arial" charset="0"/>
              </a:rPr>
              <a:t>;</a:t>
            </a:r>
          </a:p>
          <a:p>
            <a:r>
              <a:rPr lang="en-GB" altLang="en-US" dirty="0" err="1">
                <a:ea typeface="Verdana" panose="020B0604030504040204" pitchFamily="34" charset="0"/>
                <a:cs typeface="Arial" charset="0"/>
              </a:rPr>
              <a:t>Quando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uma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pessoa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recebe</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presentes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ou</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valores</a:t>
            </a:r>
            <a:r>
              <a:rPr lang="en-GB" altLang="en-US" dirty="0">
                <a:ea typeface="Verdana" panose="020B0604030504040204" pitchFamily="34" charset="0"/>
                <a:cs typeface="Arial" charset="0"/>
              </a:rPr>
              <a:t> altos </a:t>
            </a:r>
            <a:r>
              <a:rPr lang="en-GB" altLang="en-US" dirty="0" err="1">
                <a:ea typeface="Verdana" panose="020B0604030504040204" pitchFamily="34" charset="0"/>
                <a:cs typeface="Arial" charset="0"/>
              </a:rPr>
              <a:t>sem</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justificativas</a:t>
            </a:r>
            <a:r>
              <a:rPr lang="en-GB" altLang="en-US" dirty="0">
                <a:ea typeface="Verdana" panose="020B0604030504040204" pitchFamily="34" charset="0"/>
                <a:cs typeface="Arial" charset="0"/>
              </a:rPr>
              <a:t>.</a:t>
            </a:r>
          </a:p>
        </p:txBody>
      </p:sp>
    </p:spTree>
    <p:extLst>
      <p:ext uri="{BB962C8B-B14F-4D97-AF65-F5344CB8AC3E}">
        <p14:creationId xmlns:p14="http://schemas.microsoft.com/office/powerpoint/2010/main" val="48068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Deveres</a:t>
            </a:r>
            <a:r>
              <a:rPr lang="en-GB" altLang="en-US" dirty="0"/>
              <a:t> e </a:t>
            </a:r>
            <a:r>
              <a:rPr lang="en-GB" altLang="en-US" dirty="0" err="1"/>
              <a:t>Obrigações</a:t>
            </a:r>
            <a:r>
              <a:rPr lang="en-GB" altLang="en-US" dirty="0"/>
              <a:t> dos </a:t>
            </a:r>
            <a:r>
              <a:rPr lang="en-GB" altLang="en-US" dirty="0" err="1"/>
              <a:t>Colaboradores</a:t>
            </a:r>
            <a:endParaRPr lang="en-GB" altLang="en-US" dirty="0"/>
          </a:p>
        </p:txBody>
      </p:sp>
      <p:sp>
        <p:nvSpPr>
          <p:cNvPr id="7" name="Content Placeholder 2">
            <a:extLst>
              <a:ext uri="{FF2B5EF4-FFF2-40B4-BE49-F238E27FC236}">
                <a16:creationId xmlns:a16="http://schemas.microsoft.com/office/drawing/2014/main" id="{45D51C1B-C17E-4B8F-863C-38ABF681FBB8}"/>
              </a:ext>
            </a:extLst>
          </p:cNvPr>
          <p:cNvSpPr>
            <a:spLocks noGrp="1"/>
          </p:cNvSpPr>
          <p:nvPr>
            <p:ph idx="1"/>
          </p:nvPr>
        </p:nvSpPr>
        <p:spPr>
          <a:xfrm>
            <a:off x="468312" y="1773238"/>
            <a:ext cx="8229599" cy="4433887"/>
          </a:xfrm>
        </p:spPr>
        <p:txBody>
          <a:bodyPr>
            <a:normAutofit/>
          </a:bodyPr>
          <a:lstStyle/>
          <a:p>
            <a:pPr>
              <a:buClr>
                <a:schemeClr val="tx2"/>
              </a:buClr>
              <a:buFont typeface="Wingdings" panose="05000000000000000000" pitchFamily="2" charset="2"/>
              <a:buChar char="§"/>
            </a:pPr>
            <a:r>
              <a:rPr lang="en-GB" altLang="en-US" sz="2400" dirty="0" err="1">
                <a:ea typeface="Verdana" panose="020B0604030504040204" pitchFamily="34" charset="0"/>
                <a:cs typeface="Arial" charset="0"/>
              </a:rPr>
              <a:t>Manter</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sua</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integridade</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perante</a:t>
            </a:r>
            <a:r>
              <a:rPr lang="en-GB" altLang="en-US" sz="2400" dirty="0">
                <a:ea typeface="Verdana" panose="020B0604030504040204" pitchFamily="34" charset="0"/>
                <a:cs typeface="Arial" charset="0"/>
              </a:rPr>
              <a:t> 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 e a </a:t>
            </a:r>
            <a:r>
              <a:rPr lang="en-GB" altLang="en-US" sz="2400" dirty="0" err="1">
                <a:ea typeface="Verdana" panose="020B0604030504040204" pitchFamily="34" charset="0"/>
                <a:cs typeface="Arial" charset="0"/>
              </a:rPr>
              <a:t>sociedade</a:t>
            </a:r>
            <a:r>
              <a:rPr lang="en-GB" altLang="en-US" sz="24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400" dirty="0" err="1">
                <a:ea typeface="Verdana" panose="020B0604030504040204" pitchFamily="34" charset="0"/>
                <a:cs typeface="Arial" charset="0"/>
              </a:rPr>
              <a:t>Cumprir</a:t>
            </a:r>
            <a:r>
              <a:rPr lang="en-GB" altLang="en-US" sz="2400" dirty="0">
                <a:ea typeface="Verdana" panose="020B0604030504040204" pitchFamily="34" charset="0"/>
                <a:cs typeface="Arial" charset="0"/>
              </a:rPr>
              <a:t> o Código de </a:t>
            </a:r>
            <a:r>
              <a:rPr lang="en-GB" altLang="en-US" sz="2400" dirty="0" err="1">
                <a:ea typeface="Verdana" panose="020B0604030504040204" pitchFamily="34" charset="0"/>
                <a:cs typeface="Arial" charset="0"/>
              </a:rPr>
              <a:t>conduta</a:t>
            </a:r>
            <a:r>
              <a:rPr lang="en-GB" altLang="en-US" sz="2400" dirty="0">
                <a:ea typeface="Verdana" panose="020B0604030504040204" pitchFamily="34" charset="0"/>
                <a:cs typeface="Arial" charset="0"/>
              </a:rPr>
              <a:t> e as </a:t>
            </a:r>
            <a:r>
              <a:rPr lang="en-GB" altLang="en-US" sz="2400" dirty="0" err="1">
                <a:ea typeface="Verdana" panose="020B0604030504040204" pitchFamily="34" charset="0"/>
                <a:cs typeface="Arial" charset="0"/>
              </a:rPr>
              <a:t>políticas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instituídas</a:t>
            </a:r>
            <a:r>
              <a:rPr lang="en-GB" altLang="en-US" sz="2400" dirty="0">
                <a:ea typeface="Verdana" panose="020B0604030504040204" pitchFamily="34" charset="0"/>
                <a:cs typeface="Arial" charset="0"/>
              </a:rPr>
              <a:t> pela </a:t>
            </a:r>
            <a:r>
              <a:rPr lang="en-GB" altLang="en-US" sz="2400" dirty="0" err="1">
                <a:ea typeface="Verdana" panose="020B0604030504040204" pitchFamily="34" charset="0"/>
                <a:cs typeface="Arial" charset="0"/>
              </a:rPr>
              <a:t>organização</a:t>
            </a:r>
            <a:r>
              <a:rPr lang="en-GB" altLang="en-US" sz="24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400" dirty="0" err="1">
                <a:ea typeface="Verdana" panose="020B0604030504040204" pitchFamily="34" charset="0"/>
                <a:cs typeface="Arial" charset="0"/>
              </a:rPr>
              <a:t>Denunciar</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práticas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corruptas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ou</a:t>
            </a:r>
            <a:r>
              <a:rPr lang="en-GB" altLang="en-US" sz="2400" dirty="0">
                <a:ea typeface="Verdana" panose="020B0604030504040204" pitchFamily="34" charset="0"/>
                <a:cs typeface="Arial" charset="0"/>
              </a:rPr>
              <a:t> de </a:t>
            </a:r>
            <a:r>
              <a:rPr lang="en-GB" altLang="en-US" sz="2400" dirty="0" err="1">
                <a:ea typeface="Verdana" panose="020B0604030504040204" pitchFamily="34" charset="0"/>
                <a:cs typeface="Arial" charset="0"/>
              </a:rPr>
              <a:t>suborno</a:t>
            </a:r>
            <a:r>
              <a:rPr lang="en-GB" altLang="en-US" sz="2400" dirty="0">
                <a:ea typeface="Verdana" panose="020B0604030504040204" pitchFamily="34" charset="0"/>
                <a:cs typeface="Arial" charset="0"/>
              </a:rPr>
              <a:t> que </a:t>
            </a:r>
            <a:r>
              <a:rPr lang="en-GB" altLang="en-US" sz="2400" dirty="0" err="1">
                <a:ea typeface="Verdana" panose="020B0604030504040204" pitchFamily="34" charset="0"/>
                <a:cs typeface="Arial" charset="0"/>
              </a:rPr>
              <a:t>chegaram</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ao</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seu</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conhecimento</a:t>
            </a:r>
            <a:r>
              <a:rPr lang="en-GB" altLang="en-US" sz="24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400" dirty="0">
                <a:ea typeface="Verdana" panose="020B0604030504040204" pitchFamily="34" charset="0"/>
                <a:cs typeface="Arial" charset="0"/>
              </a:rPr>
              <a:t>A </a:t>
            </a:r>
            <a:r>
              <a:rPr lang="en-GB" altLang="en-US" sz="2400" dirty="0" err="1">
                <a:ea typeface="Verdana" panose="020B0604030504040204" pitchFamily="34" charset="0"/>
                <a:cs typeface="Arial" charset="0"/>
              </a:rPr>
              <a:t>alta</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gerência</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deve</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manter</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seu</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compromisso</a:t>
            </a:r>
            <a:r>
              <a:rPr lang="en-GB" altLang="en-US" sz="2400" dirty="0">
                <a:ea typeface="Verdana" panose="020B0604030504040204" pitchFamily="34" charset="0"/>
                <a:cs typeface="Arial" charset="0"/>
              </a:rPr>
              <a:t> com o </a:t>
            </a:r>
            <a:r>
              <a:rPr lang="en-GB" altLang="en-US" sz="2400" dirty="0" err="1">
                <a:ea typeface="Verdana" panose="020B0604030504040204" pitchFamily="34" charset="0"/>
                <a:cs typeface="Arial" charset="0"/>
              </a:rPr>
              <a:t>combate</a:t>
            </a:r>
            <a:r>
              <a:rPr lang="en-GB" altLang="en-US" sz="2400" dirty="0">
                <a:ea typeface="Verdana" panose="020B0604030504040204" pitchFamily="34" charset="0"/>
                <a:cs typeface="Arial" charset="0"/>
              </a:rPr>
              <a:t> à </a:t>
            </a:r>
            <a:r>
              <a:rPr lang="en-GB" altLang="en-US" sz="2400" dirty="0" err="1">
                <a:ea typeface="Verdana" panose="020B0604030504040204" pitchFamily="34" charset="0"/>
                <a:cs typeface="Arial" charset="0"/>
              </a:rPr>
              <a:t>corrupção</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ao</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suborno</a:t>
            </a:r>
            <a:r>
              <a:rPr lang="en-GB" altLang="en-US" sz="2400" dirty="0">
                <a:ea typeface="Verdana" panose="020B0604030504040204" pitchFamily="34" charset="0"/>
                <a:cs typeface="Arial" charset="0"/>
              </a:rPr>
              <a:t>;</a:t>
            </a:r>
          </a:p>
          <a:p>
            <a:pPr>
              <a:buClr>
                <a:schemeClr val="tx2"/>
              </a:buClr>
              <a:buFont typeface="Wingdings" panose="05000000000000000000" pitchFamily="2" charset="2"/>
              <a:buChar char="§"/>
            </a:pPr>
            <a:r>
              <a:rPr lang="en-GB" altLang="en-US" sz="2400" dirty="0" err="1">
                <a:ea typeface="Verdana" panose="020B0604030504040204" pitchFamily="34" charset="0"/>
                <a:cs typeface="Arial" charset="0"/>
              </a:rPr>
              <a:t>Participação</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ativa</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aos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treinamentos</a:t>
            </a:r>
            <a:r>
              <a:rPr lang="en-GB" altLang="en-US" sz="2400" dirty="0">
                <a:ea typeface="Verdana" panose="020B0604030504040204" pitchFamily="34" charset="0"/>
                <a:cs typeface="Arial" charset="0"/>
              </a:rPr>
              <a:t> e </a:t>
            </a:r>
            <a:r>
              <a:rPr lang="en-GB" altLang="en-US" sz="2400" dirty="0" err="1">
                <a:ea typeface="Verdana" panose="020B0604030504040204" pitchFamily="34" charset="0"/>
                <a:cs typeface="Arial" charset="0"/>
              </a:rPr>
              <a:t>comunicações</a:t>
            </a:r>
            <a:r>
              <a:rPr lang="en-GB" altLang="en-US" sz="2400" dirty="0">
                <a:ea typeface="Verdana" panose="020B0604030504040204" pitchFamily="34" charset="0"/>
                <a:cs typeface="Arial" charset="0"/>
              </a:rPr>
              <a:t> que </a:t>
            </a:r>
            <a:r>
              <a:rPr lang="en-GB" altLang="en-US" sz="2400" dirty="0" err="1">
                <a:ea typeface="Verdana" panose="020B0604030504040204" pitchFamily="34" charset="0"/>
                <a:cs typeface="Arial" charset="0"/>
              </a:rPr>
              <a:t>combatem</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práticas</a:t>
            </a:r>
            <a:r>
              <a:rPr lang="en-GB" altLang="en-US" sz="2400" dirty="0">
                <a:ea typeface="Verdana" panose="020B0604030504040204" pitchFamily="34" charset="0"/>
                <a:cs typeface="Arial" charset="0"/>
              </a:rPr>
              <a:t> </a:t>
            </a:r>
            <a:r>
              <a:rPr lang="en-GB" altLang="en-US" sz="2400" dirty="0" err="1">
                <a:ea typeface="Verdana" panose="020B0604030504040204" pitchFamily="34" charset="0"/>
                <a:cs typeface="Arial" charset="0"/>
              </a:rPr>
              <a:t>corruptas</a:t>
            </a:r>
            <a:r>
              <a:rPr lang="en-GB" altLang="en-US" sz="2400" dirty="0">
                <a:ea typeface="Verdana" panose="020B0604030504040204" pitchFamily="34" charset="0"/>
                <a:cs typeface="Arial" charset="0"/>
              </a:rPr>
              <a:t>;</a:t>
            </a:r>
          </a:p>
          <a:p>
            <a:pPr>
              <a:buClr>
                <a:schemeClr val="tx2"/>
              </a:buClr>
              <a:buFont typeface="Wingdings" panose="05000000000000000000" pitchFamily="2" charset="2"/>
              <a:buChar char="§"/>
            </a:pPr>
            <a:endParaRPr lang="en-GB" altLang="en-US" sz="2000" dirty="0">
              <a:ea typeface="Verdana" panose="020B0604030504040204" pitchFamily="34" charset="0"/>
              <a:cs typeface="Arial" charset="0"/>
            </a:endParaRPr>
          </a:p>
        </p:txBody>
      </p:sp>
    </p:spTree>
    <p:extLst>
      <p:ext uri="{BB962C8B-B14F-4D97-AF65-F5344CB8AC3E}">
        <p14:creationId xmlns:p14="http://schemas.microsoft.com/office/powerpoint/2010/main" val="158022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101600"/>
            <a:ext cx="8229600" cy="1590675"/>
          </a:xfrm>
        </p:spPr>
        <p:txBody>
          <a:bodyPr>
            <a:normAutofit/>
          </a:bodyPr>
          <a:lstStyle/>
          <a:p>
            <a:r>
              <a:rPr lang="pt-BR" altLang="en-US" sz="3200" dirty="0"/>
              <a:t>O que aconteceria se os colaboradores fossem corrompidos?</a:t>
            </a:r>
            <a:endParaRPr lang="en-GB" altLang="en-US" sz="3200" dirty="0"/>
          </a:p>
        </p:txBody>
      </p:sp>
      <p:sp>
        <p:nvSpPr>
          <p:cNvPr id="7" name="Content Placeholder 2">
            <a:extLst>
              <a:ext uri="{FF2B5EF4-FFF2-40B4-BE49-F238E27FC236}">
                <a16:creationId xmlns:a16="http://schemas.microsoft.com/office/drawing/2014/main" id="{EF4959F9-1C00-45BF-9B55-463092AA2D0A}"/>
              </a:ext>
            </a:extLst>
          </p:cNvPr>
          <p:cNvSpPr>
            <a:spLocks noGrp="1"/>
          </p:cNvSpPr>
          <p:nvPr>
            <p:ph idx="1"/>
          </p:nvPr>
        </p:nvSpPr>
        <p:spPr/>
        <p:txBody>
          <a:bodyPr>
            <a:normAutofit/>
          </a:bodyPr>
          <a:lstStyle/>
          <a:p>
            <a:r>
              <a:rPr lang="pt-BR" altLang="en-US" sz="2800" dirty="0">
                <a:ea typeface="Verdana" panose="020B0604030504040204" pitchFamily="34" charset="0"/>
                <a:cs typeface="Arial" charset="0"/>
              </a:rPr>
              <a:t>Possibilidade de sofrer sanções administrativas e judiciais;</a:t>
            </a:r>
          </a:p>
          <a:p>
            <a:r>
              <a:rPr lang="pt-BR" altLang="en-US" sz="2800" dirty="0">
                <a:ea typeface="Verdana" panose="020B0604030504040204" pitchFamily="34" charset="0"/>
                <a:cs typeface="Arial" charset="0"/>
              </a:rPr>
              <a:t>Desligamento do colaborador da organização;</a:t>
            </a:r>
          </a:p>
          <a:p>
            <a:r>
              <a:rPr lang="pt-BR" altLang="en-US" sz="2800" dirty="0">
                <a:ea typeface="Verdana" panose="020B0604030504040204" pitchFamily="34" charset="0"/>
                <a:cs typeface="Arial" charset="0"/>
              </a:rPr>
              <a:t>Afetaria diretamente a integridade e reputação da organização; </a:t>
            </a:r>
          </a:p>
          <a:p>
            <a:r>
              <a:rPr lang="pt-BR" altLang="en-US" sz="2800" dirty="0">
                <a:ea typeface="Verdana" panose="020B0604030504040204" pitchFamily="34" charset="0"/>
                <a:cs typeface="Arial" charset="0"/>
              </a:rPr>
              <a:t>Afetaria a capacidade da organização cumprir com suas obrigações;</a:t>
            </a:r>
            <a:endParaRPr lang="en-GB" altLang="en-US" sz="2800" dirty="0">
              <a:ea typeface="Verdana" panose="020B0604030504040204" pitchFamily="34" charset="0"/>
              <a:cs typeface="Arial" charset="0"/>
            </a:endParaRPr>
          </a:p>
        </p:txBody>
      </p:sp>
    </p:spTree>
    <p:extLst>
      <p:ext uri="{BB962C8B-B14F-4D97-AF65-F5344CB8AC3E}">
        <p14:creationId xmlns:p14="http://schemas.microsoft.com/office/powerpoint/2010/main" val="2209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30560" y="692696"/>
            <a:ext cx="8435279" cy="495523"/>
          </a:xfrm>
        </p:spPr>
        <p:txBody>
          <a:bodyPr>
            <a:normAutofit fontScale="90000"/>
          </a:bodyPr>
          <a:lstStyle/>
          <a:p>
            <a:r>
              <a:rPr lang="pt-BR" altLang="en-US" sz="3600" dirty="0"/>
              <a:t>Como denunciar?</a:t>
            </a:r>
          </a:p>
        </p:txBody>
      </p:sp>
      <p:sp>
        <p:nvSpPr>
          <p:cNvPr id="5" name="Content Placeholder 2">
            <a:extLst>
              <a:ext uri="{FF2B5EF4-FFF2-40B4-BE49-F238E27FC236}">
                <a16:creationId xmlns:a16="http://schemas.microsoft.com/office/drawing/2014/main" id="{5D7BB331-876C-466C-B3CD-EF330800CA27}"/>
              </a:ext>
            </a:extLst>
          </p:cNvPr>
          <p:cNvSpPr txBox="1">
            <a:spLocks/>
          </p:cNvSpPr>
          <p:nvPr/>
        </p:nvSpPr>
        <p:spPr bwMode="auto">
          <a:xfrm>
            <a:off x="457200" y="1409700"/>
            <a:ext cx="8166100" cy="3531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400" dirty="0">
                <a:latin typeface="Verdana" panose="020B0604030504040204" pitchFamily="34" charset="0"/>
                <a:ea typeface="Verdana" panose="020B0604030504040204" pitchFamily="34" charset="0"/>
                <a:cs typeface="Arial" charset="0"/>
              </a:rPr>
              <a:t>Procure o Coordenador do </a:t>
            </a:r>
            <a:r>
              <a:rPr lang="pt-BR" altLang="en-US" sz="2400" dirty="0" err="1">
                <a:latin typeface="Verdana" panose="020B0604030504040204" pitchFamily="34" charset="0"/>
                <a:ea typeface="Verdana" panose="020B0604030504040204" pitchFamily="34" charset="0"/>
                <a:cs typeface="Arial" charset="0"/>
              </a:rPr>
              <a:t>Compliance</a:t>
            </a:r>
            <a:r>
              <a:rPr lang="pt-BR" altLang="en-US" sz="2400" dirty="0">
                <a:latin typeface="Verdana" panose="020B0604030504040204" pitchFamily="34" charset="0"/>
                <a:ea typeface="Verdana" panose="020B0604030504040204" pitchFamily="34" charset="0"/>
                <a:cs typeface="Arial" charset="0"/>
              </a:rPr>
              <a:t> Anticorrupção e dê detalhes sobre o caso; </a:t>
            </a:r>
          </a:p>
          <a:p>
            <a:pPr>
              <a:buClr>
                <a:schemeClr val="tx2"/>
              </a:buClr>
            </a:pPr>
            <a:r>
              <a:rPr lang="pt-BR" altLang="en-US" sz="2400" dirty="0">
                <a:latin typeface="Verdana" panose="020B0604030504040204" pitchFamily="34" charset="0"/>
                <a:ea typeface="Verdana" panose="020B0604030504040204" pitchFamily="34" charset="0"/>
                <a:cs typeface="Arial" charset="0"/>
              </a:rPr>
              <a:t>Faça uma denúncia por meio do Canal de Denúncias e Ouvidoria disponibilizado pela organização; </a:t>
            </a:r>
          </a:p>
          <a:p>
            <a:pPr>
              <a:buClr>
                <a:schemeClr val="tx2"/>
              </a:buClr>
            </a:pPr>
            <a:r>
              <a:rPr lang="pt-BR" altLang="en-US" sz="2400" dirty="0">
                <a:latin typeface="Verdana" panose="020B0604030504040204" pitchFamily="34" charset="0"/>
                <a:ea typeface="Verdana" panose="020B0604030504040204" pitchFamily="34" charset="0"/>
                <a:cs typeface="Arial" charset="0"/>
              </a:rPr>
              <a:t>Relate com detalhes o ocorrido ou o que está prestes a ocorrer;</a:t>
            </a:r>
            <a:endParaRPr lang="en-GB" altLang="en-US" sz="2400" dirty="0">
              <a:latin typeface="Verdana" panose="020B0604030504040204" pitchFamily="34" charset="0"/>
              <a:ea typeface="Verdana" panose="020B0604030504040204" pitchFamily="34" charset="0"/>
              <a:cs typeface="Arial" charset="0"/>
            </a:endParaRPr>
          </a:p>
          <a:p>
            <a:pPr>
              <a:buClr>
                <a:schemeClr val="tx2"/>
              </a:buClr>
            </a:pPr>
            <a:endParaRPr lang="en-GB" altLang="en-US" sz="2800" dirty="0">
              <a:latin typeface="Verdana" panose="020B0604030504040204" pitchFamily="34" charset="0"/>
              <a:ea typeface="Verdana" panose="020B0604030504040204" pitchFamily="34" charset="0"/>
              <a:cs typeface="Arial" charset="0"/>
            </a:endParaRPr>
          </a:p>
        </p:txBody>
      </p:sp>
      <p:sp>
        <p:nvSpPr>
          <p:cNvPr id="7" name="TextBox 1">
            <a:extLst>
              <a:ext uri="{FF2B5EF4-FFF2-40B4-BE49-F238E27FC236}">
                <a16:creationId xmlns:a16="http://schemas.microsoft.com/office/drawing/2014/main" id="{27D923CB-8BB5-4533-BACC-354B28EB4EE9}"/>
              </a:ext>
            </a:extLst>
          </p:cNvPr>
          <p:cNvSpPr txBox="1"/>
          <p:nvPr/>
        </p:nvSpPr>
        <p:spPr>
          <a:xfrm>
            <a:off x="1144097" y="4839568"/>
            <a:ext cx="7236804" cy="923330"/>
          </a:xfrm>
          <a:prstGeom prst="rect">
            <a:avLst/>
          </a:prstGeom>
          <a:noFill/>
        </p:spPr>
        <p:txBody>
          <a:bodyPr wrap="square" rtlCol="0">
            <a:spAutoFit/>
          </a:bodyPr>
          <a:lstStyle/>
          <a:p>
            <a:pPr algn="ctr"/>
            <a:r>
              <a:rPr lang="pt-BR" i="1" dirty="0">
                <a:latin typeface="Arial" panose="020B0604020202020204" pitchFamily="34" charset="0"/>
                <a:cs typeface="Arial" panose="020B0604020202020204" pitchFamily="34" charset="0"/>
              </a:rPr>
              <a:t>A opção de se identificar é do próprio denunciante. E mesmo que o denunciante quiser se identificar, a organização mantém a sua identidade em sigilo para sua segurança.</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611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a:t>Como </a:t>
            </a:r>
            <a:r>
              <a:rPr lang="en-GB" altLang="en-US" dirty="0" err="1"/>
              <a:t>prevenir</a:t>
            </a:r>
            <a:r>
              <a:rPr lang="en-GB" altLang="en-US" dirty="0"/>
              <a:t> </a:t>
            </a:r>
            <a:r>
              <a:rPr lang="en-GB" altLang="en-US" dirty="0" err="1"/>
              <a:t>práticas</a:t>
            </a:r>
            <a:r>
              <a:rPr lang="en-GB" altLang="en-US" dirty="0"/>
              <a:t> </a:t>
            </a:r>
            <a:r>
              <a:rPr lang="en-GB" altLang="en-US" dirty="0" err="1"/>
              <a:t>corruptas</a:t>
            </a:r>
            <a:r>
              <a:rPr lang="en-GB" altLang="en-US" dirty="0"/>
              <a:t>?</a:t>
            </a:r>
          </a:p>
        </p:txBody>
      </p:sp>
      <p:sp>
        <p:nvSpPr>
          <p:cNvPr id="14339" name="Content Placeholder 2"/>
          <p:cNvSpPr>
            <a:spLocks noGrp="1"/>
          </p:cNvSpPr>
          <p:nvPr>
            <p:ph idx="1"/>
          </p:nvPr>
        </p:nvSpPr>
        <p:spPr>
          <a:xfrm>
            <a:off x="468313" y="2447413"/>
            <a:ext cx="8229600" cy="4389437"/>
          </a:xfrm>
        </p:spPr>
        <p:txBody>
          <a:bodyPr/>
          <a:lstStyle/>
          <a:p>
            <a:r>
              <a:rPr lang="pt-BR" altLang="en-US" sz="2400" dirty="0">
                <a:latin typeface="Arial" charset="0"/>
                <a:cs typeface="Arial" charset="0"/>
              </a:rPr>
              <a:t>Manter os colaboradores treinados e atentos sobre o combate à corrupção e ao suborno; </a:t>
            </a:r>
          </a:p>
          <a:p>
            <a:r>
              <a:rPr lang="pt-BR" altLang="en-US" sz="2400" dirty="0">
                <a:latin typeface="Arial" charset="0"/>
                <a:cs typeface="Arial" charset="0"/>
              </a:rPr>
              <a:t>Instituir bons valores organizacionais; </a:t>
            </a:r>
          </a:p>
          <a:p>
            <a:r>
              <a:rPr lang="pt-BR" altLang="en-US" sz="2400" dirty="0">
                <a:latin typeface="Arial" charset="0"/>
                <a:cs typeface="Arial" charset="0"/>
              </a:rPr>
              <a:t>Manter o monitoramento do projeto de </a:t>
            </a:r>
            <a:r>
              <a:rPr lang="pt-BR" altLang="en-US" sz="2400" dirty="0" err="1">
                <a:latin typeface="Arial" charset="0"/>
                <a:cs typeface="Arial" charset="0"/>
              </a:rPr>
              <a:t>Compliance</a:t>
            </a:r>
            <a:r>
              <a:rPr lang="pt-BR" altLang="en-US" sz="2400" dirty="0">
                <a:latin typeface="Arial" charset="0"/>
                <a:cs typeface="Arial" charset="0"/>
              </a:rPr>
              <a:t> Anticorrupção;</a:t>
            </a:r>
          </a:p>
          <a:p>
            <a:r>
              <a:rPr lang="pt-BR" altLang="en-US" sz="2400" dirty="0">
                <a:latin typeface="Arial" charset="0"/>
                <a:cs typeface="Arial" charset="0"/>
              </a:rPr>
              <a:t> Realizar a atualização constante das políticas e do código de conduta da organização;</a:t>
            </a:r>
            <a:endParaRPr lang="en-GB" altLang="en-US" sz="2400" dirty="0">
              <a:latin typeface="Arial" charset="0"/>
              <a:cs typeface="Arial" charset="0"/>
            </a:endParaRPr>
          </a:p>
          <a:p>
            <a:r>
              <a:rPr lang="en-GB" altLang="en-US" sz="2400" dirty="0" err="1">
                <a:latin typeface="Arial" charset="0"/>
                <a:cs typeface="Arial" charset="0"/>
              </a:rPr>
              <a:t>Colocar</a:t>
            </a:r>
            <a:r>
              <a:rPr lang="en-GB" altLang="en-US" sz="2400" dirty="0">
                <a:latin typeface="Arial" charset="0"/>
                <a:cs typeface="Arial" charset="0"/>
              </a:rPr>
              <a:t> </a:t>
            </a:r>
            <a:r>
              <a:rPr lang="en-GB" altLang="en-US" sz="2400" dirty="0" err="1">
                <a:latin typeface="Arial" charset="0"/>
                <a:cs typeface="Arial" charset="0"/>
              </a:rPr>
              <a:t>na</a:t>
            </a:r>
            <a:r>
              <a:rPr lang="en-GB" altLang="en-US" sz="2400" dirty="0">
                <a:latin typeface="Arial" charset="0"/>
                <a:cs typeface="Arial" charset="0"/>
              </a:rPr>
              <a:t> </a:t>
            </a:r>
            <a:r>
              <a:rPr lang="en-GB" altLang="en-US" sz="2400" dirty="0" err="1">
                <a:latin typeface="Arial" charset="0"/>
                <a:cs typeface="Arial" charset="0"/>
              </a:rPr>
              <a:t>prática</a:t>
            </a:r>
            <a:r>
              <a:rPr lang="en-GB" altLang="en-US" sz="2400" dirty="0">
                <a:latin typeface="Arial" charset="0"/>
                <a:cs typeface="Arial" charset="0"/>
              </a:rPr>
              <a:t> da </a:t>
            </a:r>
            <a:r>
              <a:rPr lang="en-GB" altLang="en-US" sz="2400" dirty="0" err="1">
                <a:latin typeface="Arial" charset="0"/>
                <a:cs typeface="Arial" charset="0"/>
              </a:rPr>
              <a:t>organização</a:t>
            </a:r>
            <a:r>
              <a:rPr lang="en-GB" altLang="en-US" sz="2400" dirty="0">
                <a:latin typeface="Arial" charset="0"/>
                <a:cs typeface="Arial" charset="0"/>
              </a:rPr>
              <a:t> </a:t>
            </a:r>
            <a:r>
              <a:rPr lang="en-GB" altLang="en-US" sz="2400" dirty="0" err="1">
                <a:latin typeface="Arial" charset="0"/>
                <a:cs typeface="Arial" charset="0"/>
              </a:rPr>
              <a:t>todos</a:t>
            </a:r>
            <a:r>
              <a:rPr lang="en-GB" altLang="en-US" sz="2400" dirty="0">
                <a:latin typeface="Arial" charset="0"/>
                <a:cs typeface="Arial" charset="0"/>
              </a:rPr>
              <a:t> </a:t>
            </a:r>
            <a:r>
              <a:rPr lang="en-GB" altLang="en-US" sz="2400" dirty="0" err="1">
                <a:latin typeface="Arial" charset="0"/>
                <a:cs typeface="Arial" charset="0"/>
              </a:rPr>
              <a:t>os</a:t>
            </a:r>
            <a:r>
              <a:rPr lang="en-GB" altLang="en-US" sz="2400" dirty="0">
                <a:latin typeface="Arial" charset="0"/>
                <a:cs typeface="Arial" charset="0"/>
              </a:rPr>
              <a:t> </a:t>
            </a:r>
            <a:r>
              <a:rPr lang="en-GB" altLang="en-US" sz="2400" dirty="0" err="1">
                <a:latin typeface="Arial" charset="0"/>
                <a:cs typeface="Arial" charset="0"/>
              </a:rPr>
              <a:t>itens</a:t>
            </a:r>
            <a:r>
              <a:rPr lang="en-GB" altLang="en-US" sz="2400" dirty="0">
                <a:latin typeface="Arial" charset="0"/>
                <a:cs typeface="Arial" charset="0"/>
              </a:rPr>
              <a:t> </a:t>
            </a:r>
            <a:r>
              <a:rPr lang="en-GB" altLang="en-US" sz="2400" dirty="0" err="1">
                <a:latin typeface="Arial" charset="0"/>
                <a:cs typeface="Arial" charset="0"/>
              </a:rPr>
              <a:t>instituídos</a:t>
            </a:r>
            <a:r>
              <a:rPr lang="en-GB" altLang="en-US" sz="2400" dirty="0">
                <a:latin typeface="Arial" charset="0"/>
                <a:cs typeface="Arial" charset="0"/>
              </a:rPr>
              <a:t> </a:t>
            </a:r>
            <a:r>
              <a:rPr lang="en-GB" altLang="en-US" sz="2400" dirty="0" err="1">
                <a:latin typeface="Arial" charset="0"/>
                <a:cs typeface="Arial" charset="0"/>
              </a:rPr>
              <a:t>pelo</a:t>
            </a:r>
            <a:r>
              <a:rPr lang="en-GB" altLang="en-US" sz="2400" dirty="0">
                <a:latin typeface="Arial" charset="0"/>
                <a:cs typeface="Arial" charset="0"/>
              </a:rPr>
              <a:t> </a:t>
            </a:r>
            <a:r>
              <a:rPr lang="en-GB" altLang="en-US" sz="2400" dirty="0" err="1">
                <a:latin typeface="Arial" charset="0"/>
                <a:cs typeface="Arial" charset="0"/>
              </a:rPr>
              <a:t>projeto</a:t>
            </a:r>
            <a:r>
              <a:rPr lang="en-GB" altLang="en-US" sz="2400" dirty="0">
                <a:latin typeface="Arial" charset="0"/>
                <a:cs typeface="Arial" charset="0"/>
              </a:rPr>
              <a:t> de Compliance </a:t>
            </a:r>
            <a:r>
              <a:rPr lang="en-GB" altLang="en-US" sz="2400" dirty="0" err="1">
                <a:latin typeface="Arial" charset="0"/>
                <a:cs typeface="Arial" charset="0"/>
              </a:rPr>
              <a:t>Anticorrupção</a:t>
            </a:r>
            <a:r>
              <a:rPr lang="en-GB" altLang="en-US" sz="2400" dirty="0">
                <a:latin typeface="Arial" charset="0"/>
                <a:cs typeface="Arial" charset="0"/>
              </a:rPr>
              <a:t>.</a:t>
            </a:r>
            <a:endParaRPr lang="pt-BR" altLang="en-US" sz="2400" dirty="0">
              <a:latin typeface="Arial" charset="0"/>
              <a:cs typeface="Arial" charset="0"/>
            </a:endParaRPr>
          </a:p>
        </p:txBody>
      </p:sp>
    </p:spTree>
    <p:extLst>
      <p:ext uri="{BB962C8B-B14F-4D97-AF65-F5344CB8AC3E}">
        <p14:creationId xmlns:p14="http://schemas.microsoft.com/office/powerpoint/2010/main" val="327852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Conclusão</a:t>
            </a:r>
            <a:endParaRPr lang="en-GB" altLang="en-US" dirty="0"/>
          </a:p>
        </p:txBody>
      </p:sp>
      <p:sp>
        <p:nvSpPr>
          <p:cNvPr id="8" name="Content Placeholder 2">
            <a:extLst>
              <a:ext uri="{FF2B5EF4-FFF2-40B4-BE49-F238E27FC236}">
                <a16:creationId xmlns:a16="http://schemas.microsoft.com/office/drawing/2014/main" id="{C5CBA35C-2B2B-4190-9182-3F4C988C193F}"/>
              </a:ext>
            </a:extLst>
          </p:cNvPr>
          <p:cNvSpPr>
            <a:spLocks noGrp="1"/>
          </p:cNvSpPr>
          <p:nvPr>
            <p:ph idx="1"/>
          </p:nvPr>
        </p:nvSpPr>
        <p:spPr>
          <a:xfrm>
            <a:off x="628650" y="2111681"/>
            <a:ext cx="7886700" cy="4351338"/>
          </a:xfrm>
        </p:spPr>
        <p:txBody>
          <a:bodyPr/>
          <a:lstStyle/>
          <a:p>
            <a:r>
              <a:rPr lang="pt-BR" altLang="en-US" dirty="0">
                <a:ea typeface="Verdana" panose="020B0604030504040204" pitchFamily="34" charset="0"/>
                <a:cs typeface="Arial" charset="0"/>
              </a:rPr>
              <a:t>Devemos nos manter atentos as movimentações que ocorrem na organização;</a:t>
            </a:r>
          </a:p>
          <a:p>
            <a:r>
              <a:rPr lang="pt-BR" altLang="en-US" dirty="0">
                <a:ea typeface="Verdana" panose="020B0604030504040204" pitchFamily="34" charset="0"/>
                <a:cs typeface="Arial" charset="0"/>
              </a:rPr>
              <a:t>As consequências por práticas de corrupção e suborno podem ser muito graves;</a:t>
            </a:r>
          </a:p>
          <a:p>
            <a:r>
              <a:rPr lang="pt-BR" altLang="en-US" dirty="0">
                <a:ea typeface="Verdana" panose="020B0604030504040204" pitchFamily="34" charset="0"/>
                <a:cs typeface="Arial" charset="0"/>
              </a:rPr>
              <a:t>Você tem um papel fundamental a desempenhar para manter a integridade da organização;</a:t>
            </a:r>
          </a:p>
          <a:p>
            <a:r>
              <a:rPr lang="pt-BR" altLang="en-US" dirty="0">
                <a:ea typeface="Verdana" panose="020B0604030504040204" pitchFamily="34" charset="0"/>
                <a:cs typeface="Arial" charset="0"/>
              </a:rPr>
              <a:t>Seja cuidadoso e vigilante, especialmente se souber de alguma prática incompatível com os valores da organização;</a:t>
            </a:r>
          </a:p>
          <a:p>
            <a:r>
              <a:rPr lang="pt-BR" altLang="en-US" dirty="0">
                <a:ea typeface="Verdana" panose="020B0604030504040204" pitchFamily="34" charset="0"/>
                <a:cs typeface="Arial" charset="0"/>
              </a:rPr>
              <a:t>Se estiver com dúvidas, pergunte ao Coordenador do </a:t>
            </a:r>
            <a:r>
              <a:rPr lang="pt-BR" altLang="en-US" dirty="0" err="1">
                <a:ea typeface="Verdana" panose="020B0604030504040204" pitchFamily="34" charset="0"/>
                <a:cs typeface="Arial" charset="0"/>
              </a:rPr>
              <a:t>Comploiance</a:t>
            </a:r>
            <a:r>
              <a:rPr lang="pt-BR" altLang="en-US" dirty="0">
                <a:ea typeface="Verdana" panose="020B0604030504040204" pitchFamily="34" charset="0"/>
                <a:cs typeface="Arial" charset="0"/>
              </a:rPr>
              <a:t> Anticorrupção</a:t>
            </a:r>
            <a:endParaRPr lang="en-GB" altLang="en-US" dirty="0">
              <a:ea typeface="Verdana" panose="020B0604030504040204" pitchFamily="34" charset="0"/>
            </a:endParaRPr>
          </a:p>
        </p:txBody>
      </p:sp>
    </p:spTree>
    <p:extLst>
      <p:ext uri="{BB962C8B-B14F-4D97-AF65-F5344CB8AC3E}">
        <p14:creationId xmlns:p14="http://schemas.microsoft.com/office/powerpoint/2010/main" val="481094825"/>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120</TotalTime>
  <Words>968</Words>
  <Application>Microsoft Office PowerPoint</Application>
  <PresentationFormat>Apresentação na tela (4:3)</PresentationFormat>
  <Paragraphs>91</Paragraphs>
  <Slides>10</Slides>
  <Notes>10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10</vt:i4>
      </vt:variant>
    </vt:vector>
  </HeadingPairs>
  <TitlesOfParts>
    <vt:vector size="16" baseType="lpstr">
      <vt:lpstr>Arial</vt:lpstr>
      <vt:lpstr>Calibri</vt:lpstr>
      <vt:lpstr>Verdana</vt:lpstr>
      <vt:lpstr>Wingdings</vt:lpstr>
      <vt:lpstr>Wingdings 2</vt:lpstr>
      <vt:lpstr>Tutelas</vt:lpstr>
      <vt:lpstr>Apresentação do PowerPoint</vt:lpstr>
      <vt:lpstr>Tópicos</vt:lpstr>
      <vt:lpstr>O que é corrupção e suborno?</vt:lpstr>
      <vt:lpstr>Como Reconhecer Essas Situações?</vt:lpstr>
      <vt:lpstr>Deveres e Obrigações dos Colaboradores</vt:lpstr>
      <vt:lpstr>O que aconteceria se os colaboradores fossem corrompidos?</vt:lpstr>
      <vt:lpstr>Como denunciar?</vt:lpstr>
      <vt:lpstr>Como prevenir práticas corruptas?</vt:lpstr>
      <vt:lpstr>Conclusão</vt:lpstr>
      <vt:lpstr>Perguntas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3</cp:revision>
  <dcterms:created xsi:type="dcterms:W3CDTF">2019-11-18T23:19:05Z</dcterms:created>
  <dcterms:modified xsi:type="dcterms:W3CDTF">2022-05-01T17:39:51Z</dcterms:modified>
</cp:coreProperties>
</file>