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4"/>
  </p:notesMasterIdLst>
  <p:sldIdLst>
    <p:sldId id="258" r:id="rId2"/>
    <p:sldId id="259" r:id="rId3"/>
    <p:sldId id="290" r:id="rId4"/>
    <p:sldId id="291" r:id="rId5"/>
    <p:sldId id="292" r:id="rId6"/>
    <p:sldId id="297" r:id="rId7"/>
    <p:sldId id="298" r:id="rId8"/>
    <p:sldId id="299" r:id="rId9"/>
    <p:sldId id="300" r:id="rId10"/>
    <p:sldId id="301" r:id="rId11"/>
    <p:sldId id="302" r:id="rId12"/>
    <p:sldId id="30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19" autoAdjust="0"/>
    <p:restoredTop sz="94660"/>
  </p:normalViewPr>
  <p:slideViewPr>
    <p:cSldViewPr snapToGrid="0">
      <p:cViewPr varScale="1">
        <p:scale>
          <a:sx n="90" d="100"/>
          <a:sy n="90" d="100"/>
        </p:scale>
        <p:origin x="63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C455B-68DC-485A-BCBD-7A23E389CF1B}" type="datetimeFigureOut">
              <a:rPr lang="en-US" smtClean="0"/>
              <a:t>2/1/2022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00049-EE6B-497F-ACF9-3873D53D61C3}" type="slidenum">
              <a:rPr lang="en-US" smtClean="0"/>
              <a:t>‹nº›</a:t>
            </a:fld>
            <a:endParaRPr lang="en-US"/>
          </a:p>
        </p:txBody>
      </p:sp>
    </p:spTree>
    <p:extLst>
      <p:ext uri="{BB962C8B-B14F-4D97-AF65-F5344CB8AC3E}">
        <p14:creationId xmlns:p14="http://schemas.microsoft.com/office/powerpoint/2010/main" val="137815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Esta apresentação destina-se a aumentar a conscientização de funcionários e contratados sobre questões de segurança da informação. Além do treinamento especializado que será ministrado de acordo com a função que o colaborador desempenha no sistema de gerenciamento de segurança da informação. Consiste em cerca de vinte slides com um pequeno teste no final.</a:t>
            </a:r>
            <a:endParaRPr lang="en-GB"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a:p>
            <a:r>
              <a:rPr lang="en-GB" sz="14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400" b="1" kern="1200" dirty="0">
                <a:solidFill>
                  <a:schemeClr val="tx1"/>
                </a:solidFill>
                <a:effectLst/>
                <a:latin typeface="Verdana" panose="020B0604030504040204" pitchFamily="34" charset="0"/>
                <a:ea typeface="Verdana" panose="020B0604030504040204" pitchFamily="34" charset="0"/>
                <a:cs typeface="+mn-cs"/>
              </a:rPr>
              <a:t> de </a:t>
            </a:r>
            <a:r>
              <a:rPr lang="en-GB" sz="1400" b="1" kern="1200" dirty="0" err="1">
                <a:solidFill>
                  <a:schemeClr val="tx1"/>
                </a:solidFill>
                <a:effectLst/>
                <a:latin typeface="Verdana" panose="020B0604030504040204" pitchFamily="34" charset="0"/>
                <a:ea typeface="Verdana" panose="020B0604030504040204" pitchFamily="34" charset="0"/>
                <a:cs typeface="+mn-cs"/>
              </a:rPr>
              <a:t>Implementação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Objetivo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deste</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Documento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kern="1200" dirty="0">
                <a:solidFill>
                  <a:schemeClr val="tx1"/>
                </a:solidFill>
                <a:effectLst/>
                <a:latin typeface="Verdana" panose="020B0604030504040204" pitchFamily="34" charset="0"/>
                <a:ea typeface="Verdana" panose="020B0604030504040204" pitchFamily="34" charset="0"/>
                <a:cs typeface="+mn-cs"/>
              </a:rPr>
              <a:t>Esta apresentação destina-se a aumentar a conscientização sobre questões de segurança da informação para funcionários e contratados.</a:t>
            </a:r>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Áreas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abordadas</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na</a:t>
            </a:r>
            <a:r>
              <a:rPr lang="en-GB" sz="1200" b="1" kern="1200" dirty="0">
                <a:solidFill>
                  <a:schemeClr val="tx1"/>
                </a:solidFill>
                <a:effectLst/>
                <a:latin typeface="Verdana" panose="020B0604030504040204" pitchFamily="34" charset="0"/>
                <a:ea typeface="Verdana" panose="020B0604030504040204" pitchFamily="34" charset="0"/>
                <a:cs typeface="+mn-cs"/>
              </a:rPr>
              <a:t> LGPD</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As seguintes áreas da LGPD serão abordadas por este documento: Segurança do Processamento</a:t>
            </a:r>
          </a:p>
          <a:p>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err="1">
                <a:solidFill>
                  <a:schemeClr val="tx1"/>
                </a:solidFill>
                <a:effectLst/>
                <a:latin typeface="Verdana" panose="020B0604030504040204" pitchFamily="34" charset="0"/>
                <a:ea typeface="Verdana" panose="020B0604030504040204" pitchFamily="34" charset="0"/>
                <a:cs typeface="+mn-cs"/>
              </a:rPr>
              <a:t>Orientação</a:t>
            </a:r>
            <a:r>
              <a:rPr lang="en-GB" sz="1200" b="1" kern="1200" dirty="0">
                <a:solidFill>
                  <a:schemeClr val="tx1"/>
                </a:solidFill>
                <a:effectLst/>
                <a:latin typeface="Verdana" panose="020B0604030504040204" pitchFamily="34" charset="0"/>
                <a:ea typeface="Verdana" panose="020B0604030504040204" pitchFamily="34" charset="0"/>
                <a:cs typeface="+mn-cs"/>
              </a:rPr>
              <a:t> </a:t>
            </a:r>
            <a:r>
              <a:rPr lang="en-GB" sz="1200" b="1" kern="1200" dirty="0" err="1">
                <a:solidFill>
                  <a:schemeClr val="tx1"/>
                </a:solidFill>
                <a:effectLst/>
                <a:latin typeface="Verdana" panose="020B0604030504040204" pitchFamily="34" charset="0"/>
                <a:ea typeface="Verdana" panose="020B0604030504040204" pitchFamily="34" charset="0"/>
                <a:cs typeface="+mn-cs"/>
              </a:rPr>
              <a:t>Geral</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latin typeface="Verdana" panose="020B0604030504040204" pitchFamily="34" charset="0"/>
                <a:ea typeface="Verdana" panose="020B0604030504040204" pitchFamily="34" charset="0"/>
              </a:rPr>
              <a:t>O treinamento pode ser realizado para grupos que atuam nessa área, independente do números de integrantes ou local. </a:t>
            </a:r>
            <a:r>
              <a:rPr lang="pt-BR" baseline="0" dirty="0"/>
              <a:t>Você pode optar por adaptar a apresentação para públicos específicos, por exemplo departamentos de negócios. A adaptação pode envolver a adição de slides adicionais, a retirada e a alteração do conteúdo de alguns deles</a:t>
            </a:r>
            <a:r>
              <a:rPr lang="pt-BR" baseline="0" dirty="0">
                <a:latin typeface="Verdana" panose="020B0604030504040204" pitchFamily="34" charset="0"/>
                <a:ea typeface="Verdana" panose="020B060403050404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p>
          <a:p>
            <a:r>
              <a:rPr lang="en-GB" sz="1200" b="1" kern="1200" dirty="0" err="1">
                <a:solidFill>
                  <a:schemeClr val="tx1"/>
                </a:solidFill>
                <a:effectLst/>
                <a:latin typeface="Verdana" panose="020B0604030504040204" pitchFamily="34" charset="0"/>
                <a:ea typeface="Verdana" panose="020B0604030504040204" pitchFamily="34" charset="0"/>
                <a:cs typeface="+mn-cs"/>
              </a:rPr>
              <a:t>Frequência</a:t>
            </a:r>
            <a:r>
              <a:rPr lang="en-GB" sz="1200" b="1" kern="1200" dirty="0">
                <a:solidFill>
                  <a:schemeClr val="tx1"/>
                </a:solidFill>
                <a:effectLst/>
                <a:latin typeface="Verdana" panose="020B0604030504040204" pitchFamily="34" charset="0"/>
                <a:ea typeface="Verdana" panose="020B0604030504040204" pitchFamily="34" charset="0"/>
                <a:cs typeface="+mn-cs"/>
              </a:rPr>
              <a:t> de </a:t>
            </a:r>
            <a:r>
              <a:rPr lang="en-GB" sz="1200" b="1" kern="1200" dirty="0" err="1">
                <a:solidFill>
                  <a:schemeClr val="tx1"/>
                </a:solidFill>
                <a:effectLst/>
                <a:latin typeface="Verdana" panose="020B0604030504040204" pitchFamily="34" charset="0"/>
                <a:ea typeface="Verdana" panose="020B0604030504040204" pitchFamily="34" charset="0"/>
                <a:cs typeface="+mn-cs"/>
              </a:rPr>
              <a:t>Revisão</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kern="1200" dirty="0">
                <a:solidFill>
                  <a:schemeClr val="tx1"/>
                </a:solidFill>
                <a:effectLst/>
                <a:latin typeface="Verdana" panose="020B0604030504040204" pitchFamily="34" charset="0"/>
                <a:ea typeface="Verdana" panose="020B0604030504040204" pitchFamily="34" charset="0"/>
                <a:cs typeface="+mn-cs"/>
              </a:rPr>
              <a:t> </a:t>
            </a:r>
          </a:p>
          <a:p>
            <a:r>
              <a:rPr lang="pt-BR" sz="1200" kern="1200" dirty="0">
                <a:solidFill>
                  <a:schemeClr val="tx1"/>
                </a:solidFill>
                <a:effectLst/>
                <a:latin typeface="Verdana" panose="020B0604030504040204" pitchFamily="34" charset="0"/>
                <a:ea typeface="Verdana" panose="020B0604030504040204" pitchFamily="34" charset="0"/>
                <a:cs typeface="+mn-cs"/>
              </a:rPr>
              <a:t>Recomendamos que este documento seja revisado anualmente e/ou </a:t>
            </a:r>
            <a:r>
              <a:rPr lang="pt-BR" sz="1200" kern="1200" dirty="0">
                <a:solidFill>
                  <a:schemeClr val="tx1"/>
                </a:solidFill>
                <a:effectLst/>
                <a:latin typeface="+mn-lt"/>
                <a:ea typeface="+mn-ea"/>
                <a:cs typeface="+mn-cs"/>
              </a:rPr>
              <a:t>após cada apresentação para garantir que ele esteja abrangendo os conteúdos necessários, com base no feedback de cada exposição</a:t>
            </a:r>
            <a:endParaRPr lang="pt-BR"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en-GB" sz="1200" b="1" kern="1200" dirty="0">
                <a:solidFill>
                  <a:schemeClr val="tx1"/>
                </a:solidFill>
                <a:effectLst/>
                <a:latin typeface="Verdana" panose="020B0604030504040204" pitchFamily="34" charset="0"/>
                <a:ea typeface="Verdana" panose="020B0604030504040204" pitchFamily="34" charset="0"/>
                <a:cs typeface="+mn-cs"/>
              </a:rPr>
              <a:t> </a:t>
            </a:r>
            <a:endParaRPr lang="en-GB" sz="1200" kern="1200" dirty="0">
              <a:solidFill>
                <a:schemeClr val="tx1"/>
              </a:solidFill>
              <a:effectLst/>
              <a:latin typeface="Verdana" panose="020B0604030504040204" pitchFamily="34" charset="0"/>
              <a:ea typeface="Verdana" panose="020B0604030504040204" pitchFamily="34" charset="0"/>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15572EC6-E22D-4314-BD35-0F32D91EA534}" type="slidenum">
              <a:rPr lang="en-GB" smtClean="0"/>
              <a:t>1</a:t>
            </a:fld>
            <a:endParaRPr lang="en-GB"/>
          </a:p>
        </p:txBody>
      </p:sp>
    </p:spTree>
    <p:extLst>
      <p:ext uri="{BB962C8B-B14F-4D97-AF65-F5344CB8AC3E}">
        <p14:creationId xmlns:p14="http://schemas.microsoft.com/office/powerpoint/2010/main" val="22813668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Todos usamos e-mail, e se usado com cuidado, é uma ferramenta valiosa para a comunicação. No entanto, é também uma das maneiras mais fáceis de acidentalmente enviar informações confidenciais para as pessoas erradas, então trate-as com cuidado. Sempre verifique quais informações você está enviando e para quem. Considere o e-mail como uma maneira insegura de se comunicar. Se você precisa enviar informações confidenciais por e-mail, há orientações sobre como isso deve ser feito, e elas geralmente envolvem o uso de técnicas de criptografia para embaralhar as informações e garantir que apenas o destinatário possa lê-las. Lembre-se de que muitos métodos de redefinição de senha para outros sistemas enviarão um e-mail para você, portanto, considere sua senha de e-mail como uma das mais importantes.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10</a:t>
            </a:fld>
            <a:endParaRPr lang="en-GB"/>
          </a:p>
        </p:txBody>
      </p:sp>
    </p:spTree>
    <p:extLst>
      <p:ext uri="{BB962C8B-B14F-4D97-AF65-F5344CB8AC3E}">
        <p14:creationId xmlns:p14="http://schemas.microsoft.com/office/powerpoint/2010/main" val="3784779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e-mail é provavelmente a forma mais comum para ataques cibernéticos. Um e-mail de ataque é um e-mail que finge vir de um amigo, colega, organização etc. e geralmente pede que você tome alguma providência. Essa ação geralmente será clicar em um link, abrir um anexo ou ir para um site específico. Se você fizer isso, em muitos casos, esse será o gatilho para permitir o download de um programa mal-intencionado em seu computador sem que você saiba. Este programa pode fazer uma série de coisas maliciosas, como criptografar seu disco rígido (e as unidades compartilhadas da organização), espionar o uso do computador para descobrir senhas ou simplesmente fornecer um ponto de entrada para a rede.</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Dependendo do que a pessoa está tentando alcançar, um e-mail de ataque pode ser direcionado a todos na Internet, a nossa organização ou até mesmo apenas você. </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Nossa organização possui controles de software para tentar identificar esses e-mails antes que eles cheguem a você, mas não garantem total proteção. Então, como identificar um e-mail de ataque? E-mails com erros de ortografia ou digitação e mal apresentados, este são os menos frequentemente. Esses e-mails geralmente não são em resposta a um e-mail que você enviou (embora pareçam ser de alguém que você conhece) - eles não são solicitados, portanto, isso deve inicialmente causar suspeitas. Se contiver um anexo, você deve se alarmar - muitos têm arquivos PDF ou Zip anexados que, quando abertos, executam um programa. Em um computador, passe o mouse sobre os links (sem clicar) para ver onde os links realmente vão te direcionar - geralmente eles direcionam para um lugar diferente do link sugerido.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Se você não tiver certeza sobre um e-mail, entre em contato com o suporte técnico para obter aconselhamento ou, talvez, entre em contato com o remetente por meio de outro método, por exemplo: telefone para verificar quem realmente enviou. O ponto principal sobre o e-mail é que sempre são suspeitos!</a:t>
            </a: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11</a:t>
            </a:fld>
            <a:endParaRPr lang="en-GB"/>
          </a:p>
        </p:txBody>
      </p:sp>
    </p:spTree>
    <p:extLst>
      <p:ext uri="{BB962C8B-B14F-4D97-AF65-F5344CB8AC3E}">
        <p14:creationId xmlns:p14="http://schemas.microsoft.com/office/powerpoint/2010/main" val="2199490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Usar a Internet é uma parte essencial de muitos cargos e, feito com segurança, tem enormes benefícios. Seguir as regras básicas sobre o uso da internet significa que tudo funcionará bem. Assim como no e-mail, existem várias ferramentas de software que a organização usa para gerenciar e monitorar o uso da internet e você precisa estar ciente de que esteja funcionando no seu equipamento. Na política de uso aceitável da internet, há uma lista dos tipos de sites que serão bloqueados em redes corporativas e, além desses, você deve evitar sites ou áreas de sites associados a eles.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Tenha cuidado ao postar informações relacionadas ao trabalho em sites de mídia social, pois você pode fornecer informações úteis para pessoas que planejam tentar atacar nossas redes, seja por meios técnicos ou por engenharia social, isto é, enganando as pessoas a fornecer mais informações.</a:t>
            </a: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12</a:t>
            </a:fld>
            <a:endParaRPr lang="en-GB"/>
          </a:p>
        </p:txBody>
      </p:sp>
    </p:spTree>
    <p:extLst>
      <p:ext uri="{BB962C8B-B14F-4D97-AF65-F5344CB8AC3E}">
        <p14:creationId xmlns:p14="http://schemas.microsoft.com/office/powerpoint/2010/main" val="2917690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Resuma a agenda, por exemplo “Hoje vamos cobrir as seguintes áreas. Primeiro, vamos considerar os tipos de informações que nós, como organização, podem ser consideradas valiosas. Em seguida, veremos quem mais poderia se interessar por essas informações e as possíveis consequências se elas caíssem em mãos erradas. Depois de uma breve revisão de como a lei se aplica a essa área, falaremos sobre como pretendemos proteger nossos ativos de informação e em que parte você participa. Depois de um resumo e de quaisquer perguntas, faremos um breve teste para confirmar sua compreensão do que foi abordado.”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2</a:t>
            </a:fld>
            <a:endParaRPr lang="en-GB"/>
          </a:p>
        </p:txBody>
      </p:sp>
    </p:spTree>
    <p:extLst>
      <p:ext uri="{BB962C8B-B14F-4D97-AF65-F5344CB8AC3E}">
        <p14:creationId xmlns:p14="http://schemas.microsoft.com/office/powerpoint/2010/main" val="3942172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banco de dados que sua organização detém é diversificado, mas provavelmente muitos exemplos que estão no slide você poderá utilizar (Nota - “Informações do cliente na nuvem” só será relevante se sua organização for um provedor de serviços em nuvem (PSN)). Esses dados são importantes de diferentes maneiras; alguns podem ser necessários para manter a empresa (por exemplo, registros de clientes), alguns podem estar sujeitos a penalidades legais se forem comprometidos (por exemplo, informações pessoais) e alguns podem representar um grande investimento (por exemplo, propriedade intelectual).</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Discuta quais dados são armazenados por sua organização, quem as detém e onde elas estão localizadas - são principalmente eletrônicas ou em papel; na rede ou na nuvem? O ponto principal é que a organização tem uma variedade imensa de dados, em diversos locais e formas, e muitos são necessários.</a:t>
            </a:r>
          </a:p>
          <a:p>
            <a:endParaRPr lang="pt-BR" baseline="0" dirty="0">
              <a:latin typeface="Verdana" panose="020B0604030504040204" pitchFamily="34" charset="0"/>
              <a:ea typeface="Verdana" panose="020B0604030504040204" pitchFamily="34" charset="0"/>
            </a:endParaRPr>
          </a:p>
          <a:p>
            <a:endParaRPr lang="pt-BR" baseline="0" dirty="0">
              <a:latin typeface="Verdana" panose="020B0604030504040204" pitchFamily="34" charset="0"/>
              <a:ea typeface="Verdana" panose="020B0604030504040204" pitchFamily="34" charset="0"/>
            </a:endParaRPr>
          </a:p>
          <a:p>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3</a:t>
            </a:fld>
            <a:endParaRPr lang="en-GB"/>
          </a:p>
        </p:txBody>
      </p:sp>
    </p:spTree>
    <p:extLst>
      <p:ext uri="{BB962C8B-B14F-4D97-AF65-F5344CB8AC3E}">
        <p14:creationId xmlns:p14="http://schemas.microsoft.com/office/powerpoint/2010/main" val="3448979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Assim como nossos dados pessoais são valiosos para nós, podem ser para outros também. No slide está listados apenas alguns dos grupos que podem querer prejudicar ou furtar nossas informações.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cibercriminosos</a:t>
            </a:r>
            <a:r>
              <a:rPr lang="pt-BR" dirty="0">
                <a:latin typeface="Verdana" panose="020B0604030504040204" pitchFamily="34" charset="0"/>
                <a:ea typeface="Verdana" panose="020B0604030504040204" pitchFamily="34" charset="0"/>
              </a:rPr>
              <a:t> geralmente tentam obter dinheiro por qualquer meio, vendendo dados ou por meio de extorsão, por exemplo. Isso é um grande negócio e está se tornando ainda mais sofisticado ao longo do tempo. </a:t>
            </a:r>
          </a:p>
          <a:p>
            <a:r>
              <a:rPr lang="pt-BR" dirty="0">
                <a:latin typeface="Verdana" panose="020B0604030504040204" pitchFamily="34" charset="0"/>
                <a:ea typeface="Verdana" panose="020B0604030504040204" pitchFamily="34" charset="0"/>
              </a:rPr>
              <a:t>Os concorrentes podem querer obter seus segredos comerciais, plantas, planos de negócios, listas de clientes, etc., porque é mais fácil e mais barato do que criar essas informações por conta própria. </a:t>
            </a:r>
          </a:p>
          <a:p>
            <a:r>
              <a:rPr lang="pt-BR" dirty="0">
                <a:latin typeface="Verdana" panose="020B0604030504040204" pitchFamily="34" charset="0"/>
                <a:ea typeface="Verdana" panose="020B0604030504040204" pitchFamily="34" charset="0"/>
              </a:rPr>
              <a:t>Os </a:t>
            </a:r>
            <a:r>
              <a:rPr lang="pt-BR" dirty="0" err="1">
                <a:latin typeface="Verdana" panose="020B0604030504040204" pitchFamily="34" charset="0"/>
                <a:ea typeface="Verdana" panose="020B0604030504040204" pitchFamily="34" charset="0"/>
              </a:rPr>
              <a:t>hacktivistas</a:t>
            </a:r>
            <a:r>
              <a:rPr lang="pt-BR" dirty="0">
                <a:latin typeface="Verdana" panose="020B0604030504040204" pitchFamily="34" charset="0"/>
                <a:ea typeface="Verdana" panose="020B0604030504040204" pitchFamily="34" charset="0"/>
              </a:rPr>
              <a:t> podem ter ressentimentos contra a sua organização e isso geralmente dependerá do setor em que você se trabalha. </a:t>
            </a:r>
          </a:p>
          <a:p>
            <a:r>
              <a:rPr lang="pt-BR" dirty="0">
                <a:latin typeface="Verdana" panose="020B0604030504040204" pitchFamily="34" charset="0"/>
                <a:ea typeface="Verdana" panose="020B0604030504040204" pitchFamily="34" charset="0"/>
              </a:rPr>
              <a:t>Por último, as pessoas dentro ou fora da sua organização podem tentar invadir ou interromper as operações do seu negócio, talvez por diversão ou talvez devido a um ressentimento, por ex. ex-funcionários descontentes. É um fato complicado, pois grande parte das fraudes de computadores que ocorre hoje, tem um componente “interno”.</a:t>
            </a: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pt-BR"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4</a:t>
            </a:fld>
            <a:endParaRPr lang="en-GB"/>
          </a:p>
        </p:txBody>
      </p:sp>
    </p:spTree>
    <p:extLst>
      <p:ext uri="{BB962C8B-B14F-4D97-AF65-F5344CB8AC3E}">
        <p14:creationId xmlns:p14="http://schemas.microsoft.com/office/powerpoint/2010/main" val="251987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Portanto, temos muitas informações valiosas e podemos sofrer muitas ameaças ou prejuízos. Explore as consequências de uma perda de confidencialidade, integridade ou disponibilidade dessas informações. O que aconteceria se os dados de seus clientes fossem roubados - como isso afetaria seus clientes, sua empresa, seus funcionários, sua diretoria e seus acionistas? Deixe claro que não se trata apenas de alguém invadir e roubar informações (embora isso seja importante), mas também, se as informações foram acidentalmente excluídas ou corrompidas por uma alteração de software, por exemplo.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assunto deste slide é tratar, para a maioria das empresas, das consequências da perda de dados e como isso pode ameaçar a própria existência da empresa. Então precisamos protegê-lo.</a:t>
            </a:r>
            <a:endParaRPr lang="en-GB" baseline="0"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5</a:t>
            </a:fld>
            <a:endParaRPr lang="en-GB"/>
          </a:p>
        </p:txBody>
      </p:sp>
    </p:spTree>
    <p:extLst>
      <p:ext uri="{BB962C8B-B14F-4D97-AF65-F5344CB8AC3E}">
        <p14:creationId xmlns:p14="http://schemas.microsoft.com/office/powerpoint/2010/main" val="3621687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Este slide menciona que proteger nossas informações envolve (e exige) um alto grau de comprometimento de gerenciamento e administração. Colocar em prática uma série de políticas que prevê diferentes aspectos da segurança da informação. Passamos por um processo de avaliação dos nossos riscos, a fim de entender onde estão as lacunas e estabelecer controles para preenchê-las. Como parte de seu compromisso, a gerência fornecerá recursos para programas de treinamento e conscientização como este. Uma parte fundamental é monitorar regularmente como estamos atuando, a aplicação de ações corretivas realizadas e enfatizar a melhoria contínua na segurança da informação.</a:t>
            </a:r>
          </a:p>
        </p:txBody>
      </p:sp>
      <p:sp>
        <p:nvSpPr>
          <p:cNvPr id="4" name="Slide Number Placeholder 3"/>
          <p:cNvSpPr>
            <a:spLocks noGrp="1"/>
          </p:cNvSpPr>
          <p:nvPr>
            <p:ph type="sldNum" sz="quarter" idx="10"/>
          </p:nvPr>
        </p:nvSpPr>
        <p:spPr/>
        <p:txBody>
          <a:bodyPr/>
          <a:lstStyle/>
          <a:p>
            <a:fld id="{15572EC6-E22D-4314-BD35-0F32D91EA534}" type="slidenum">
              <a:rPr lang="en-GB" smtClean="0"/>
              <a:t>6</a:t>
            </a:fld>
            <a:endParaRPr lang="en-GB"/>
          </a:p>
        </p:txBody>
      </p:sp>
    </p:spTree>
    <p:extLst>
      <p:ext uri="{BB962C8B-B14F-4D97-AF65-F5344CB8AC3E}">
        <p14:creationId xmlns:p14="http://schemas.microsoft.com/office/powerpoint/2010/main" val="4077435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organização está atuando no gerenciamento dos riscos à segurança da informação, mas qual é o papel de todos os funcionários nisso? Para maximizar nossa segurança, é vital que todos cumpram as políticas definidas, sigam os procedimentos e estejam atentos a qualquer situação suspeita. Devido à gravidade deste problema, deve-se enfatizar que o cumprimento das políticas não é opcional, e eventual ação disciplinar pode ser aplicada nos casos de descumprimentos. Falaremos brevemente sobre nove áreas específicas nas quais políticas e procedimentos se aplicam e os principais pontos a serem lembrados.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7</a:t>
            </a:fld>
            <a:endParaRPr lang="en-GB"/>
          </a:p>
        </p:txBody>
      </p:sp>
    </p:spTree>
    <p:extLst>
      <p:ext uri="{BB962C8B-B14F-4D97-AF65-F5344CB8AC3E}">
        <p14:creationId xmlns:p14="http://schemas.microsoft.com/office/powerpoint/2010/main" val="4257105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Neste mundo conectado, a segurança física ainda desempenha um papel importante na proteção de nossas informações. Podemos gastar milhares em ferramentas de software para impedir que pessoas invadam nossas redes, mas se ainda deixamos pessoas desconhecidas acessar nossas informações, muito do investimento é desperdiçado. Use essas técnicas para se certificar de que você sabe quem está em seu escritório ou área de trabalho. Não permita que ninguém o siga por meio de controles de segurança, como portas de acesso, use seu cartão de acesso, coloque a polidez de lado e esteja preparado para (educadamente) impedir o acesso de pessoas que você não conhece, principalmente em áreas protegidas. Não deixe informações confidenciais, principalmente durante a noite, em locais de acesso a pessoas não autorizadas ou acessar tais informações na presença de alguém estranho. Por último, se trabalha com entregas, verifique se elas estão protegidas adequadamente e se a equipe de entrega não tem permissão para acessar as áreas restritas.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8</a:t>
            </a:fld>
            <a:endParaRPr lang="en-GB"/>
          </a:p>
        </p:txBody>
      </p:sp>
    </p:spTree>
    <p:extLst>
      <p:ext uri="{BB962C8B-B14F-4D97-AF65-F5344CB8AC3E}">
        <p14:creationId xmlns:p14="http://schemas.microsoft.com/office/powerpoint/2010/main" val="732886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Sua conta de usuário é somente sua. Se sua conta estiver conectada, só você deve usá-la. A principal proteção para impedir que qualquer outra pessoa use sua conta é sua senha. Uma boa senha geralmente é longa, com uma mistura de caracteres maiúsculos e minúsculos com caracteres especiais e números misturados. Não deve ser uma palavra do dicionário ou relacionada a qualquer coisa sobre você que outras pessoas possam descobrir facilmente, por exemplo: nomes de parentes ou sua data de nascimento. Depois de definir sua senha, não conte a ninguém ou anote-a. O ideal é você usar uma senha diferente para cada sistema (a menos que seja um login único), porque se uma senha for comprometida, isso não significa que todas as demais serão. Se estiver disponível, a autenticação em duas etapas, deve ser usada, pois isso aumenta significativamente a segurança.</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15572EC6-E22D-4314-BD35-0F32D91EA534}" type="slidenum">
              <a:rPr lang="en-GB" smtClean="0"/>
              <a:t>9</a:t>
            </a:fld>
            <a:endParaRPr lang="en-GB"/>
          </a:p>
        </p:txBody>
      </p:sp>
    </p:spTree>
    <p:extLst>
      <p:ext uri="{BB962C8B-B14F-4D97-AF65-F5344CB8AC3E}">
        <p14:creationId xmlns:p14="http://schemas.microsoft.com/office/powerpoint/2010/main" val="2013455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2/1/2022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2/1/2022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550985" y="2385219"/>
            <a:ext cx="6042025" cy="2087562"/>
          </a:xfrm>
        </p:spPr>
        <p:txBody>
          <a:bodyPr>
            <a:normAutofit lnSpcReduction="10000"/>
          </a:bodyPr>
          <a:lstStyle/>
          <a:p>
            <a:pPr marL="0" marR="0" indent="0" algn="ctr">
              <a:buNone/>
            </a:pPr>
            <a:r>
              <a:rPr lang="pt-BR" altLang="en-US" sz="4000" b="1" dirty="0">
                <a:ea typeface="Verdana" panose="020B0604030504040204" pitchFamily="34" charset="0"/>
                <a:cs typeface="Arial" charset="0"/>
              </a:rPr>
              <a:t>Treinamento de Conscientização sobre o Meio Ambiente</a:t>
            </a:r>
            <a:endParaRPr lang="en-GB" altLang="en-US" sz="4000" b="1" dirty="0">
              <a:ea typeface="Verdana" panose="020B0604030504040204" pitchFamily="34" charset="0"/>
              <a:cs typeface="Arial" charset="0"/>
            </a:endParaRPr>
          </a:p>
        </p:txBody>
      </p:sp>
      <p:pic>
        <p:nvPicPr>
          <p:cNvPr id="4" name="Picture 3" descr="A screen shot of a computer&#10;&#10;Description automatically generated">
            <a:extLst>
              <a:ext uri="{FF2B5EF4-FFF2-40B4-BE49-F238E27FC236}">
                <a16:creationId xmlns:a16="http://schemas.microsoft.com/office/drawing/2014/main" id="{79F3F51E-03E4-4D38-8CFF-B43F09FB77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1" y="476672"/>
            <a:ext cx="6391275" cy="13144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11560" y="544089"/>
            <a:ext cx="8229600" cy="1143000"/>
          </a:xfrm>
        </p:spPr>
        <p:txBody>
          <a:bodyPr/>
          <a:lstStyle/>
          <a:p>
            <a:r>
              <a:rPr lang="en-GB" altLang="en-US" dirty="0" err="1"/>
              <a:t>Segurança</a:t>
            </a:r>
            <a:r>
              <a:rPr lang="en-GB" altLang="en-US" dirty="0"/>
              <a:t> </a:t>
            </a:r>
            <a:r>
              <a:rPr lang="en-GB" altLang="en-US" dirty="0" err="1"/>
              <a:t>Física</a:t>
            </a:r>
            <a:r>
              <a:rPr lang="en-GB" altLang="en-US" dirty="0"/>
              <a:t> da </a:t>
            </a:r>
            <a:r>
              <a:rPr lang="en-GB" altLang="en-US" dirty="0" err="1"/>
              <a:t>Empresa</a:t>
            </a:r>
            <a:r>
              <a:rPr lang="en-GB" altLang="en-US" dirty="0"/>
              <a:t> </a:t>
            </a:r>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79621" y="2042984"/>
            <a:ext cx="6521907"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000" dirty="0">
                <a:latin typeface="Verdana" panose="020B0604030504040204" pitchFamily="34" charset="0"/>
                <a:ea typeface="Verdana" panose="020B0604030504040204" pitchFamily="34" charset="0"/>
                <a:cs typeface="Arial" charset="0"/>
              </a:rPr>
              <a:t>Estabelecer a segurança física da empresa é muito importante. </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Faça uma boa escolha do local.</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Não agrida o meio ambiente. </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Procure locais que não tenham risco de desbarrancamento, ou inundações.</a:t>
            </a:r>
            <a:endParaRPr lang="en-GB" altLang="en-US" sz="2000" dirty="0">
              <a:latin typeface="Verdana" panose="020B0604030504040204" pitchFamily="34" charset="0"/>
              <a:ea typeface="Verdana" panose="020B0604030504040204" pitchFamily="34" charset="0"/>
              <a:cs typeface="Arial" charset="0"/>
            </a:endParaRPr>
          </a:p>
        </p:txBody>
      </p:sp>
    </p:spTree>
    <p:extLst>
      <p:ext uri="{BB962C8B-B14F-4D97-AF65-F5344CB8AC3E}">
        <p14:creationId xmlns:p14="http://schemas.microsoft.com/office/powerpoint/2010/main" val="4088243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Limpeza</a:t>
            </a:r>
            <a:r>
              <a:rPr lang="en-GB" altLang="en-US" dirty="0"/>
              <a:t> da </a:t>
            </a:r>
            <a:r>
              <a:rPr lang="en-GB" altLang="en-US" dirty="0" err="1"/>
              <a:t>Organização</a:t>
            </a:r>
            <a:r>
              <a:rPr lang="en-GB" altLang="en-US" dirty="0"/>
              <a:t> </a:t>
            </a:r>
          </a:p>
        </p:txBody>
      </p:sp>
      <p:pic>
        <p:nvPicPr>
          <p:cNvPr id="3" name="Imagem 2" descr="Uma imagem contendo objeto&#10;&#10;Descrição gerada com alta confiança">
            <a:extLst>
              <a:ext uri="{FF2B5EF4-FFF2-40B4-BE49-F238E27FC236}">
                <a16:creationId xmlns:a16="http://schemas.microsoft.com/office/drawing/2014/main" id="{D60C2016-E46D-4712-B403-8302E60837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1" y="6237312"/>
            <a:ext cx="1184410" cy="240748"/>
          </a:xfrm>
          <a:prstGeom prst="rect">
            <a:avLst/>
          </a:prstGeom>
        </p:spPr>
      </p:pic>
      <p:sp>
        <p:nvSpPr>
          <p:cNvPr id="5" name="Espaço Reservado para Conteúdo 4">
            <a:extLst>
              <a:ext uri="{FF2B5EF4-FFF2-40B4-BE49-F238E27FC236}">
                <a16:creationId xmlns:a16="http://schemas.microsoft.com/office/drawing/2014/main" id="{2CDB849F-CA77-493E-83D7-5F856832E2AD}"/>
              </a:ext>
            </a:extLst>
          </p:cNvPr>
          <p:cNvSpPr>
            <a:spLocks noGrp="1"/>
          </p:cNvSpPr>
          <p:nvPr>
            <p:ph idx="1"/>
          </p:nvPr>
        </p:nvSpPr>
        <p:spPr>
          <a:xfrm>
            <a:off x="468313" y="1692275"/>
            <a:ext cx="7886700" cy="4351338"/>
          </a:xfrm>
        </p:spPr>
        <p:txBody>
          <a:bodyPr/>
          <a:lstStyle/>
          <a:p>
            <a:r>
              <a:rPr lang="pt-BR" dirty="0"/>
              <a:t>A limpeza da organização inclui a boa escolha de produtos, até o descarte correto de lixo. Portanto, redobre a atenção à esse ponto. </a:t>
            </a:r>
          </a:p>
          <a:p>
            <a:endParaRPr lang="pt-BR" dirty="0"/>
          </a:p>
          <a:p>
            <a:r>
              <a:rPr lang="pt-BR" dirty="0"/>
              <a:t>Escolha produtos que não contenham substâncias Tóxicas ou abrasivas; </a:t>
            </a:r>
          </a:p>
          <a:p>
            <a:endParaRPr lang="pt-BR" dirty="0"/>
          </a:p>
          <a:p>
            <a:r>
              <a:rPr lang="pt-BR" dirty="0"/>
              <a:t>Faça o descarte correto de lixo, de acordo com a separação já mencionada; </a:t>
            </a:r>
          </a:p>
        </p:txBody>
      </p:sp>
    </p:spTree>
    <p:extLst>
      <p:ext uri="{BB962C8B-B14F-4D97-AF65-F5344CB8AC3E}">
        <p14:creationId xmlns:p14="http://schemas.microsoft.com/office/powerpoint/2010/main" val="1225340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Controle</a:t>
            </a:r>
            <a:r>
              <a:rPr lang="en-GB" altLang="en-US" dirty="0"/>
              <a:t> e </a:t>
            </a:r>
            <a:r>
              <a:rPr lang="en-GB" altLang="en-US" dirty="0" err="1"/>
              <a:t>Acompanhamento</a:t>
            </a:r>
            <a:r>
              <a:rPr lang="en-GB" altLang="en-US" dirty="0"/>
              <a:t> </a:t>
            </a:r>
            <a:r>
              <a:rPr lang="en-GB" altLang="en-US" dirty="0" err="1"/>
              <a:t>Geral</a:t>
            </a:r>
            <a:endParaRPr lang="en-GB" altLang="en-US" dirty="0"/>
          </a:p>
        </p:txBody>
      </p:sp>
      <p:sp>
        <p:nvSpPr>
          <p:cNvPr id="8" name="Content Placeholder 2">
            <a:extLst>
              <a:ext uri="{FF2B5EF4-FFF2-40B4-BE49-F238E27FC236}">
                <a16:creationId xmlns:a16="http://schemas.microsoft.com/office/drawing/2014/main" id="{A8716563-7F65-4348-B9B9-BF077DBAA314}"/>
              </a:ext>
            </a:extLst>
          </p:cNvPr>
          <p:cNvSpPr txBox="1">
            <a:spLocks/>
          </p:cNvSpPr>
          <p:nvPr/>
        </p:nvSpPr>
        <p:spPr bwMode="auto">
          <a:xfrm>
            <a:off x="457200" y="1844824"/>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000" dirty="0">
                <a:latin typeface="Verdana" panose="020B0604030504040204" pitchFamily="34" charset="0"/>
                <a:ea typeface="Verdana" panose="020B0604030504040204" pitchFamily="34" charset="0"/>
                <a:cs typeface="Arial" charset="0"/>
              </a:rPr>
              <a:t>É dever de todos cumprir as boas práticas do meio ambiente na organização. </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Certifique-se de estar fazendo tudo corretamente; </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Quando tiver dúvidas, procure o líder de gestão ambiental;</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Quando houver denúncias, reclamações à fazer, procure o líder de gestão ambiental, ou faça o canal de ouvidoria.</a:t>
            </a:r>
            <a:endParaRPr lang="en-GB" altLang="en-US" sz="2000" dirty="0">
              <a:latin typeface="Verdana" panose="020B0604030504040204" pitchFamily="34" charset="0"/>
              <a:ea typeface="Verdana" panose="020B0604030504040204" pitchFamily="34" charset="0"/>
              <a:cs typeface="Arial" charset="0"/>
            </a:endParaRPr>
          </a:p>
        </p:txBody>
      </p:sp>
    </p:spTree>
    <p:extLst>
      <p:ext uri="{BB962C8B-B14F-4D97-AF65-F5344CB8AC3E}">
        <p14:creationId xmlns:p14="http://schemas.microsoft.com/office/powerpoint/2010/main" val="92360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Tópico</a:t>
            </a:r>
            <a:endParaRPr lang="en-GB" altLang="en-US" dirty="0"/>
          </a:p>
        </p:txBody>
      </p:sp>
      <p:sp>
        <p:nvSpPr>
          <p:cNvPr id="14339" name="Content Placeholder 2"/>
          <p:cNvSpPr>
            <a:spLocks noGrp="1"/>
          </p:cNvSpPr>
          <p:nvPr>
            <p:ph idx="1"/>
          </p:nvPr>
        </p:nvSpPr>
        <p:spPr/>
        <p:txBody>
          <a:bodyPr>
            <a:normAutofit/>
          </a:bodyPr>
          <a:lstStyle/>
          <a:p>
            <a:r>
              <a:rPr lang="en-GB" altLang="en-US" dirty="0" err="1">
                <a:ea typeface="Verdana" panose="020B0604030504040204" pitchFamily="34" charset="0"/>
                <a:cs typeface="Arial" charset="0"/>
              </a:rPr>
              <a:t>Práticas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sustentáveis</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Segurança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Física</a:t>
            </a:r>
            <a:r>
              <a:rPr lang="en-GB" altLang="en-US" dirty="0">
                <a:ea typeface="Verdana" panose="020B0604030504040204" pitchFamily="34" charset="0"/>
                <a:cs typeface="Arial" charset="0"/>
              </a:rPr>
              <a:t> da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Limpeza</a:t>
            </a:r>
            <a:r>
              <a:rPr lang="en-GB" altLang="en-US" dirty="0">
                <a:ea typeface="Verdana" panose="020B0604030504040204" pitchFamily="34" charset="0"/>
                <a:cs typeface="Arial" charset="0"/>
              </a:rPr>
              <a:t> da </a:t>
            </a:r>
            <a:r>
              <a:rPr lang="en-GB" altLang="en-US" dirty="0" err="1">
                <a:ea typeface="Verdana" panose="020B0604030504040204" pitchFamily="34" charset="0"/>
                <a:cs typeface="Arial" charset="0"/>
              </a:rPr>
              <a:t>organização</a:t>
            </a:r>
            <a:r>
              <a:rPr lang="en-GB" altLang="en-US" dirty="0">
                <a:ea typeface="Verdana" panose="020B0604030504040204" pitchFamily="34" charset="0"/>
                <a:cs typeface="Arial" charset="0"/>
              </a:rPr>
              <a:t>; </a:t>
            </a:r>
          </a:p>
          <a:p>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Controle</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Acompanhamento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Geral</a:t>
            </a:r>
            <a:r>
              <a:rPr lang="en-GB" altLang="en-US" dirty="0">
                <a:ea typeface="Verdana" panose="020B0604030504040204" pitchFamily="34" charset="0"/>
                <a:cs typeface="Arial"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pPr algn="ctr"/>
            <a:r>
              <a:rPr lang="en-GB" altLang="en-US" dirty="0" err="1"/>
              <a:t>Público-alvo</a:t>
            </a:r>
            <a:r>
              <a:rPr lang="en-GB" altLang="en-US" dirty="0"/>
              <a:t> </a:t>
            </a:r>
          </a:p>
        </p:txBody>
      </p:sp>
      <p:sp>
        <p:nvSpPr>
          <p:cNvPr id="5" name="Content Placeholder 2">
            <a:extLst>
              <a:ext uri="{FF2B5EF4-FFF2-40B4-BE49-F238E27FC236}">
                <a16:creationId xmlns:a16="http://schemas.microsoft.com/office/drawing/2014/main" id="{5FC809E1-5B2D-4D7B-820A-2D0674BA2426}"/>
              </a:ext>
            </a:extLst>
          </p:cNvPr>
          <p:cNvSpPr txBox="1">
            <a:spLocks/>
          </p:cNvSpPr>
          <p:nvPr/>
        </p:nvSpPr>
        <p:spPr bwMode="auto">
          <a:xfrm>
            <a:off x="3590603" y="2274887"/>
            <a:ext cx="4038600" cy="443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en-GB" altLang="en-US" sz="2000" dirty="0" err="1">
                <a:latin typeface="Verdana" panose="020B0604030504040204" pitchFamily="34" charset="0"/>
                <a:ea typeface="Verdana" panose="020B0604030504040204" pitchFamily="34" charset="0"/>
                <a:cs typeface="Arial" charset="0"/>
              </a:rPr>
              <a:t>Clientes</a:t>
            </a:r>
            <a:r>
              <a:rPr lang="en-GB" altLang="en-US" sz="2000" dirty="0">
                <a:latin typeface="Verdana" panose="020B0604030504040204" pitchFamily="34" charset="0"/>
                <a:ea typeface="Verdana" panose="020B0604030504040204" pitchFamily="34" charset="0"/>
                <a:cs typeface="Arial" charset="0"/>
              </a:rPr>
              <a:t> </a:t>
            </a:r>
          </a:p>
          <a:p>
            <a:pPr>
              <a:buClr>
                <a:schemeClr val="tx2"/>
              </a:buClr>
            </a:pP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Fornecedores</a:t>
            </a:r>
            <a:r>
              <a:rPr lang="en-GB" altLang="en-US" sz="2000" dirty="0">
                <a:latin typeface="Verdana" panose="020B0604030504040204" pitchFamily="34" charset="0"/>
                <a:ea typeface="Verdana" panose="020B0604030504040204" pitchFamily="34" charset="0"/>
                <a:cs typeface="Arial" charset="0"/>
              </a:rPr>
              <a:t> </a:t>
            </a:r>
          </a:p>
          <a:p>
            <a:pPr>
              <a:buClr>
                <a:schemeClr val="tx2"/>
              </a:buClr>
            </a:pP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Sociedade</a:t>
            </a:r>
            <a:r>
              <a:rPr lang="en-GB" altLang="en-US" sz="2000" dirty="0">
                <a:latin typeface="Verdana" panose="020B0604030504040204" pitchFamily="34" charset="0"/>
                <a:ea typeface="Verdana" panose="020B0604030504040204" pitchFamily="34" charset="0"/>
                <a:cs typeface="Arial" charset="0"/>
              </a:rPr>
              <a:t> </a:t>
            </a:r>
          </a:p>
          <a:p>
            <a:pPr>
              <a:buClr>
                <a:schemeClr val="tx2"/>
              </a:buClr>
            </a:pP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r>
              <a:rPr lang="en-GB" altLang="en-US" sz="2000" dirty="0" err="1">
                <a:latin typeface="Verdana" panose="020B0604030504040204" pitchFamily="34" charset="0"/>
                <a:ea typeface="Verdana" panose="020B0604030504040204" pitchFamily="34" charset="0"/>
                <a:cs typeface="Arial" charset="0"/>
              </a:rPr>
              <a:t>Funcionários</a:t>
            </a:r>
            <a:endParaRPr lang="en-GB" altLang="en-US" sz="2000" dirty="0">
              <a:latin typeface="Verdana" panose="020B0604030504040204" pitchFamily="34" charset="0"/>
              <a:ea typeface="Verdana" panose="020B0604030504040204" pitchFamily="34" charset="0"/>
              <a:cs typeface="Arial" charset="0"/>
            </a:endParaRPr>
          </a:p>
          <a:p>
            <a:pPr marL="0" indent="0">
              <a:buNone/>
            </a:pPr>
            <a:endParaRPr lang="en-GB" altLang="en-US" sz="2000" dirty="0"/>
          </a:p>
        </p:txBody>
      </p:sp>
    </p:spTree>
    <p:extLst>
      <p:ext uri="{BB962C8B-B14F-4D97-AF65-F5344CB8AC3E}">
        <p14:creationId xmlns:p14="http://schemas.microsoft.com/office/powerpoint/2010/main" val="2108407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2" y="917848"/>
            <a:ext cx="8496175" cy="1143000"/>
          </a:xfrm>
        </p:spPr>
        <p:txBody>
          <a:bodyPr>
            <a:normAutofit/>
          </a:bodyPr>
          <a:lstStyle/>
          <a:p>
            <a:r>
              <a:rPr lang="pt-BR" altLang="en-US" sz="4000" dirty="0"/>
              <a:t>Medidas Sustentáveis</a:t>
            </a:r>
            <a:endParaRPr lang="en-GB" altLang="en-US" sz="4000" dirty="0"/>
          </a:p>
        </p:txBody>
      </p:sp>
      <p:sp>
        <p:nvSpPr>
          <p:cNvPr id="14339" name="Content Placeholder 2"/>
          <p:cNvSpPr>
            <a:spLocks noGrp="1"/>
          </p:cNvSpPr>
          <p:nvPr>
            <p:ph idx="1"/>
          </p:nvPr>
        </p:nvSpPr>
        <p:spPr>
          <a:xfrm>
            <a:off x="482353" y="2060848"/>
            <a:ext cx="8229600" cy="3870891"/>
          </a:xfrm>
        </p:spPr>
        <p:txBody>
          <a:bodyPr/>
          <a:lstStyle/>
          <a:p>
            <a:r>
              <a:rPr lang="en-GB" altLang="en-US" i="1" dirty="0" err="1">
                <a:ea typeface="Verdana" panose="020B0604030504040204" pitchFamily="34" charset="0"/>
                <a:cs typeface="Arial" charset="0"/>
              </a:rPr>
              <a:t>Uso</a:t>
            </a:r>
            <a:r>
              <a:rPr lang="en-GB" altLang="en-US" i="1" dirty="0">
                <a:ea typeface="Verdana" panose="020B0604030504040204" pitchFamily="34" charset="0"/>
                <a:cs typeface="Arial" charset="0"/>
              </a:rPr>
              <a:t> de </a:t>
            </a:r>
            <a:r>
              <a:rPr lang="en-GB" altLang="en-US" i="1" dirty="0" err="1">
                <a:ea typeface="Verdana" panose="020B0604030504040204" pitchFamily="34" charset="0"/>
                <a:cs typeface="Arial" charset="0"/>
              </a:rPr>
              <a:t>materiais</a:t>
            </a:r>
            <a:r>
              <a:rPr lang="en-GB" altLang="en-US" i="1" dirty="0">
                <a:ea typeface="Verdana" panose="020B0604030504040204" pitchFamily="34" charset="0"/>
                <a:cs typeface="Arial" charset="0"/>
              </a:rPr>
              <a:t> </a:t>
            </a:r>
            <a:r>
              <a:rPr lang="en-GB" altLang="en-US" i="1" dirty="0" err="1">
                <a:ea typeface="Verdana" panose="020B0604030504040204" pitchFamily="34" charset="0"/>
                <a:cs typeface="Arial" charset="0"/>
              </a:rPr>
              <a:t>reutilizáveis</a:t>
            </a:r>
            <a:r>
              <a:rPr lang="en-GB" altLang="en-US" i="1" dirty="0">
                <a:ea typeface="Verdana" panose="020B0604030504040204" pitchFamily="34" charset="0"/>
                <a:cs typeface="Arial" charset="0"/>
              </a:rPr>
              <a:t>; </a:t>
            </a:r>
          </a:p>
          <a:p>
            <a:endParaRPr lang="en-GB" altLang="en-US" i="1" dirty="0">
              <a:ea typeface="Verdana" panose="020B0604030504040204" pitchFamily="34" charset="0"/>
              <a:cs typeface="Arial" charset="0"/>
            </a:endParaRPr>
          </a:p>
          <a:p>
            <a:r>
              <a:rPr lang="en-GB" altLang="en-US" i="1" dirty="0" err="1">
                <a:ea typeface="Verdana" panose="020B0604030504040204" pitchFamily="34" charset="0"/>
                <a:cs typeface="Arial" charset="0"/>
              </a:rPr>
              <a:t>Separação</a:t>
            </a:r>
            <a:r>
              <a:rPr lang="en-GB" altLang="en-US" i="1" dirty="0">
                <a:ea typeface="Verdana" panose="020B0604030504040204" pitchFamily="34" charset="0"/>
                <a:cs typeface="Arial" charset="0"/>
              </a:rPr>
              <a:t> de </a:t>
            </a:r>
            <a:r>
              <a:rPr lang="en-GB" altLang="en-US" i="1" dirty="0" err="1">
                <a:ea typeface="Verdana" panose="020B0604030504040204" pitchFamily="34" charset="0"/>
                <a:cs typeface="Arial" charset="0"/>
              </a:rPr>
              <a:t>lixo</a:t>
            </a:r>
            <a:r>
              <a:rPr lang="en-GB" altLang="en-US" i="1" dirty="0">
                <a:ea typeface="Verdana" panose="020B0604030504040204" pitchFamily="34" charset="0"/>
                <a:cs typeface="Arial" charset="0"/>
              </a:rPr>
              <a:t>; </a:t>
            </a:r>
          </a:p>
          <a:p>
            <a:endParaRPr lang="en-GB" altLang="en-US" i="1" dirty="0">
              <a:ea typeface="Verdana" panose="020B0604030504040204" pitchFamily="34" charset="0"/>
              <a:cs typeface="Arial" charset="0"/>
            </a:endParaRPr>
          </a:p>
          <a:p>
            <a:r>
              <a:rPr lang="en-GB" altLang="en-US" i="1" dirty="0" err="1">
                <a:ea typeface="Verdana" panose="020B0604030504040204" pitchFamily="34" charset="0"/>
                <a:cs typeface="Arial" charset="0"/>
              </a:rPr>
              <a:t>Reutilização</a:t>
            </a:r>
            <a:r>
              <a:rPr lang="en-GB" altLang="en-US" i="1" dirty="0">
                <a:ea typeface="Verdana" panose="020B0604030504040204" pitchFamily="34" charset="0"/>
                <a:cs typeface="Arial" charset="0"/>
              </a:rPr>
              <a:t> da </a:t>
            </a:r>
            <a:r>
              <a:rPr lang="en-GB" altLang="en-US" i="1" dirty="0" err="1">
                <a:ea typeface="Verdana" panose="020B0604030504040204" pitchFamily="34" charset="0"/>
                <a:cs typeface="Arial" charset="0"/>
              </a:rPr>
              <a:t>água</a:t>
            </a:r>
            <a:r>
              <a:rPr lang="en-GB" altLang="en-US" i="1" dirty="0">
                <a:ea typeface="Verdana" panose="020B0604030504040204" pitchFamily="34" charset="0"/>
                <a:cs typeface="Arial" charset="0"/>
              </a:rPr>
              <a:t>;</a:t>
            </a:r>
          </a:p>
          <a:p>
            <a:endParaRPr lang="en-GB" altLang="en-US" i="1" dirty="0">
              <a:ea typeface="Verdana" panose="020B0604030504040204" pitchFamily="34" charset="0"/>
              <a:cs typeface="Arial" charset="0"/>
            </a:endParaRPr>
          </a:p>
          <a:p>
            <a:r>
              <a:rPr lang="en-GB" altLang="en-US" i="1" dirty="0" err="1">
                <a:ea typeface="Verdana" panose="020B0604030504040204" pitchFamily="34" charset="0"/>
                <a:cs typeface="Arial" charset="0"/>
              </a:rPr>
              <a:t>Uso</a:t>
            </a:r>
            <a:r>
              <a:rPr lang="en-GB" altLang="en-US" i="1" dirty="0">
                <a:ea typeface="Verdana" panose="020B0604030504040204" pitchFamily="34" charset="0"/>
                <a:cs typeface="Arial" charset="0"/>
              </a:rPr>
              <a:t> de </a:t>
            </a:r>
            <a:r>
              <a:rPr lang="en-GB" altLang="en-US" i="1" dirty="0" err="1">
                <a:ea typeface="Verdana" panose="020B0604030504040204" pitchFamily="34" charset="0"/>
                <a:cs typeface="Arial" charset="0"/>
              </a:rPr>
              <a:t>transporte</a:t>
            </a:r>
            <a:r>
              <a:rPr lang="en-GB" altLang="en-US" i="1" dirty="0">
                <a:ea typeface="Verdana" panose="020B0604030504040204" pitchFamily="34" charset="0"/>
                <a:cs typeface="Arial" charset="0"/>
              </a:rPr>
              <a:t> alternativo;</a:t>
            </a:r>
          </a:p>
          <a:p>
            <a:endParaRPr lang="en-GB" altLang="en-US" i="1" dirty="0">
              <a:ea typeface="Verdana" panose="020B0604030504040204" pitchFamily="34" charset="0"/>
              <a:cs typeface="Arial" charset="0"/>
            </a:endParaRPr>
          </a:p>
          <a:p>
            <a:r>
              <a:rPr lang="en-GB" altLang="en-US" i="1" dirty="0" err="1">
                <a:ea typeface="Verdana" panose="020B0604030504040204" pitchFamily="34" charset="0"/>
                <a:cs typeface="Arial" charset="0"/>
              </a:rPr>
              <a:t>Meios</a:t>
            </a:r>
            <a:r>
              <a:rPr lang="en-GB" altLang="en-US" i="1" dirty="0">
                <a:ea typeface="Verdana" panose="020B0604030504040204" pitchFamily="34" charset="0"/>
                <a:cs typeface="Arial" charset="0"/>
              </a:rPr>
              <a:t> alternativos de </a:t>
            </a:r>
            <a:r>
              <a:rPr lang="en-GB" altLang="en-US" i="1" dirty="0" err="1">
                <a:ea typeface="Verdana" panose="020B0604030504040204" pitchFamily="34" charset="0"/>
                <a:cs typeface="Arial" charset="0"/>
              </a:rPr>
              <a:t>energia</a:t>
            </a: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48068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Materiais</a:t>
            </a:r>
            <a:r>
              <a:rPr lang="en-GB" altLang="en-US" dirty="0"/>
              <a:t> </a:t>
            </a:r>
            <a:r>
              <a:rPr lang="en-GB" altLang="en-US" dirty="0" err="1"/>
              <a:t>reutilizáveis</a:t>
            </a:r>
            <a:endParaRPr lang="en-GB" altLang="en-US" dirty="0"/>
          </a:p>
        </p:txBody>
      </p:sp>
      <p:sp>
        <p:nvSpPr>
          <p:cNvPr id="8" name="Content Placeholder 4">
            <a:extLst>
              <a:ext uri="{FF2B5EF4-FFF2-40B4-BE49-F238E27FC236}">
                <a16:creationId xmlns:a16="http://schemas.microsoft.com/office/drawing/2014/main" id="{0D04143B-1AC4-42C3-A312-6BCFF9D8A594}"/>
              </a:ext>
            </a:extLst>
          </p:cNvPr>
          <p:cNvSpPr txBox="1">
            <a:spLocks/>
          </p:cNvSpPr>
          <p:nvPr/>
        </p:nvSpPr>
        <p:spPr>
          <a:xfrm>
            <a:off x="381000" y="1773238"/>
            <a:ext cx="8301038" cy="4433887"/>
          </a:xfrm>
          <a:prstGeom prst="rect">
            <a:avLst/>
          </a:prstGeom>
        </p:spPr>
        <p:txBody>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Clr>
                <a:schemeClr val="tx2"/>
              </a:buClr>
              <a:buNone/>
              <a:defRPr/>
            </a:pPr>
            <a:r>
              <a:rPr lang="en-GB" sz="2000" dirty="0">
                <a:latin typeface="Verdana" panose="020B0604030504040204" pitchFamily="34" charset="0"/>
                <a:ea typeface="Verdana" panose="020B0604030504040204" pitchFamily="34" charset="0"/>
                <a:cs typeface="Arial" panose="020B0604020202020204" pitchFamily="34" charset="0"/>
              </a:rPr>
              <a:t>A </a:t>
            </a:r>
            <a:r>
              <a:rPr lang="en-GB" sz="2000" dirty="0" err="1">
                <a:latin typeface="Verdana" panose="020B0604030504040204" pitchFamily="34" charset="0"/>
                <a:ea typeface="Verdana" panose="020B0604030504040204" pitchFamily="34" charset="0"/>
                <a:cs typeface="Arial" panose="020B0604020202020204" pitchFamily="34" charset="0"/>
              </a:rPr>
              <a:t>organização</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pode</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substituir</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diversos</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produtos</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descartáveis</a:t>
            </a:r>
            <a:r>
              <a:rPr lang="en-GB" sz="2000" dirty="0">
                <a:latin typeface="Verdana" panose="020B0604030504040204" pitchFamily="34" charset="0"/>
                <a:ea typeface="Verdana" panose="020B0604030504040204" pitchFamily="34" charset="0"/>
                <a:cs typeface="Arial" panose="020B0604020202020204" pitchFamily="34" charset="0"/>
              </a:rPr>
              <a:t>, por </a:t>
            </a:r>
            <a:r>
              <a:rPr lang="en-GB" sz="2000" dirty="0" err="1">
                <a:latin typeface="Verdana" panose="020B0604030504040204" pitchFamily="34" charset="0"/>
                <a:ea typeface="Verdana" panose="020B0604030504040204" pitchFamily="34" charset="0"/>
                <a:cs typeface="Arial" panose="020B0604020202020204" pitchFamily="34" charset="0"/>
              </a:rPr>
              <a:t>reutilizáveis</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evitando</a:t>
            </a:r>
            <a:r>
              <a:rPr lang="en-GB" sz="2000" dirty="0">
                <a:latin typeface="Verdana" panose="020B0604030504040204" pitchFamily="34" charset="0"/>
                <a:ea typeface="Verdana" panose="020B0604030504040204" pitchFamily="34" charset="0"/>
                <a:cs typeface="Arial" panose="020B0604020202020204" pitchFamily="34" charset="0"/>
              </a:rPr>
              <a:t> o </a:t>
            </a:r>
            <a:r>
              <a:rPr lang="en-GB" sz="2000" dirty="0" err="1">
                <a:latin typeface="Verdana" panose="020B0604030504040204" pitchFamily="34" charset="0"/>
                <a:ea typeface="Verdana" panose="020B0604030504040204" pitchFamily="34" charset="0"/>
                <a:cs typeface="Arial" panose="020B0604020202020204" pitchFamily="34" charset="0"/>
              </a:rPr>
              <a:t>descarte</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excessivo</a:t>
            </a:r>
            <a:r>
              <a:rPr lang="en-GB" sz="2000" dirty="0">
                <a:latin typeface="Verdana" panose="020B0604030504040204" pitchFamily="34" charset="0"/>
                <a:ea typeface="Verdana" panose="020B0604030504040204" pitchFamily="34" charset="0"/>
                <a:cs typeface="Arial" panose="020B0604020202020204" pitchFamily="34" charset="0"/>
              </a:rPr>
              <a:t> de </a:t>
            </a:r>
            <a:r>
              <a:rPr lang="en-GB" sz="2000" dirty="0" err="1">
                <a:latin typeface="Verdana" panose="020B0604030504040204" pitchFamily="34" charset="0"/>
                <a:ea typeface="Verdana" panose="020B0604030504040204" pitchFamily="34" charset="0"/>
                <a:cs typeface="Arial" panose="020B0604020202020204" pitchFamily="34" charset="0"/>
              </a:rPr>
              <a:t>lixo</a:t>
            </a:r>
            <a:r>
              <a:rPr lang="en-GB" sz="2000" dirty="0">
                <a:latin typeface="Verdana" panose="020B0604030504040204" pitchFamily="34" charset="0"/>
                <a:ea typeface="Verdana" panose="020B0604030504040204" pitchFamily="34" charset="0"/>
                <a:cs typeface="Arial" panose="020B0604020202020204" pitchFamily="34" charset="0"/>
              </a:rPr>
              <a:t>, </a:t>
            </a:r>
            <a:r>
              <a:rPr lang="en-GB" sz="2000" dirty="0" err="1">
                <a:latin typeface="Verdana" panose="020B0604030504040204" pitchFamily="34" charset="0"/>
                <a:ea typeface="Verdana" panose="020B0604030504040204" pitchFamily="34" charset="0"/>
                <a:cs typeface="Arial" panose="020B0604020202020204" pitchFamily="34" charset="0"/>
              </a:rPr>
              <a:t>veja</a:t>
            </a:r>
            <a:r>
              <a:rPr lang="en-GB" sz="2000" dirty="0">
                <a:latin typeface="Verdana" panose="020B0604030504040204" pitchFamily="34" charset="0"/>
                <a:ea typeface="Verdana" panose="020B0604030504040204" pitchFamily="34" charset="0"/>
                <a:cs typeface="Arial" panose="020B0604020202020204" pitchFamily="34" charset="0"/>
              </a:rPr>
              <a:t>: </a:t>
            </a:r>
          </a:p>
          <a:p>
            <a:pPr>
              <a:buClr>
                <a:schemeClr val="tx2"/>
              </a:buClr>
              <a:buFont typeface="Wingdings" panose="05000000000000000000" pitchFamily="2" charset="2"/>
              <a:buChar char="§"/>
              <a:defRPr/>
            </a:pPr>
            <a:endParaRPr lang="en-GB" sz="2000" dirty="0">
              <a:latin typeface="Verdana" panose="020B0604030504040204" pitchFamily="34" charset="0"/>
              <a:ea typeface="Verdana" panose="020B0604030504040204" pitchFamily="34" charset="0"/>
              <a:cs typeface="Arial" panose="020B0604020202020204" pitchFamily="34" charset="0"/>
            </a:endParaRPr>
          </a:p>
          <a:p>
            <a:pPr>
              <a:buClr>
                <a:schemeClr val="tx2"/>
              </a:buClr>
              <a:buFont typeface="Wingdings" panose="05000000000000000000" pitchFamily="2" charset="2"/>
              <a:buChar char="§"/>
              <a:defRPr/>
            </a:pPr>
            <a:endParaRPr lang="en-GB" sz="2000" dirty="0">
              <a:latin typeface="Verdana" panose="020B0604030504040204" pitchFamily="34" charset="0"/>
              <a:ea typeface="Verdana" panose="020B0604030504040204" pitchFamily="34" charset="0"/>
            </a:endParaRPr>
          </a:p>
        </p:txBody>
      </p:sp>
      <p:graphicFrame>
        <p:nvGraphicFramePr>
          <p:cNvPr id="4" name="Tabela 3">
            <a:extLst>
              <a:ext uri="{FF2B5EF4-FFF2-40B4-BE49-F238E27FC236}">
                <a16:creationId xmlns:a16="http://schemas.microsoft.com/office/drawing/2014/main" id="{70354C9A-93D0-4204-AE07-E3B7957FCEF1}"/>
              </a:ext>
            </a:extLst>
          </p:cNvPr>
          <p:cNvGraphicFramePr>
            <a:graphicFrameLocks noGrp="1"/>
          </p:cNvGraphicFramePr>
          <p:nvPr>
            <p:extLst>
              <p:ext uri="{D42A27DB-BD31-4B8C-83A1-F6EECF244321}">
                <p14:modId xmlns:p14="http://schemas.microsoft.com/office/powerpoint/2010/main" val="2691890143"/>
              </p:ext>
            </p:extLst>
          </p:nvPr>
        </p:nvGraphicFramePr>
        <p:xfrm>
          <a:off x="638174" y="2590800"/>
          <a:ext cx="7705726" cy="2600320"/>
        </p:xfrm>
        <a:graphic>
          <a:graphicData uri="http://schemas.openxmlformats.org/drawingml/2006/table">
            <a:tbl>
              <a:tblPr firstRow="1" firstCol="1" bandRow="1">
                <a:tableStyleId>{5C22544A-7EE6-4342-B048-85BDC9FD1C3A}</a:tableStyleId>
              </a:tblPr>
              <a:tblGrid>
                <a:gridCol w="3852863">
                  <a:extLst>
                    <a:ext uri="{9D8B030D-6E8A-4147-A177-3AD203B41FA5}">
                      <a16:colId xmlns:a16="http://schemas.microsoft.com/office/drawing/2014/main" val="2900727553"/>
                    </a:ext>
                  </a:extLst>
                </a:gridCol>
                <a:gridCol w="3852863">
                  <a:extLst>
                    <a:ext uri="{9D8B030D-6E8A-4147-A177-3AD203B41FA5}">
                      <a16:colId xmlns:a16="http://schemas.microsoft.com/office/drawing/2014/main" val="2634708252"/>
                    </a:ext>
                  </a:extLst>
                </a:gridCol>
              </a:tblGrid>
              <a:tr h="260032">
                <a:tc>
                  <a:txBody>
                    <a:bodyPr/>
                    <a:lstStyle/>
                    <a:p>
                      <a:pPr algn="ctr"/>
                      <a:r>
                        <a:rPr lang="pt-BR" sz="1000">
                          <a:effectLst/>
                        </a:rPr>
                        <a:t>Descartáveis</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r>
                        <a:rPr lang="pt-BR" sz="1000">
                          <a:effectLst/>
                        </a:rPr>
                        <a:t>Reutilizáveis</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698676957"/>
                  </a:ext>
                </a:extLst>
              </a:tr>
              <a:tr h="260032">
                <a:tc>
                  <a:txBody>
                    <a:bodyPr/>
                    <a:lstStyle/>
                    <a:p>
                      <a:pPr algn="just"/>
                      <a:r>
                        <a:rPr lang="pt-BR" sz="1000">
                          <a:effectLst/>
                        </a:rPr>
                        <a:t>Copos plásticos</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a:effectLst/>
                        </a:rPr>
                        <a:t>Copos de vidro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151797028"/>
                  </a:ext>
                </a:extLst>
              </a:tr>
              <a:tr h="260032">
                <a:tc>
                  <a:txBody>
                    <a:bodyPr/>
                    <a:lstStyle/>
                    <a:p>
                      <a:pPr algn="just"/>
                      <a:r>
                        <a:rPr lang="pt-BR" sz="1000">
                          <a:effectLst/>
                        </a:rPr>
                        <a:t>Sacolas plásticas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dirty="0">
                          <a:effectLst/>
                        </a:rPr>
                        <a:t>Sacolas de tecido </a:t>
                      </a:r>
                      <a:endParaRPr lang="pt-BR" sz="1100" dirty="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06970884"/>
                  </a:ext>
                </a:extLst>
              </a:tr>
              <a:tr h="260032">
                <a:tc>
                  <a:txBody>
                    <a:bodyPr/>
                    <a:lstStyle/>
                    <a:p>
                      <a:pPr algn="just"/>
                      <a:r>
                        <a:rPr lang="pt-BR" sz="1000">
                          <a:effectLst/>
                        </a:rPr>
                        <a:t>Papel para secar as mãos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a:effectLst/>
                        </a:rPr>
                        <a:t>Máquinas de ar ou toalhas de tecido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06678581"/>
                  </a:ext>
                </a:extLst>
              </a:tr>
              <a:tr h="260032">
                <a:tc>
                  <a:txBody>
                    <a:bodyPr/>
                    <a:lstStyle/>
                    <a:p>
                      <a:pPr algn="just"/>
                      <a:r>
                        <a:rPr lang="pt-BR" sz="1000">
                          <a:effectLst/>
                        </a:rPr>
                        <a:t>Talheres de plástico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a:effectLst/>
                        </a:rPr>
                        <a:t>Talheres de madeira ou metal</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942774006"/>
                  </a:ext>
                </a:extLst>
              </a:tr>
              <a:tr h="260032">
                <a:tc>
                  <a:txBody>
                    <a:bodyPr/>
                    <a:lstStyle/>
                    <a:p>
                      <a:pPr algn="just"/>
                      <a:r>
                        <a:rPr lang="pt-BR" sz="1000">
                          <a:effectLst/>
                        </a:rPr>
                        <a:t>Canudos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dirty="0">
                          <a:effectLst/>
                        </a:rPr>
                        <a:t>Canudos de papel biodegradável ou metal </a:t>
                      </a:r>
                      <a:endParaRPr lang="pt-BR" sz="1100" dirty="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03357144"/>
                  </a:ext>
                </a:extLst>
              </a:tr>
              <a:tr h="260032">
                <a:tc>
                  <a:txBody>
                    <a:bodyPr/>
                    <a:lstStyle/>
                    <a:p>
                      <a:pPr algn="just"/>
                      <a:r>
                        <a:rPr lang="pt-BR" sz="1000">
                          <a:effectLst/>
                        </a:rPr>
                        <a:t>Etiquetas de plástico, tecido ou papel comum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a:effectLst/>
                        </a:rPr>
                        <a:t>Etiquetas de papel semente</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347519372"/>
                  </a:ext>
                </a:extLst>
              </a:tr>
              <a:tr h="260032">
                <a:tc>
                  <a:txBody>
                    <a:bodyPr/>
                    <a:lstStyle/>
                    <a:p>
                      <a:pPr algn="just"/>
                      <a:r>
                        <a:rPr lang="pt-BR" sz="1000">
                          <a:effectLst/>
                        </a:rPr>
                        <a:t>Papel comum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a:effectLst/>
                        </a:rPr>
                        <a:t>Papel biodegradável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2359533484"/>
                  </a:ext>
                </a:extLst>
              </a:tr>
              <a:tr h="260032">
                <a:tc>
                  <a:txBody>
                    <a:bodyPr/>
                    <a:lstStyle/>
                    <a:p>
                      <a:pPr algn="just"/>
                      <a:r>
                        <a:rPr lang="pt-BR" sz="1000">
                          <a:effectLst/>
                        </a:rPr>
                        <a:t>Agendas, cadernos, cadernetas </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a:effectLst/>
                        </a:rPr>
                        <a:t>Blocos de notas, agendas virtuais, aplicativos virtuais</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900814809"/>
                  </a:ext>
                </a:extLst>
              </a:tr>
              <a:tr h="260032">
                <a:tc>
                  <a:txBody>
                    <a:bodyPr/>
                    <a:lstStyle/>
                    <a:p>
                      <a:pPr algn="just"/>
                      <a:r>
                        <a:rPr lang="pt-BR" sz="1000">
                          <a:effectLst/>
                        </a:rPr>
                        <a:t>[outros...]</a:t>
                      </a:r>
                      <a:endParaRPr lang="pt-BR" sz="110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r>
                        <a:rPr lang="pt-BR" sz="1000" dirty="0">
                          <a:effectLst/>
                        </a:rPr>
                        <a:t>[outros...]</a:t>
                      </a:r>
                      <a:endParaRPr lang="pt-BR" sz="1100" dirty="0">
                        <a:effectLst/>
                        <a:latin typeface="Verdana" panose="020B060403050404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583986760"/>
                  </a:ext>
                </a:extLst>
              </a:tr>
            </a:tbl>
          </a:graphicData>
        </a:graphic>
      </p:graphicFrame>
    </p:spTree>
    <p:extLst>
      <p:ext uri="{BB962C8B-B14F-4D97-AF65-F5344CB8AC3E}">
        <p14:creationId xmlns:p14="http://schemas.microsoft.com/office/powerpoint/2010/main" val="158022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normAutofit/>
          </a:bodyPr>
          <a:lstStyle/>
          <a:p>
            <a:r>
              <a:rPr lang="pt-BR" altLang="en-US" sz="4000" dirty="0"/>
              <a:t>Reutilização de água</a:t>
            </a:r>
            <a:endParaRPr lang="en-GB" altLang="en-US" sz="4000" dirty="0"/>
          </a:p>
        </p:txBody>
      </p:sp>
      <p:sp>
        <p:nvSpPr>
          <p:cNvPr id="7" name="Content Placeholder 2">
            <a:extLst>
              <a:ext uri="{FF2B5EF4-FFF2-40B4-BE49-F238E27FC236}">
                <a16:creationId xmlns:a16="http://schemas.microsoft.com/office/drawing/2014/main" id="{EF4959F9-1C00-45BF-9B55-463092AA2D0A}"/>
              </a:ext>
            </a:extLst>
          </p:cNvPr>
          <p:cNvSpPr>
            <a:spLocks noGrp="1"/>
          </p:cNvSpPr>
          <p:nvPr>
            <p:ph idx="1"/>
          </p:nvPr>
        </p:nvSpPr>
        <p:spPr/>
        <p:txBody>
          <a:bodyPr>
            <a:normAutofit/>
          </a:bodyPr>
          <a:lstStyle/>
          <a:p>
            <a:pPr marL="0" indent="0">
              <a:buNone/>
            </a:pPr>
            <a:r>
              <a:rPr lang="en-GB" altLang="en-US" sz="2000" dirty="0">
                <a:ea typeface="Verdana" panose="020B0604030504040204" pitchFamily="34" charset="0"/>
                <a:cs typeface="Arial" charset="0"/>
              </a:rPr>
              <a:t>A </a:t>
            </a:r>
            <a:r>
              <a:rPr lang="en-GB" altLang="en-US" sz="2000" dirty="0" err="1">
                <a:ea typeface="Verdana" panose="020B0604030504040204" pitchFamily="34" charset="0"/>
                <a:cs typeface="Arial" charset="0"/>
              </a:rPr>
              <a:t>organização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deve</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reutilizar</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água</a:t>
            </a:r>
            <a:r>
              <a:rPr lang="en-GB" altLang="en-US" sz="2000" dirty="0">
                <a:ea typeface="Verdana" panose="020B0604030504040204" pitchFamily="34" charset="0"/>
                <a:cs typeface="Arial" charset="0"/>
              </a:rPr>
              <a:t> sempre que </a:t>
            </a:r>
            <a:r>
              <a:rPr lang="en-GB" altLang="en-US" sz="2000" dirty="0" err="1">
                <a:ea typeface="Verdana" panose="020B0604030504040204" pitchFamily="34" charset="0"/>
                <a:cs typeface="Arial" charset="0"/>
              </a:rPr>
              <a:t>possível</a:t>
            </a:r>
            <a:r>
              <a:rPr lang="en-GB" altLang="en-US" sz="2000" dirty="0">
                <a:ea typeface="Verdana" panose="020B0604030504040204" pitchFamily="34" charset="0"/>
                <a:cs typeface="Arial" charset="0"/>
              </a:rPr>
              <a:t>.</a:t>
            </a:r>
          </a:p>
          <a:p>
            <a:pPr marL="0" indent="0">
              <a:buNone/>
            </a:pPr>
            <a:endParaRPr lang="en-GB" altLang="en-US" sz="2000" dirty="0">
              <a:ea typeface="Verdana" panose="020B0604030504040204" pitchFamily="34" charset="0"/>
              <a:cs typeface="Arial" charset="0"/>
            </a:endParaRPr>
          </a:p>
          <a:p>
            <a:r>
              <a:rPr lang="en-GB" altLang="en-US" sz="2000" dirty="0" err="1">
                <a:ea typeface="Verdana" panose="020B0604030504040204" pitchFamily="34" charset="0"/>
                <a:cs typeface="Arial" charset="0"/>
              </a:rPr>
              <a:t>Captação</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água</a:t>
            </a:r>
            <a:r>
              <a:rPr lang="en-GB" altLang="en-US" sz="2000" dirty="0">
                <a:ea typeface="Verdana" panose="020B0604030504040204" pitchFamily="34" charset="0"/>
                <a:cs typeface="Arial" charset="0"/>
              </a:rPr>
              <a:t> da </a:t>
            </a:r>
            <a:r>
              <a:rPr lang="en-GB" altLang="en-US" sz="2000" dirty="0" err="1">
                <a:ea typeface="Verdana" panose="020B0604030504040204" pitchFamily="34" charset="0"/>
                <a:cs typeface="Arial" charset="0"/>
              </a:rPr>
              <a:t>chuva</a:t>
            </a:r>
            <a:r>
              <a:rPr lang="en-GB" altLang="en-US" sz="2000" dirty="0">
                <a:ea typeface="Verdana" panose="020B0604030504040204" pitchFamily="34" charset="0"/>
                <a:cs typeface="Arial" charset="0"/>
              </a:rPr>
              <a:t>;</a:t>
            </a:r>
          </a:p>
          <a:p>
            <a:endParaRPr lang="en-GB" altLang="en-US" sz="2000" dirty="0">
              <a:ea typeface="Verdana" panose="020B0604030504040204" pitchFamily="34" charset="0"/>
              <a:cs typeface="Arial" charset="0"/>
            </a:endParaRPr>
          </a:p>
          <a:p>
            <a:r>
              <a:rPr lang="en-GB" altLang="en-US" sz="2000" dirty="0" err="1">
                <a:ea typeface="Verdana" panose="020B0604030504040204" pitchFamily="34" charset="0"/>
                <a:cs typeface="Arial" charset="0"/>
              </a:rPr>
              <a:t>Captação</a:t>
            </a:r>
            <a:r>
              <a:rPr lang="en-GB" altLang="en-US" sz="2000" dirty="0">
                <a:ea typeface="Verdana" panose="020B0604030504040204" pitchFamily="34" charset="0"/>
                <a:cs typeface="Arial" charset="0"/>
              </a:rPr>
              <a:t> da </a:t>
            </a:r>
            <a:r>
              <a:rPr lang="en-GB" altLang="en-US" sz="2000" dirty="0" err="1">
                <a:ea typeface="Verdana" panose="020B0604030504040204" pitchFamily="34" charset="0"/>
                <a:cs typeface="Arial" charset="0"/>
              </a:rPr>
              <a:t>água</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máquinas</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lavar</a:t>
            </a:r>
            <a:r>
              <a:rPr lang="en-GB" altLang="en-US" sz="2000" dirty="0">
                <a:ea typeface="Verdana" panose="020B0604030504040204" pitchFamily="34" charset="0"/>
                <a:cs typeface="Arial" charset="0"/>
              </a:rPr>
              <a:t>; </a:t>
            </a:r>
          </a:p>
          <a:p>
            <a:endParaRPr lang="en-GB" altLang="en-US" sz="2000" dirty="0">
              <a:ea typeface="Verdana" panose="020B0604030504040204" pitchFamily="34" charset="0"/>
              <a:cs typeface="Arial" charset="0"/>
            </a:endParaRPr>
          </a:p>
          <a:p>
            <a:r>
              <a:rPr lang="en-GB" altLang="en-US" sz="2000" dirty="0" err="1">
                <a:ea typeface="Verdana" panose="020B0604030504040204" pitchFamily="34" charset="0"/>
                <a:cs typeface="Arial" charset="0"/>
              </a:rPr>
              <a:t>Captação</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água</a:t>
            </a:r>
            <a:r>
              <a:rPr lang="en-GB" altLang="en-US" sz="2000" dirty="0">
                <a:ea typeface="Verdana" panose="020B0604030504040204" pitchFamily="34" charset="0"/>
                <a:cs typeface="Arial" charset="0"/>
              </a:rPr>
              <a:t> do </a:t>
            </a:r>
            <a:r>
              <a:rPr lang="en-GB" altLang="en-US" sz="2000" dirty="0" err="1">
                <a:ea typeface="Verdana" panose="020B0604030504040204" pitchFamily="34" charset="0"/>
                <a:cs typeface="Arial" charset="0"/>
              </a:rPr>
              <a:t>ar-condicionado</a:t>
            </a:r>
            <a:r>
              <a:rPr lang="en-GB" altLang="en-US" sz="2000" dirty="0">
                <a:ea typeface="Verdana" panose="020B0604030504040204" pitchFamily="34" charset="0"/>
                <a:cs typeface="Arial" charset="0"/>
              </a:rPr>
              <a:t>; </a:t>
            </a:r>
          </a:p>
          <a:p>
            <a:endParaRPr lang="en-GB" altLang="en-US" sz="2000" dirty="0">
              <a:ea typeface="Verdana" panose="020B0604030504040204" pitchFamily="34" charset="0"/>
              <a:cs typeface="Arial" charset="0"/>
            </a:endParaRPr>
          </a:p>
          <a:p>
            <a:r>
              <a:rPr lang="en-GB" altLang="en-US" sz="2000" dirty="0" err="1">
                <a:ea typeface="Verdana" panose="020B0604030504040204" pitchFamily="34" charset="0"/>
                <a:cs typeface="Arial" charset="0"/>
              </a:rPr>
              <a:t>Evitar</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lavar</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calçadas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quintais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ou</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qualquer</a:t>
            </a:r>
            <a:r>
              <a:rPr lang="en-GB" altLang="en-US" sz="2000" dirty="0">
                <a:ea typeface="Verdana" panose="020B0604030504040204" pitchFamily="34" charset="0"/>
                <a:cs typeface="Arial" charset="0"/>
              </a:rPr>
              <a:t> outro local que use </a:t>
            </a:r>
            <a:r>
              <a:rPr lang="en-GB" altLang="en-US" sz="2000" dirty="0" err="1">
                <a:ea typeface="Verdana" panose="020B0604030504040204" pitchFamily="34" charset="0"/>
                <a:cs typeface="Arial" charset="0"/>
              </a:rPr>
              <a:t>água</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excessivamente</a:t>
            </a:r>
            <a:r>
              <a:rPr lang="en-GB" altLang="en-US" sz="2000" dirty="0">
                <a:ea typeface="Verdana" panose="020B0604030504040204" pitchFamily="34" charset="0"/>
                <a:cs typeface="Arial" charset="0"/>
              </a:rPr>
              <a:t>.</a:t>
            </a:r>
          </a:p>
        </p:txBody>
      </p:sp>
    </p:spTree>
    <p:extLst>
      <p:ext uri="{BB962C8B-B14F-4D97-AF65-F5344CB8AC3E}">
        <p14:creationId xmlns:p14="http://schemas.microsoft.com/office/powerpoint/2010/main" val="22093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30560" y="692696"/>
            <a:ext cx="8435279" cy="495523"/>
          </a:xfrm>
        </p:spPr>
        <p:txBody>
          <a:bodyPr>
            <a:normAutofit fontScale="90000"/>
          </a:bodyPr>
          <a:lstStyle/>
          <a:p>
            <a:r>
              <a:rPr lang="pt-BR" altLang="en-US" sz="3600" dirty="0"/>
              <a:t>Separação do lixo </a:t>
            </a:r>
          </a:p>
        </p:txBody>
      </p:sp>
      <p:sp>
        <p:nvSpPr>
          <p:cNvPr id="5" name="Content Placeholder 2">
            <a:extLst>
              <a:ext uri="{FF2B5EF4-FFF2-40B4-BE49-F238E27FC236}">
                <a16:creationId xmlns:a16="http://schemas.microsoft.com/office/drawing/2014/main" id="{5D7BB331-876C-466C-B3CD-EF330800CA27}"/>
              </a:ext>
            </a:extLst>
          </p:cNvPr>
          <p:cNvSpPr txBox="1">
            <a:spLocks/>
          </p:cNvSpPr>
          <p:nvPr/>
        </p:nvSpPr>
        <p:spPr bwMode="auto">
          <a:xfrm>
            <a:off x="457199" y="1772816"/>
            <a:ext cx="8124825" cy="4132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buClr>
                <a:schemeClr val="tx2"/>
              </a:buClr>
            </a:pPr>
            <a:r>
              <a:rPr lang="pt-BR" altLang="en-US" sz="2000" dirty="0">
                <a:latin typeface="Verdana" panose="020B0604030504040204" pitchFamily="34" charset="0"/>
                <a:ea typeface="Verdana" panose="020B0604030504040204" pitchFamily="34" charset="0"/>
                <a:cs typeface="Arial" charset="0"/>
              </a:rPr>
              <a:t>A separação do lixo é uma das práticas sustentáveis mais básicas e fáceis. </a:t>
            </a:r>
          </a:p>
          <a:p>
            <a:pPr>
              <a:buClr>
                <a:schemeClr val="tx2"/>
              </a:buClr>
            </a:pPr>
            <a:endParaRPr lang="pt-BR" altLang="en-US" sz="2000" dirty="0">
              <a:latin typeface="Verdana" panose="020B0604030504040204" pitchFamily="34" charset="0"/>
              <a:ea typeface="Verdana" panose="020B0604030504040204" pitchFamily="34" charset="0"/>
              <a:cs typeface="Arial" charset="0"/>
            </a:endParaRPr>
          </a:p>
          <a:p>
            <a:pPr marL="0" indent="0">
              <a:buClr>
                <a:schemeClr val="tx2"/>
              </a:buClr>
              <a:buNone/>
            </a:pPr>
            <a:r>
              <a:rPr lang="pt-BR" altLang="en-US" sz="2000" dirty="0">
                <a:latin typeface="Verdana" panose="020B0604030504040204" pitchFamily="34" charset="0"/>
                <a:ea typeface="Verdana" panose="020B0604030504040204" pitchFamily="34" charset="0"/>
                <a:cs typeface="Arial" charset="0"/>
              </a:rPr>
              <a:t>Separe o lixo da seguinte maneira:</a:t>
            </a:r>
          </a:p>
          <a:p>
            <a:pPr marL="0" indent="0">
              <a:buClr>
                <a:schemeClr val="tx2"/>
              </a:buClr>
              <a:buNone/>
            </a:pPr>
            <a:endParaRPr lang="pt-BR" altLang="en-US" sz="2000" dirty="0">
              <a:latin typeface="Verdana" panose="020B0604030504040204" pitchFamily="34" charset="0"/>
              <a:ea typeface="Verdana" panose="020B0604030504040204" pitchFamily="34" charset="0"/>
              <a:cs typeface="Arial" charset="0"/>
            </a:endParaRPr>
          </a:p>
          <a:p>
            <a:pPr>
              <a:buClr>
                <a:schemeClr val="tx2"/>
              </a:buClr>
            </a:pPr>
            <a:r>
              <a:rPr lang="pt-BR" altLang="en-US" sz="2000" dirty="0">
                <a:latin typeface="Verdana" panose="020B0604030504040204" pitchFamily="34" charset="0"/>
                <a:ea typeface="Verdana" panose="020B0604030504040204" pitchFamily="34" charset="0"/>
                <a:cs typeface="Arial" charset="0"/>
              </a:rPr>
              <a:t>Papel</a:t>
            </a:r>
          </a:p>
          <a:p>
            <a:pPr>
              <a:buClr>
                <a:schemeClr val="tx2"/>
              </a:buClr>
            </a:pPr>
            <a:r>
              <a:rPr lang="pt-BR" altLang="en-US" sz="2000" dirty="0">
                <a:latin typeface="Verdana" panose="020B0604030504040204" pitchFamily="34" charset="0"/>
                <a:ea typeface="Verdana" panose="020B0604030504040204" pitchFamily="34" charset="0"/>
                <a:cs typeface="Arial" charset="0"/>
              </a:rPr>
              <a:t>Metal</a:t>
            </a:r>
          </a:p>
          <a:p>
            <a:pPr>
              <a:buClr>
                <a:schemeClr val="tx2"/>
              </a:buClr>
            </a:pPr>
            <a:r>
              <a:rPr lang="pt-BR" altLang="en-US" sz="2000" dirty="0">
                <a:latin typeface="Verdana" panose="020B0604030504040204" pitchFamily="34" charset="0"/>
                <a:ea typeface="Verdana" panose="020B0604030504040204" pitchFamily="34" charset="0"/>
                <a:cs typeface="Arial" charset="0"/>
              </a:rPr>
              <a:t>Vidro </a:t>
            </a:r>
          </a:p>
          <a:p>
            <a:pPr>
              <a:buClr>
                <a:schemeClr val="tx2"/>
              </a:buClr>
            </a:pPr>
            <a:r>
              <a:rPr lang="pt-BR" altLang="en-US" sz="2000" dirty="0">
                <a:latin typeface="Verdana" panose="020B0604030504040204" pitchFamily="34" charset="0"/>
                <a:ea typeface="Verdana" panose="020B0604030504040204" pitchFamily="34" charset="0"/>
                <a:cs typeface="Arial" charset="0"/>
              </a:rPr>
              <a:t>Orgânico</a:t>
            </a:r>
          </a:p>
          <a:p>
            <a:pPr>
              <a:buClr>
                <a:schemeClr val="tx2"/>
              </a:buClr>
            </a:pPr>
            <a:r>
              <a:rPr lang="pt-BR" altLang="en-US" sz="2000" dirty="0">
                <a:latin typeface="Verdana" panose="020B0604030504040204" pitchFamily="34" charset="0"/>
                <a:ea typeface="Verdana" panose="020B0604030504040204" pitchFamily="34" charset="0"/>
                <a:cs typeface="Arial" charset="0"/>
              </a:rPr>
              <a:t>Plástico</a:t>
            </a:r>
            <a:endParaRPr lang="en-GB" altLang="en-US" sz="2000" dirty="0">
              <a:latin typeface="Verdana" panose="020B0604030504040204" pitchFamily="34" charset="0"/>
              <a:ea typeface="Verdana" panose="020B0604030504040204" pitchFamily="34" charset="0"/>
              <a:cs typeface="Arial" charset="0"/>
            </a:endParaRPr>
          </a:p>
          <a:p>
            <a:pPr>
              <a:buClr>
                <a:schemeClr val="tx2"/>
              </a:buClr>
            </a:pPr>
            <a:endParaRPr lang="en-GB" altLang="en-US" sz="2800" dirty="0">
              <a:latin typeface="Verdana" panose="020B0604030504040204" pitchFamily="34" charset="0"/>
              <a:ea typeface="Verdana" panose="020B0604030504040204" pitchFamily="34" charset="0"/>
              <a:cs typeface="Arial" charset="0"/>
            </a:endParaRPr>
          </a:p>
        </p:txBody>
      </p:sp>
    </p:spTree>
    <p:extLst>
      <p:ext uri="{BB962C8B-B14F-4D97-AF65-F5344CB8AC3E}">
        <p14:creationId xmlns:p14="http://schemas.microsoft.com/office/powerpoint/2010/main" val="322611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Uso</a:t>
            </a:r>
            <a:r>
              <a:rPr lang="en-GB" altLang="en-US" dirty="0"/>
              <a:t> de </a:t>
            </a:r>
            <a:r>
              <a:rPr lang="en-GB" altLang="en-US" dirty="0" err="1"/>
              <a:t>transporte</a:t>
            </a:r>
            <a:r>
              <a:rPr lang="en-GB" altLang="en-US" dirty="0"/>
              <a:t> alternativo</a:t>
            </a:r>
          </a:p>
        </p:txBody>
      </p:sp>
      <p:sp>
        <p:nvSpPr>
          <p:cNvPr id="14339" name="Content Placeholder 2"/>
          <p:cNvSpPr>
            <a:spLocks noGrp="1"/>
          </p:cNvSpPr>
          <p:nvPr>
            <p:ph idx="1"/>
          </p:nvPr>
        </p:nvSpPr>
        <p:spPr>
          <a:xfrm>
            <a:off x="468313" y="1828801"/>
            <a:ext cx="8229600" cy="5008050"/>
          </a:xfrm>
        </p:spPr>
        <p:txBody>
          <a:bodyPr/>
          <a:lstStyle/>
          <a:p>
            <a:r>
              <a:rPr lang="pt-BR" altLang="en-US" dirty="0">
                <a:latin typeface="Arial" charset="0"/>
                <a:cs typeface="Arial" charset="0"/>
              </a:rPr>
              <a:t>O uso de veículo próprio pode causar poluição desnecessária, portanto, utilize meios alternativos:</a:t>
            </a:r>
          </a:p>
          <a:p>
            <a:endParaRPr lang="pt-BR" altLang="en-US" dirty="0">
              <a:latin typeface="Arial" charset="0"/>
              <a:cs typeface="Arial" charset="0"/>
            </a:endParaRPr>
          </a:p>
          <a:p>
            <a:r>
              <a:rPr lang="pt-BR" altLang="en-US" dirty="0">
                <a:latin typeface="Arial" charset="0"/>
                <a:cs typeface="Arial" charset="0"/>
              </a:rPr>
              <a:t>Transporte coletivo fornecido pela empresa;</a:t>
            </a:r>
          </a:p>
          <a:p>
            <a:r>
              <a:rPr lang="pt-BR" altLang="en-US" dirty="0">
                <a:latin typeface="Arial" charset="0"/>
                <a:cs typeface="Arial" charset="0"/>
              </a:rPr>
              <a:t>Transporte coletivo fornecido pelo município;</a:t>
            </a:r>
          </a:p>
          <a:p>
            <a:r>
              <a:rPr lang="pt-BR" altLang="en-US" dirty="0">
                <a:latin typeface="Arial" charset="0"/>
                <a:cs typeface="Arial" charset="0"/>
              </a:rPr>
              <a:t>Bicicleta elétrica ou comum;</a:t>
            </a:r>
          </a:p>
          <a:p>
            <a:r>
              <a:rPr lang="pt-BR" altLang="en-US" dirty="0">
                <a:latin typeface="Arial" charset="0"/>
                <a:cs typeface="Arial" charset="0"/>
              </a:rPr>
              <a:t>Patinetes elétrica ou comum; </a:t>
            </a:r>
          </a:p>
          <a:p>
            <a:r>
              <a:rPr lang="pt-BR" altLang="en-US" dirty="0">
                <a:latin typeface="Arial" charset="0"/>
                <a:cs typeface="Arial" charset="0"/>
              </a:rPr>
              <a:t>Patins; </a:t>
            </a:r>
          </a:p>
          <a:p>
            <a:r>
              <a:rPr lang="pt-BR" altLang="en-US" dirty="0">
                <a:latin typeface="Arial" charset="0"/>
                <a:cs typeface="Arial" charset="0"/>
              </a:rPr>
              <a:t>Monociclos elétricos; </a:t>
            </a:r>
          </a:p>
          <a:p>
            <a:r>
              <a:rPr lang="pt-BR" altLang="en-US" dirty="0" err="1">
                <a:latin typeface="Arial" charset="0"/>
                <a:cs typeface="Arial" charset="0"/>
              </a:rPr>
              <a:t>Segway</a:t>
            </a:r>
            <a:r>
              <a:rPr lang="pt-BR" altLang="en-US" dirty="0">
                <a:latin typeface="Arial" charset="0"/>
                <a:cs typeface="Arial" charset="0"/>
              </a:rPr>
              <a:t>;</a:t>
            </a:r>
            <a:endParaRPr lang="en-GB" altLang="en-US" dirty="0">
              <a:latin typeface="Arial" charset="0"/>
              <a:cs typeface="Arial" charset="0"/>
            </a:endParaRPr>
          </a:p>
        </p:txBody>
      </p:sp>
    </p:spTree>
    <p:extLst>
      <p:ext uri="{BB962C8B-B14F-4D97-AF65-F5344CB8AC3E}">
        <p14:creationId xmlns:p14="http://schemas.microsoft.com/office/powerpoint/2010/main" val="327852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549275"/>
            <a:ext cx="8229600" cy="1143000"/>
          </a:xfrm>
        </p:spPr>
        <p:txBody>
          <a:bodyPr/>
          <a:lstStyle/>
          <a:p>
            <a:r>
              <a:rPr lang="en-GB" altLang="en-US" dirty="0" err="1"/>
              <a:t>Meios</a:t>
            </a:r>
            <a:r>
              <a:rPr lang="en-GB" altLang="en-US" dirty="0"/>
              <a:t> Alternativos de </a:t>
            </a:r>
            <a:r>
              <a:rPr lang="en-GB" altLang="en-US" dirty="0" err="1"/>
              <a:t>Energia</a:t>
            </a:r>
            <a:endParaRPr lang="en-GB" altLang="en-US" dirty="0"/>
          </a:p>
        </p:txBody>
      </p:sp>
      <p:sp>
        <p:nvSpPr>
          <p:cNvPr id="14339" name="Content Placeholder 2"/>
          <p:cNvSpPr>
            <a:spLocks noGrp="1"/>
          </p:cNvSpPr>
          <p:nvPr>
            <p:ph idx="1"/>
          </p:nvPr>
        </p:nvSpPr>
        <p:spPr>
          <a:xfrm>
            <a:off x="323528" y="1844824"/>
            <a:ext cx="8229600" cy="4389437"/>
          </a:xfrm>
        </p:spPr>
        <p:txBody>
          <a:bodyPr/>
          <a:lstStyle/>
          <a:p>
            <a:pPr marL="0" indent="0">
              <a:buNone/>
            </a:pPr>
            <a:r>
              <a:rPr lang="pt-BR" altLang="en-US" dirty="0">
                <a:latin typeface="Arial" charset="0"/>
                <a:cs typeface="Arial" charset="0"/>
              </a:rPr>
              <a:t>É muito importante que a empresa utilize meios alternativos de energia, utilizando fontes renováveis, veja:</a:t>
            </a:r>
          </a:p>
          <a:p>
            <a:endParaRPr lang="pt-BR" altLang="en-US" dirty="0">
              <a:latin typeface="Arial" charset="0"/>
              <a:cs typeface="Arial" charset="0"/>
            </a:endParaRPr>
          </a:p>
          <a:p>
            <a:r>
              <a:rPr lang="pt-BR" altLang="en-US" dirty="0">
                <a:latin typeface="Arial" charset="0"/>
                <a:cs typeface="Arial" charset="0"/>
              </a:rPr>
              <a:t>Energia eólica, </a:t>
            </a:r>
          </a:p>
          <a:p>
            <a:r>
              <a:rPr lang="pt-BR" altLang="en-US" dirty="0">
                <a:latin typeface="Arial" charset="0"/>
                <a:cs typeface="Arial" charset="0"/>
              </a:rPr>
              <a:t>Energia solar</a:t>
            </a:r>
            <a:r>
              <a:rPr lang="en-GB" altLang="en-US" dirty="0">
                <a:latin typeface="Arial" charset="0"/>
                <a:cs typeface="Arial" charset="0"/>
              </a:rPr>
              <a:t>,</a:t>
            </a:r>
          </a:p>
          <a:p>
            <a:r>
              <a:rPr lang="en-GB" altLang="en-US" dirty="0" err="1">
                <a:latin typeface="Arial" charset="0"/>
                <a:cs typeface="Arial" charset="0"/>
              </a:rPr>
              <a:t>Energia</a:t>
            </a:r>
            <a:r>
              <a:rPr lang="en-GB" altLang="en-US" dirty="0">
                <a:latin typeface="Arial" charset="0"/>
                <a:cs typeface="Arial" charset="0"/>
              </a:rPr>
              <a:t> de </a:t>
            </a:r>
            <a:r>
              <a:rPr lang="en-GB" altLang="en-US" dirty="0" err="1">
                <a:latin typeface="Arial" charset="0"/>
                <a:cs typeface="Arial" charset="0"/>
              </a:rPr>
              <a:t>biomassa</a:t>
            </a:r>
            <a:r>
              <a:rPr lang="en-GB" altLang="en-US" dirty="0">
                <a:latin typeface="Arial" charset="0"/>
                <a:cs typeface="Arial" charset="0"/>
              </a:rPr>
              <a:t>, </a:t>
            </a:r>
          </a:p>
          <a:p>
            <a:r>
              <a:rPr lang="en-GB" altLang="en-US" dirty="0" err="1">
                <a:latin typeface="Arial" charset="0"/>
                <a:cs typeface="Arial" charset="0"/>
              </a:rPr>
              <a:t>Energia</a:t>
            </a:r>
            <a:r>
              <a:rPr lang="en-GB" altLang="en-US" dirty="0">
                <a:latin typeface="Arial" charset="0"/>
                <a:cs typeface="Arial" charset="0"/>
              </a:rPr>
              <a:t> </a:t>
            </a:r>
            <a:r>
              <a:rPr lang="en-GB" altLang="en-US" dirty="0" err="1">
                <a:latin typeface="Arial" charset="0"/>
                <a:cs typeface="Arial" charset="0"/>
              </a:rPr>
              <a:t>geotérmica</a:t>
            </a:r>
            <a:r>
              <a:rPr lang="en-GB" altLang="en-US" dirty="0">
                <a:latin typeface="Arial" charset="0"/>
                <a:cs typeface="Arial" charset="0"/>
              </a:rPr>
              <a:t>, </a:t>
            </a:r>
          </a:p>
          <a:p>
            <a:r>
              <a:rPr lang="en-GB" altLang="en-US" dirty="0" err="1">
                <a:latin typeface="Arial" charset="0"/>
                <a:cs typeface="Arial" charset="0"/>
              </a:rPr>
              <a:t>Energia</a:t>
            </a:r>
            <a:r>
              <a:rPr lang="en-GB" altLang="en-US" dirty="0">
                <a:latin typeface="Arial" charset="0"/>
                <a:cs typeface="Arial" charset="0"/>
              </a:rPr>
              <a:t> </a:t>
            </a:r>
            <a:r>
              <a:rPr lang="en-GB" altLang="en-US" dirty="0" err="1">
                <a:latin typeface="Arial" charset="0"/>
                <a:cs typeface="Arial" charset="0"/>
              </a:rPr>
              <a:t>elétrica</a:t>
            </a:r>
            <a:r>
              <a:rPr lang="en-GB" altLang="en-US" dirty="0">
                <a:latin typeface="Arial" charset="0"/>
                <a:cs typeface="Arial" charset="0"/>
              </a:rPr>
              <a:t>;</a:t>
            </a:r>
            <a:endParaRPr lang="pt-BR" altLang="en-US" dirty="0">
              <a:latin typeface="Arial" charset="0"/>
              <a:cs typeface="Arial" charset="0"/>
            </a:endParaRPr>
          </a:p>
        </p:txBody>
      </p:sp>
      <p:pic>
        <p:nvPicPr>
          <p:cNvPr id="3" name="Imagem 2" descr="Uma imagem contendo objeto&#10;&#10;Descrição gerada com alta confiança">
            <a:extLst>
              <a:ext uri="{FF2B5EF4-FFF2-40B4-BE49-F238E27FC236}">
                <a16:creationId xmlns:a16="http://schemas.microsoft.com/office/drawing/2014/main" id="{D60C2016-E46D-4712-B403-8302E60837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1" y="6237312"/>
            <a:ext cx="1184410" cy="240748"/>
          </a:xfrm>
          <a:prstGeom prst="rect">
            <a:avLst/>
          </a:prstGeom>
        </p:spPr>
      </p:pic>
    </p:spTree>
    <p:extLst>
      <p:ext uri="{BB962C8B-B14F-4D97-AF65-F5344CB8AC3E}">
        <p14:creationId xmlns:p14="http://schemas.microsoft.com/office/powerpoint/2010/main" val="2089832447"/>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63</TotalTime>
  <Words>2767</Words>
  <Application>Microsoft Office PowerPoint</Application>
  <PresentationFormat>Apresentação na tela (4:3)</PresentationFormat>
  <Paragraphs>211</Paragraphs>
  <Slides>12</Slides>
  <Notes>12</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12</vt:i4>
      </vt:variant>
    </vt:vector>
  </HeadingPairs>
  <TitlesOfParts>
    <vt:vector size="18" baseType="lpstr">
      <vt:lpstr>Arial</vt:lpstr>
      <vt:lpstr>Calibri</vt:lpstr>
      <vt:lpstr>Verdana</vt:lpstr>
      <vt:lpstr>Wingdings</vt:lpstr>
      <vt:lpstr>Wingdings 2</vt:lpstr>
      <vt:lpstr>Tutelas</vt:lpstr>
      <vt:lpstr>Apresentação do PowerPoint</vt:lpstr>
      <vt:lpstr>Tópico</vt:lpstr>
      <vt:lpstr>Público-alvo </vt:lpstr>
      <vt:lpstr>Medidas Sustentáveis</vt:lpstr>
      <vt:lpstr>Materiais reutilizáveis</vt:lpstr>
      <vt:lpstr>Reutilização de água</vt:lpstr>
      <vt:lpstr>Separação do lixo </vt:lpstr>
      <vt:lpstr>Uso de transporte alternativo</vt:lpstr>
      <vt:lpstr>Meios Alternativos de Energia</vt:lpstr>
      <vt:lpstr>Segurança Física da Empresa </vt:lpstr>
      <vt:lpstr>Limpeza da Organização </vt:lpstr>
      <vt:lpstr>Controle e Acompanhamento Geral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5</cp:revision>
  <dcterms:created xsi:type="dcterms:W3CDTF">2019-11-18T23:19:05Z</dcterms:created>
  <dcterms:modified xsi:type="dcterms:W3CDTF">2022-02-01T13:16:27Z</dcterms:modified>
</cp:coreProperties>
</file>