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notesMasterIdLst>
    <p:notesMasterId r:id="rId10"/>
  </p:notesMasterIdLst>
  <p:sldIdLst>
    <p:sldId id="258" r:id="rId2"/>
    <p:sldId id="259" r:id="rId3"/>
    <p:sldId id="312" r:id="rId4"/>
    <p:sldId id="290" r:id="rId5"/>
    <p:sldId id="291" r:id="rId6"/>
    <p:sldId id="292" r:id="rId7"/>
    <p:sldId id="297" r:id="rId8"/>
    <p:sldId id="31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19" autoAdjust="0"/>
    <p:restoredTop sz="94660"/>
  </p:normalViewPr>
  <p:slideViewPr>
    <p:cSldViewPr snapToGrid="0">
      <p:cViewPr varScale="1">
        <p:scale>
          <a:sx n="60" d="100"/>
          <a:sy n="60" d="100"/>
        </p:scale>
        <p:origin x="53" y="5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6C455B-68DC-485A-BCBD-7A23E389CF1B}" type="datetimeFigureOut">
              <a:rPr lang="en-US" smtClean="0"/>
              <a:t>1/23/2022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900049-EE6B-497F-ACF9-3873D53D61C3}" type="slidenum">
              <a:rPr lang="en-US" smtClean="0"/>
              <a:t>‹nº›</a:t>
            </a:fld>
            <a:endParaRPr lang="en-US"/>
          </a:p>
        </p:txBody>
      </p:sp>
    </p:spTree>
    <p:extLst>
      <p:ext uri="{BB962C8B-B14F-4D97-AF65-F5344CB8AC3E}">
        <p14:creationId xmlns:p14="http://schemas.microsoft.com/office/powerpoint/2010/main" val="137815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Esta apresentação destina-se a aumentar a conscientização de funcionários e contratados sobre questões de segurança da informação. Além do treinamento especializado que será ministrado de acordo com a função que o colaborador desempenha no sistema de gerenciamento de segurança da informação. Consiste em cerca de vinte slides com um pequeno teste no final.</a:t>
            </a:r>
            <a:endParaRPr lang="en-GB" baseline="0" dirty="0">
              <a:latin typeface="Verdana" panose="020B0604030504040204" pitchFamily="34" charset="0"/>
              <a:ea typeface="Verdana" panose="020B0604030504040204" pitchFamily="34" charset="0"/>
            </a:endParaRPr>
          </a:p>
          <a:p>
            <a:endParaRPr lang="en-GB" baseline="0" dirty="0">
              <a:latin typeface="Verdana" panose="020B0604030504040204" pitchFamily="34" charset="0"/>
              <a:ea typeface="Verdana" panose="020B0604030504040204" pitchFamily="34" charset="0"/>
            </a:endParaRPr>
          </a:p>
          <a:p>
            <a:r>
              <a:rPr lang="en-GB" sz="1400" b="1" kern="1200" dirty="0" err="1">
                <a:solidFill>
                  <a:schemeClr val="tx1"/>
                </a:solidFill>
                <a:effectLst/>
                <a:latin typeface="Verdana" panose="020B0604030504040204" pitchFamily="34" charset="0"/>
                <a:ea typeface="Verdana" panose="020B0604030504040204" pitchFamily="34" charset="0"/>
                <a:cs typeface="+mn-cs"/>
              </a:rPr>
              <a:t>Orientação</a:t>
            </a:r>
            <a:r>
              <a:rPr lang="en-GB" sz="1400" b="1" kern="1200" dirty="0">
                <a:solidFill>
                  <a:schemeClr val="tx1"/>
                </a:solidFill>
                <a:effectLst/>
                <a:latin typeface="Verdana" panose="020B0604030504040204" pitchFamily="34" charset="0"/>
                <a:ea typeface="Verdana" panose="020B0604030504040204" pitchFamily="34" charset="0"/>
                <a:cs typeface="+mn-cs"/>
              </a:rPr>
              <a:t> de </a:t>
            </a:r>
            <a:r>
              <a:rPr lang="en-GB" sz="1400" b="1" kern="1200" dirty="0" err="1">
                <a:solidFill>
                  <a:schemeClr val="tx1"/>
                </a:solidFill>
                <a:effectLst/>
                <a:latin typeface="Verdana" panose="020B0604030504040204" pitchFamily="34" charset="0"/>
                <a:ea typeface="Verdana" panose="020B0604030504040204" pitchFamily="34" charset="0"/>
                <a:cs typeface="+mn-cs"/>
              </a:rPr>
              <a:t>Implementação</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err="1">
                <a:solidFill>
                  <a:schemeClr val="tx1"/>
                </a:solidFill>
                <a:effectLst/>
                <a:latin typeface="Verdana" panose="020B0604030504040204" pitchFamily="34" charset="0"/>
                <a:ea typeface="Verdana" panose="020B0604030504040204" pitchFamily="34" charset="0"/>
                <a:cs typeface="+mn-cs"/>
              </a:rPr>
              <a:t>Objetivo</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deste</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Documento</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pt-BR" sz="1200" kern="1200" dirty="0">
                <a:solidFill>
                  <a:schemeClr val="tx1"/>
                </a:solidFill>
                <a:effectLst/>
                <a:latin typeface="Verdana" panose="020B0604030504040204" pitchFamily="34" charset="0"/>
                <a:ea typeface="Verdana" panose="020B0604030504040204" pitchFamily="34" charset="0"/>
                <a:cs typeface="+mn-cs"/>
              </a:rPr>
              <a:t>Esta apresentação destina-se a aumentar a conscientização sobre questões de segurança da informação para funcionários e contratados.</a:t>
            </a:r>
            <a:r>
              <a:rPr lang="en-GB" sz="1200" kern="1200" dirty="0">
                <a:solidFill>
                  <a:schemeClr val="tx1"/>
                </a:solidFill>
                <a:effectLst/>
                <a:latin typeface="Verdana" panose="020B0604030504040204" pitchFamily="34" charset="0"/>
                <a:ea typeface="Verdana" panose="020B0604030504040204" pitchFamily="34" charset="0"/>
                <a:cs typeface="+mn-cs"/>
              </a:rPr>
              <a:t> </a:t>
            </a: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err="1">
                <a:solidFill>
                  <a:schemeClr val="tx1"/>
                </a:solidFill>
                <a:effectLst/>
                <a:latin typeface="Verdana" panose="020B0604030504040204" pitchFamily="34" charset="0"/>
                <a:ea typeface="Verdana" panose="020B0604030504040204" pitchFamily="34" charset="0"/>
                <a:cs typeface="+mn-cs"/>
              </a:rPr>
              <a:t>Áreas</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abordadas</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na</a:t>
            </a:r>
            <a:r>
              <a:rPr lang="en-GB" sz="1200" b="1" kern="1200" dirty="0">
                <a:solidFill>
                  <a:schemeClr val="tx1"/>
                </a:solidFill>
                <a:effectLst/>
                <a:latin typeface="Verdana" panose="020B0604030504040204" pitchFamily="34" charset="0"/>
                <a:ea typeface="Verdana" panose="020B0604030504040204" pitchFamily="34" charset="0"/>
                <a:cs typeface="+mn-cs"/>
              </a:rPr>
              <a:t> LGPD</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kern="1200" dirty="0">
                <a:solidFill>
                  <a:schemeClr val="tx1"/>
                </a:solidFill>
                <a:effectLst/>
                <a:latin typeface="Verdana" panose="020B0604030504040204" pitchFamily="34" charset="0"/>
                <a:ea typeface="Verdana" panose="020B0604030504040204" pitchFamily="34" charset="0"/>
                <a:cs typeface="+mn-cs"/>
              </a:rPr>
              <a:t> </a:t>
            </a:r>
          </a:p>
          <a:p>
            <a:r>
              <a:rPr lang="pt-BR" sz="1200" kern="1200" dirty="0">
                <a:solidFill>
                  <a:schemeClr val="tx1"/>
                </a:solidFill>
                <a:effectLst/>
                <a:latin typeface="Verdana" panose="020B0604030504040204" pitchFamily="34" charset="0"/>
                <a:ea typeface="Verdana" panose="020B0604030504040204" pitchFamily="34" charset="0"/>
                <a:cs typeface="+mn-cs"/>
              </a:rPr>
              <a:t>As seguintes áreas da LGPD serão abordadas por este documento: Segurança do Processamento</a:t>
            </a:r>
          </a:p>
          <a:p>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err="1">
                <a:solidFill>
                  <a:schemeClr val="tx1"/>
                </a:solidFill>
                <a:effectLst/>
                <a:latin typeface="Verdana" panose="020B0604030504040204" pitchFamily="34" charset="0"/>
                <a:ea typeface="Verdana" panose="020B0604030504040204" pitchFamily="34" charset="0"/>
                <a:cs typeface="+mn-cs"/>
              </a:rPr>
              <a:t>Orientação</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Geral</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pt-BR" baseline="0" dirty="0">
                <a:latin typeface="Verdana" panose="020B0604030504040204" pitchFamily="34" charset="0"/>
                <a:ea typeface="Verdana" panose="020B0604030504040204" pitchFamily="34" charset="0"/>
              </a:rPr>
              <a:t>O treinamento pode ser realizado para grupos que atuam nessa área, independente do números de integrantes ou local. </a:t>
            </a:r>
            <a:r>
              <a:rPr lang="pt-BR" baseline="0" dirty="0"/>
              <a:t>Você pode optar por adaptar a apresentação para públicos específicos, por exemplo departamentos de negócios. A adaptação pode envolver a adição de slides adicionais, a retirada e a alteração do conteúdo de alguns deles</a:t>
            </a:r>
            <a:r>
              <a:rPr lang="pt-BR" baseline="0" dirty="0">
                <a:latin typeface="Verdana" panose="020B0604030504040204" pitchFamily="34" charset="0"/>
                <a:ea typeface="Verdana" panose="020B0604030504040204" pitchFamily="34" charset="0"/>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p>
          <a:p>
            <a:r>
              <a:rPr lang="en-GB" sz="1200" b="1" kern="1200" dirty="0" err="1">
                <a:solidFill>
                  <a:schemeClr val="tx1"/>
                </a:solidFill>
                <a:effectLst/>
                <a:latin typeface="Verdana" panose="020B0604030504040204" pitchFamily="34" charset="0"/>
                <a:ea typeface="Verdana" panose="020B0604030504040204" pitchFamily="34" charset="0"/>
                <a:cs typeface="+mn-cs"/>
              </a:rPr>
              <a:t>Frequência</a:t>
            </a:r>
            <a:r>
              <a:rPr lang="en-GB" sz="1200" b="1" kern="1200" dirty="0">
                <a:solidFill>
                  <a:schemeClr val="tx1"/>
                </a:solidFill>
                <a:effectLst/>
                <a:latin typeface="Verdana" panose="020B0604030504040204" pitchFamily="34" charset="0"/>
                <a:ea typeface="Verdana" panose="020B0604030504040204" pitchFamily="34" charset="0"/>
                <a:cs typeface="+mn-cs"/>
              </a:rPr>
              <a:t> de </a:t>
            </a:r>
            <a:r>
              <a:rPr lang="en-GB" sz="1200" b="1" kern="1200" dirty="0" err="1">
                <a:solidFill>
                  <a:schemeClr val="tx1"/>
                </a:solidFill>
                <a:effectLst/>
                <a:latin typeface="Verdana" panose="020B0604030504040204" pitchFamily="34" charset="0"/>
                <a:ea typeface="Verdana" panose="020B0604030504040204" pitchFamily="34" charset="0"/>
                <a:cs typeface="+mn-cs"/>
              </a:rPr>
              <a:t>Revisão</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kern="1200" dirty="0">
                <a:solidFill>
                  <a:schemeClr val="tx1"/>
                </a:solidFill>
                <a:effectLst/>
                <a:latin typeface="Verdana" panose="020B0604030504040204" pitchFamily="34" charset="0"/>
                <a:ea typeface="Verdana" panose="020B0604030504040204" pitchFamily="34" charset="0"/>
                <a:cs typeface="+mn-cs"/>
              </a:rPr>
              <a:t> </a:t>
            </a:r>
          </a:p>
          <a:p>
            <a:r>
              <a:rPr lang="pt-BR" sz="1200" kern="1200" dirty="0">
                <a:solidFill>
                  <a:schemeClr val="tx1"/>
                </a:solidFill>
                <a:effectLst/>
                <a:latin typeface="Verdana" panose="020B0604030504040204" pitchFamily="34" charset="0"/>
                <a:ea typeface="Verdana" panose="020B0604030504040204" pitchFamily="34" charset="0"/>
                <a:cs typeface="+mn-cs"/>
              </a:rPr>
              <a:t>Recomendamos que este documento seja revisado anualmente e/ou </a:t>
            </a:r>
            <a:r>
              <a:rPr lang="pt-BR" sz="1200" kern="1200" dirty="0">
                <a:solidFill>
                  <a:schemeClr val="tx1"/>
                </a:solidFill>
                <a:effectLst/>
                <a:latin typeface="+mn-lt"/>
                <a:ea typeface="+mn-ea"/>
                <a:cs typeface="+mn-cs"/>
              </a:rPr>
              <a:t>após cada apresentação para garantir que ele esteja abrangendo os conteúdos necessários, com base no feedback de cada exposição</a:t>
            </a:r>
            <a:endParaRPr lang="pt-BR"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pt-BR" sz="1200" b="1" u="sng" kern="1200" dirty="0">
                <a:solidFill>
                  <a:schemeClr val="tx1"/>
                </a:solidFill>
                <a:effectLst/>
                <a:latin typeface="+mn-lt"/>
                <a:ea typeface="+mn-ea"/>
                <a:cs typeface="+mn-cs"/>
              </a:rPr>
              <a:t>Aviso de Direitos Autorais:</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foi criado por Tutelas e possui © copyright Tutelas, com as exceções a seguir identificadas.</a:t>
            </a:r>
          </a:p>
          <a:p>
            <a:endParaRPr lang="pt-BR" sz="1200" kern="1200" dirty="0">
              <a:solidFill>
                <a:schemeClr val="tx1"/>
              </a:solidFill>
              <a:effectLst/>
              <a:latin typeface="+mn-lt"/>
              <a:ea typeface="+mn-ea"/>
              <a:cs typeface="+mn-cs"/>
            </a:endParaRPr>
          </a:p>
          <a:p>
            <a:r>
              <a:rPr lang="pt-BR" sz="1200" b="1" u="sng" kern="1200" dirty="0">
                <a:solidFill>
                  <a:schemeClr val="tx1"/>
                </a:solidFill>
                <a:effectLst/>
                <a:latin typeface="+mn-lt"/>
                <a:ea typeface="+mn-ea"/>
                <a:cs typeface="+mn-cs"/>
              </a:rPr>
              <a:t>Termos de Licença:</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é licenciado e sujeito aos Termos de Licença E-Book Tutelas, disponíveis mediante solicitações ou por download em nosso site. Todos os outros direitos são reservados.</a:t>
            </a:r>
          </a:p>
          <a:p>
            <a:r>
              <a:rPr lang="pt-BR" sz="1200" kern="1200" dirty="0">
                <a:solidFill>
                  <a:schemeClr val="tx1"/>
                </a:solidFill>
                <a:effectLst/>
                <a:latin typeface="+mn-lt"/>
                <a:ea typeface="+mn-ea"/>
                <a:cs typeface="+mn-cs"/>
              </a:rPr>
              <a:t> </a:t>
            </a:r>
          </a:p>
          <a:p>
            <a:r>
              <a:rPr lang="pt-BR" sz="1200" b="1" u="sng" kern="1200" dirty="0">
                <a:solidFill>
                  <a:schemeClr val="tx1"/>
                </a:solidFill>
                <a:effectLst/>
                <a:latin typeface="+mn-lt"/>
                <a:ea typeface="+mn-ea"/>
                <a:cs typeface="+mn-cs"/>
              </a:rPr>
              <a:t>AVISO LEGAL: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Os modelos de documentos devem ser usados apenas como “ponto de partida”, para você criar seu próprio documento e aplicar todas as verificações razoáveis antes de usá-lo, estando sob sua responsabilidade a análise e confirmação legal e profissional dos documentos elaborados. </a:t>
            </a:r>
          </a:p>
          <a:p>
            <a:r>
              <a:rPr lang="pt-BR"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É sua responsabilidade garantir que o conteúdo de qualquer documento criado com base em nossos modelos esteja correto e adequado às suas necessidades, inclusive que esteja em conformidade com as leis relevantes em seu país. Nós não fazemos promessas ou garantias sobre a exatidão, integridade ou adequação dos nossos modelos de documentos. Ao aderir a esse material você expressamente nos exclui e nos isenta de qualquer responsabilidade por qualquer despesa, perda ou dano sofrido em razão do uso dos nossos modelos. Não assumimos nenhum dever de cuidado sobre os nossos modelos de documentos e seus conteúdos ou qualquer expectativa de que este material se adeque às suas necessidades e conformidades, inclusive em casos de distorção, erros ou omissões em seus conteúdos. </a:t>
            </a:r>
          </a:p>
        </p:txBody>
      </p:sp>
      <p:sp>
        <p:nvSpPr>
          <p:cNvPr id="4" name="Slide Number Placeholder 3"/>
          <p:cNvSpPr>
            <a:spLocks noGrp="1"/>
          </p:cNvSpPr>
          <p:nvPr>
            <p:ph type="sldNum" sz="quarter" idx="10"/>
          </p:nvPr>
        </p:nvSpPr>
        <p:spPr/>
        <p:txBody>
          <a:bodyPr/>
          <a:lstStyle/>
          <a:p>
            <a:fld id="{15572EC6-E22D-4314-BD35-0F32D91EA534}" type="slidenum">
              <a:rPr lang="en-GB" smtClean="0"/>
              <a:t>1</a:t>
            </a:fld>
            <a:endParaRPr lang="en-GB"/>
          </a:p>
        </p:txBody>
      </p:sp>
    </p:spTree>
    <p:extLst>
      <p:ext uri="{BB962C8B-B14F-4D97-AF65-F5344CB8AC3E}">
        <p14:creationId xmlns:p14="http://schemas.microsoft.com/office/powerpoint/2010/main" val="22813668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Resuma a agenda, por exemplo “Hoje vamos cobrir as seguintes áreas. Primeiro, vamos considerar os tipos de informações que nós, como organização, podem ser consideradas valiosas. Em seguida, veremos quem mais poderia se interessar por essas informações e as possíveis consequências se elas caíssem em mãos erradas. Depois de uma breve revisão de como a lei se aplica a essa área, falaremos sobre como pretendemos proteger nossos ativos de informação e em que parte você participa. Depois de um resumo e de quaisquer perguntas, faremos um breve teste para confirmar sua compreensão do que foi abordado.”</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2</a:t>
            </a:fld>
            <a:endParaRPr lang="en-GB"/>
          </a:p>
        </p:txBody>
      </p:sp>
    </p:spTree>
    <p:extLst>
      <p:ext uri="{BB962C8B-B14F-4D97-AF65-F5344CB8AC3E}">
        <p14:creationId xmlns:p14="http://schemas.microsoft.com/office/powerpoint/2010/main" val="3942172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 banco de dados que sua organização detém é diversificado, mas provavelmente muitos exemplos que estão no slide você poderá utilizar (Nota - “Informações do cliente na nuvem” só será relevante se sua organização for um provedor de serviços em nuvem (PSN)). Esses dados são importantes de diferentes maneiras; alguns podem ser necessários para manter a empresa (por exemplo, registros de clientes), alguns podem estar sujeitos a penalidades legais se forem comprometidos (por exemplo, informações pessoais) e alguns podem representar um grande investimento (por exemplo, propriedade intelectual).</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Discuta quais dados são armazenados por sua organização, quem as detém e onde elas estão localizadas - são principalmente eletrônicas ou em papel; na rede ou na nuvem? O ponto principal é que a organização tem uma variedade imensa de dados, em diversos locais e formas, e muitos são necessários.</a:t>
            </a:r>
          </a:p>
          <a:p>
            <a:endParaRPr lang="pt-BR" baseline="0" dirty="0">
              <a:latin typeface="Verdana" panose="020B0604030504040204" pitchFamily="34" charset="0"/>
              <a:ea typeface="Verdana" panose="020B0604030504040204" pitchFamily="34" charset="0"/>
            </a:endParaRPr>
          </a:p>
          <a:p>
            <a:endParaRPr lang="pt-BR" baseline="0" dirty="0">
              <a:latin typeface="Verdana" panose="020B0604030504040204" pitchFamily="34" charset="0"/>
              <a:ea typeface="Verdana" panose="020B0604030504040204" pitchFamily="34" charset="0"/>
            </a:endParaRPr>
          </a:p>
          <a:p>
            <a:endParaRPr lang="en-GB" baseline="0"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4</a:t>
            </a:fld>
            <a:endParaRPr lang="en-GB"/>
          </a:p>
        </p:txBody>
      </p:sp>
    </p:spTree>
    <p:extLst>
      <p:ext uri="{BB962C8B-B14F-4D97-AF65-F5344CB8AC3E}">
        <p14:creationId xmlns:p14="http://schemas.microsoft.com/office/powerpoint/2010/main" val="34489791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Assim como nossos dados pessoais são valiosos para nós, podem ser para outros também. No slide está listados apenas alguns dos grupos que podem querer prejudicar ou furtar nossas informações. </a:t>
            </a:r>
          </a:p>
          <a:p>
            <a:r>
              <a:rPr lang="pt-BR" dirty="0">
                <a:latin typeface="Verdana" panose="020B0604030504040204" pitchFamily="34" charset="0"/>
                <a:ea typeface="Verdana" panose="020B0604030504040204" pitchFamily="34" charset="0"/>
              </a:rPr>
              <a:t>Os </a:t>
            </a:r>
            <a:r>
              <a:rPr lang="pt-BR" dirty="0" err="1">
                <a:latin typeface="Verdana" panose="020B0604030504040204" pitchFamily="34" charset="0"/>
                <a:ea typeface="Verdana" panose="020B0604030504040204" pitchFamily="34" charset="0"/>
              </a:rPr>
              <a:t>cibercriminosos</a:t>
            </a:r>
            <a:r>
              <a:rPr lang="pt-BR" dirty="0">
                <a:latin typeface="Verdana" panose="020B0604030504040204" pitchFamily="34" charset="0"/>
                <a:ea typeface="Verdana" panose="020B0604030504040204" pitchFamily="34" charset="0"/>
              </a:rPr>
              <a:t> geralmente tentam obter dinheiro por qualquer meio, vendendo dados ou por meio de extorsão, por exemplo. Isso é um grande negócio e está se tornando ainda mais sofisticado ao longo do tempo. </a:t>
            </a:r>
          </a:p>
          <a:p>
            <a:r>
              <a:rPr lang="pt-BR" dirty="0">
                <a:latin typeface="Verdana" panose="020B0604030504040204" pitchFamily="34" charset="0"/>
                <a:ea typeface="Verdana" panose="020B0604030504040204" pitchFamily="34" charset="0"/>
              </a:rPr>
              <a:t>Os concorrentes podem querer obter seus segredos comerciais, plantas, planos de negócios, listas de clientes, etc., porque é mais fácil e mais barato do que criar essas informações por conta própria. </a:t>
            </a:r>
          </a:p>
          <a:p>
            <a:r>
              <a:rPr lang="pt-BR" dirty="0">
                <a:latin typeface="Verdana" panose="020B0604030504040204" pitchFamily="34" charset="0"/>
                <a:ea typeface="Verdana" panose="020B0604030504040204" pitchFamily="34" charset="0"/>
              </a:rPr>
              <a:t>Os </a:t>
            </a:r>
            <a:r>
              <a:rPr lang="pt-BR" dirty="0" err="1">
                <a:latin typeface="Verdana" panose="020B0604030504040204" pitchFamily="34" charset="0"/>
                <a:ea typeface="Verdana" panose="020B0604030504040204" pitchFamily="34" charset="0"/>
              </a:rPr>
              <a:t>hacktivistas</a:t>
            </a:r>
            <a:r>
              <a:rPr lang="pt-BR" dirty="0">
                <a:latin typeface="Verdana" panose="020B0604030504040204" pitchFamily="34" charset="0"/>
                <a:ea typeface="Verdana" panose="020B0604030504040204" pitchFamily="34" charset="0"/>
              </a:rPr>
              <a:t> podem ter ressentimentos contra a sua organização e isso geralmente dependerá do setor em que você se trabalha. </a:t>
            </a:r>
          </a:p>
          <a:p>
            <a:r>
              <a:rPr lang="pt-BR" dirty="0">
                <a:latin typeface="Verdana" panose="020B0604030504040204" pitchFamily="34" charset="0"/>
                <a:ea typeface="Verdana" panose="020B0604030504040204" pitchFamily="34" charset="0"/>
              </a:rPr>
              <a:t>Por último, as pessoas dentro ou fora da sua organização podem tentar invadir ou interromper as operações do seu negócio, talvez por diversão ou talvez devido a um ressentimento, por ex. ex-funcionários descontentes. É um fato complicado, pois grande parte das fraudes de computadores que ocorre hoje, tem um componente “interno”.</a:t>
            </a:r>
          </a:p>
          <a:p>
            <a:endParaRPr lang="pt-BR" dirty="0">
              <a:latin typeface="Verdana" panose="020B0604030504040204" pitchFamily="34" charset="0"/>
              <a:ea typeface="Verdana" panose="020B0604030504040204" pitchFamily="34" charset="0"/>
            </a:endParaRPr>
          </a:p>
          <a:p>
            <a:endParaRPr lang="pt-BR" dirty="0">
              <a:latin typeface="Verdana" panose="020B0604030504040204" pitchFamily="34" charset="0"/>
              <a:ea typeface="Verdana" panose="020B0604030504040204" pitchFamily="34" charset="0"/>
            </a:endParaRPr>
          </a:p>
          <a:p>
            <a:endParaRPr lang="pt-BR" dirty="0">
              <a:latin typeface="Verdana" panose="020B0604030504040204" pitchFamily="34" charset="0"/>
              <a:ea typeface="Verdana" panose="020B0604030504040204" pitchFamily="34" charset="0"/>
            </a:endParaRPr>
          </a:p>
          <a:p>
            <a:endParaRPr lang="pt-BR" dirty="0">
              <a:latin typeface="Verdana" panose="020B0604030504040204" pitchFamily="34" charset="0"/>
              <a:ea typeface="Verdana" panose="020B0604030504040204" pitchFamily="34" charset="0"/>
            </a:endParaRPr>
          </a:p>
          <a:p>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5</a:t>
            </a:fld>
            <a:endParaRPr lang="en-GB"/>
          </a:p>
        </p:txBody>
      </p:sp>
    </p:spTree>
    <p:extLst>
      <p:ext uri="{BB962C8B-B14F-4D97-AF65-F5344CB8AC3E}">
        <p14:creationId xmlns:p14="http://schemas.microsoft.com/office/powerpoint/2010/main" val="25198794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Portanto, temos muitas informações valiosas e podemos sofrer muitas ameaças ou prejuízos. Explore as consequências de uma perda de confidencialidade, integridade ou disponibilidade dessas informações. O que aconteceria se os dados de seus clientes fossem roubados - como isso afetaria seus clientes, sua empresa, seus funcionários, sua diretoria e seus acionistas? Deixe claro que não se trata apenas de alguém invadir e roubar informações (embora isso seja importante), mas também, se as informações foram acidentalmente excluídas ou corrompidas por uma alteração de software, por exemplo.</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 assunto deste slide é tratar, para a maioria das empresas, das consequências da perda de dados e como isso pode ameaçar a própria existência da empresa. Então precisamos protegê-lo.</a:t>
            </a:r>
            <a:endParaRPr lang="en-GB" baseline="0"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6</a:t>
            </a:fld>
            <a:endParaRPr lang="en-GB"/>
          </a:p>
        </p:txBody>
      </p:sp>
    </p:spTree>
    <p:extLst>
      <p:ext uri="{BB962C8B-B14F-4D97-AF65-F5344CB8AC3E}">
        <p14:creationId xmlns:p14="http://schemas.microsoft.com/office/powerpoint/2010/main" val="36216878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Este slide menciona que proteger nossas informações envolve (e exige) um alto grau de comprometimento de gerenciamento e administração. Colocar em prática uma série de políticas que prevê diferentes aspectos da segurança da informação. Passamos por um processo de avaliação dos nossos riscos, a fim de entender onde estão as lacunas e estabelecer controles para preenchê-las. Como parte de seu compromisso, a gerência fornecerá recursos para programas de treinamento e conscientização como este. Uma parte fundamental é monitorar regularmente como estamos atuando, a aplicação de ações corretivas realizadas e enfatizar a melhoria contínua na segurança da informação.</a:t>
            </a:r>
          </a:p>
        </p:txBody>
      </p:sp>
      <p:sp>
        <p:nvSpPr>
          <p:cNvPr id="4" name="Slide Number Placeholder 3"/>
          <p:cNvSpPr>
            <a:spLocks noGrp="1"/>
          </p:cNvSpPr>
          <p:nvPr>
            <p:ph type="sldNum" sz="quarter" idx="10"/>
          </p:nvPr>
        </p:nvSpPr>
        <p:spPr/>
        <p:txBody>
          <a:bodyPr/>
          <a:lstStyle/>
          <a:p>
            <a:fld id="{15572EC6-E22D-4314-BD35-0F32D91EA534}" type="slidenum">
              <a:rPr lang="en-GB" smtClean="0"/>
              <a:t>7</a:t>
            </a:fld>
            <a:endParaRPr lang="en-GB"/>
          </a:p>
        </p:txBody>
      </p:sp>
    </p:spTree>
    <p:extLst>
      <p:ext uri="{BB962C8B-B14F-4D97-AF65-F5344CB8AC3E}">
        <p14:creationId xmlns:p14="http://schemas.microsoft.com/office/powerpoint/2010/main" val="4077435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Este slide menciona que proteger nossas informações envolve (e exige) um alto grau de comprometimento de gerenciamento e administração. Colocar em prática uma série de políticas que prevê diferentes aspectos da segurança da informação. Passamos por um processo de avaliação dos nossos riscos, a fim de entender onde estão as lacunas e estabelecer controles para preenchê-las. Como parte de seu compromisso, a gerência fornecerá recursos para programas de treinamento e conscientização como este. Uma parte fundamental é monitorar regularmente como estamos atuando, a aplicação de ações corretivas realizadas e enfatizar a melhoria contínua na segurança da informação.</a:t>
            </a:r>
          </a:p>
        </p:txBody>
      </p:sp>
      <p:sp>
        <p:nvSpPr>
          <p:cNvPr id="4" name="Slide Number Placeholder 3"/>
          <p:cNvSpPr>
            <a:spLocks noGrp="1"/>
          </p:cNvSpPr>
          <p:nvPr>
            <p:ph type="sldNum" sz="quarter" idx="10"/>
          </p:nvPr>
        </p:nvSpPr>
        <p:spPr/>
        <p:txBody>
          <a:bodyPr/>
          <a:lstStyle/>
          <a:p>
            <a:fld id="{15572EC6-E22D-4314-BD35-0F32D91EA534}" type="slidenum">
              <a:rPr lang="en-GB" smtClean="0"/>
              <a:t>8</a:t>
            </a:fld>
            <a:endParaRPr lang="en-GB"/>
          </a:p>
        </p:txBody>
      </p:sp>
    </p:spTree>
    <p:extLst>
      <p:ext uri="{BB962C8B-B14F-4D97-AF65-F5344CB8AC3E}">
        <p14:creationId xmlns:p14="http://schemas.microsoft.com/office/powerpoint/2010/main" val="942372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E0FC2-A788-4A46-A286-5B0E6D94662B}"/>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C0945BB9-2909-4A9D-AD98-63028C4603DE}"/>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320175A-8C17-4A59-8B11-EC70AD4253CA}"/>
              </a:ext>
            </a:extLst>
          </p:cNvPr>
          <p:cNvSpPr>
            <a:spLocks noGrp="1"/>
          </p:cNvSpPr>
          <p:nvPr>
            <p:ph type="dt" sz="half" idx="10"/>
          </p:nvPr>
        </p:nvSpPr>
        <p:spPr/>
        <p:txBody>
          <a:bodyPr/>
          <a:lstStyle/>
          <a:p>
            <a:fld id="{48A87A34-81AB-432B-8DAE-1953F412C126}" type="datetimeFigureOut">
              <a:rPr lang="en-US" smtClean="0"/>
              <a:t>1/23/2022</a:t>
            </a:fld>
            <a:endParaRPr lang="en-US" dirty="0"/>
          </a:p>
        </p:txBody>
      </p:sp>
      <p:sp>
        <p:nvSpPr>
          <p:cNvPr id="5" name="Footer Placeholder 4">
            <a:extLst>
              <a:ext uri="{FF2B5EF4-FFF2-40B4-BE49-F238E27FC236}">
                <a16:creationId xmlns:a16="http://schemas.microsoft.com/office/drawing/2014/main" id="{DD969041-F905-4E6C-A168-CB1A7958D43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FB648F-EB9B-4C01-9A9F-A53DC783A473}"/>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144947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814A-5EAA-41F7-AB7C-EBFBC88C62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94B832-D722-4BC1-9C6A-4D4CB39DDE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83AD2F-EA3A-43D4-87F6-61D26C3749CF}"/>
              </a:ext>
            </a:extLst>
          </p:cNvPr>
          <p:cNvSpPr>
            <a:spLocks noGrp="1"/>
          </p:cNvSpPr>
          <p:nvPr>
            <p:ph type="dt" sz="half" idx="10"/>
          </p:nvPr>
        </p:nvSpPr>
        <p:spPr/>
        <p:txBody>
          <a:bodyPr/>
          <a:lstStyle/>
          <a:p>
            <a:fld id="{48A87A34-81AB-432B-8DAE-1953F412C126}" type="datetimeFigureOut">
              <a:rPr lang="en-US" smtClean="0"/>
              <a:t>1/23/2022</a:t>
            </a:fld>
            <a:endParaRPr lang="en-US" dirty="0"/>
          </a:p>
        </p:txBody>
      </p:sp>
      <p:sp>
        <p:nvSpPr>
          <p:cNvPr id="5" name="Footer Placeholder 4">
            <a:extLst>
              <a:ext uri="{FF2B5EF4-FFF2-40B4-BE49-F238E27FC236}">
                <a16:creationId xmlns:a16="http://schemas.microsoft.com/office/drawing/2014/main" id="{B045A176-AA96-4E1B-9433-06ED6CB476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507E3B-C600-4D88-8AFA-F5096EF5362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55732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2789C1-422B-443D-8D91-43AAC7964AC1}"/>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1A2650-9D04-45DA-9264-FECD09AD01DE}"/>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CE1DE2-3093-4834-A081-5FE2D08E4B4B}"/>
              </a:ext>
            </a:extLst>
          </p:cNvPr>
          <p:cNvSpPr>
            <a:spLocks noGrp="1"/>
          </p:cNvSpPr>
          <p:nvPr>
            <p:ph type="dt" sz="half" idx="10"/>
          </p:nvPr>
        </p:nvSpPr>
        <p:spPr/>
        <p:txBody>
          <a:bodyPr/>
          <a:lstStyle/>
          <a:p>
            <a:fld id="{48A87A34-81AB-432B-8DAE-1953F412C126}" type="datetimeFigureOut">
              <a:rPr lang="en-US" smtClean="0"/>
              <a:t>1/23/2022</a:t>
            </a:fld>
            <a:endParaRPr lang="en-US" dirty="0"/>
          </a:p>
        </p:txBody>
      </p:sp>
      <p:sp>
        <p:nvSpPr>
          <p:cNvPr id="5" name="Footer Placeholder 4">
            <a:extLst>
              <a:ext uri="{FF2B5EF4-FFF2-40B4-BE49-F238E27FC236}">
                <a16:creationId xmlns:a16="http://schemas.microsoft.com/office/drawing/2014/main" id="{1F5F80EC-E9F6-4C55-AE6C-068E0AC640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B5A394-EDEE-4C63-9178-01E98CB1C94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69958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62BC2-7EA6-42E9-A50A-5366DC1171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4130DE-819B-4AAD-ADFA-C560AB057D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AE5C623-705C-4772-8BB8-02B8892C6E91}"/>
              </a:ext>
            </a:extLst>
          </p:cNvPr>
          <p:cNvSpPr>
            <a:spLocks noGrp="1"/>
          </p:cNvSpPr>
          <p:nvPr>
            <p:ph type="dt" sz="half" idx="10"/>
          </p:nvPr>
        </p:nvSpPr>
        <p:spPr/>
        <p:txBody>
          <a:bodyPr/>
          <a:lstStyle/>
          <a:p>
            <a:fld id="{48A87A34-81AB-432B-8DAE-1953F412C126}" type="datetimeFigureOut">
              <a:rPr lang="en-US" smtClean="0"/>
              <a:t>1/23/2022</a:t>
            </a:fld>
            <a:endParaRPr lang="en-US" dirty="0"/>
          </a:p>
        </p:txBody>
      </p:sp>
      <p:sp>
        <p:nvSpPr>
          <p:cNvPr id="5" name="Footer Placeholder 4">
            <a:extLst>
              <a:ext uri="{FF2B5EF4-FFF2-40B4-BE49-F238E27FC236}">
                <a16:creationId xmlns:a16="http://schemas.microsoft.com/office/drawing/2014/main" id="{E9E83520-41DC-4D1B-80B9-257682B57F7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B36DADA-133F-47CF-89CD-9E3BC2EA034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03119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7E1D7-3BC1-4020-99C3-5A2AF870BBD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13BFDEAE-5D0D-4802-A802-AE8405DAB556}"/>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416D84-C7BF-4057-9BD9-7E9225421BF0}"/>
              </a:ext>
            </a:extLst>
          </p:cNvPr>
          <p:cNvSpPr>
            <a:spLocks noGrp="1"/>
          </p:cNvSpPr>
          <p:nvPr>
            <p:ph type="dt" sz="half" idx="10"/>
          </p:nvPr>
        </p:nvSpPr>
        <p:spPr/>
        <p:txBody>
          <a:bodyPr/>
          <a:lstStyle/>
          <a:p>
            <a:fld id="{48A87A34-81AB-432B-8DAE-1953F412C126}" type="datetimeFigureOut">
              <a:rPr lang="en-US" smtClean="0"/>
              <a:t>1/23/2022</a:t>
            </a:fld>
            <a:endParaRPr lang="en-US" dirty="0"/>
          </a:p>
        </p:txBody>
      </p:sp>
      <p:sp>
        <p:nvSpPr>
          <p:cNvPr id="5" name="Footer Placeholder 4">
            <a:extLst>
              <a:ext uri="{FF2B5EF4-FFF2-40B4-BE49-F238E27FC236}">
                <a16:creationId xmlns:a16="http://schemas.microsoft.com/office/drawing/2014/main" id="{C7FF9356-8E9D-4CB9-ACD6-ADC87852574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5C91D3-DDE9-4ED8-9679-B4C82F22444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619881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52036-919A-4D22-B250-2AC248D420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E176D3-FFB6-43F9-A684-AD62EE03884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4E021A9-B23C-44C4-841C-5DFA383F303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52A7BA6-0D75-498D-AE4B-E34288BA3983}"/>
              </a:ext>
            </a:extLst>
          </p:cNvPr>
          <p:cNvSpPr>
            <a:spLocks noGrp="1"/>
          </p:cNvSpPr>
          <p:nvPr>
            <p:ph type="dt" sz="half" idx="10"/>
          </p:nvPr>
        </p:nvSpPr>
        <p:spPr/>
        <p:txBody>
          <a:bodyPr/>
          <a:lstStyle/>
          <a:p>
            <a:fld id="{48A87A34-81AB-432B-8DAE-1953F412C126}" type="datetimeFigureOut">
              <a:rPr lang="en-US" smtClean="0"/>
              <a:t>1/23/2022</a:t>
            </a:fld>
            <a:endParaRPr lang="en-US" dirty="0"/>
          </a:p>
        </p:txBody>
      </p:sp>
      <p:sp>
        <p:nvSpPr>
          <p:cNvPr id="6" name="Footer Placeholder 5">
            <a:extLst>
              <a:ext uri="{FF2B5EF4-FFF2-40B4-BE49-F238E27FC236}">
                <a16:creationId xmlns:a16="http://schemas.microsoft.com/office/drawing/2014/main" id="{5C7324B0-EBDA-447B-84C6-760E35757F5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95DC7C6-C620-4CBA-BC35-AED4DE03225C}"/>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39905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9F30C-6289-4BE9-9665-883EC1D19F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A48317-532E-4D27-9D30-25E725E195B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D23077B-1062-4582-B0D0-93801ACBBB43}"/>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AA803B-A01A-4D2F-B13E-D4AEE12DF891}"/>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FF2AE28F-42A0-435B-AE07-FC5EEC7EB93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4D77F8-7CE5-458C-B89D-929DB11C6B48}"/>
              </a:ext>
            </a:extLst>
          </p:cNvPr>
          <p:cNvSpPr>
            <a:spLocks noGrp="1"/>
          </p:cNvSpPr>
          <p:nvPr>
            <p:ph type="dt" sz="half" idx="10"/>
          </p:nvPr>
        </p:nvSpPr>
        <p:spPr/>
        <p:txBody>
          <a:bodyPr/>
          <a:lstStyle/>
          <a:p>
            <a:fld id="{48A87A34-81AB-432B-8DAE-1953F412C126}" type="datetimeFigureOut">
              <a:rPr lang="en-US" smtClean="0"/>
              <a:t>1/23/2022</a:t>
            </a:fld>
            <a:endParaRPr lang="en-US" dirty="0"/>
          </a:p>
        </p:txBody>
      </p:sp>
      <p:sp>
        <p:nvSpPr>
          <p:cNvPr id="8" name="Footer Placeholder 7">
            <a:extLst>
              <a:ext uri="{FF2B5EF4-FFF2-40B4-BE49-F238E27FC236}">
                <a16:creationId xmlns:a16="http://schemas.microsoft.com/office/drawing/2014/main" id="{D7907849-C7C0-4F36-A397-EA805C36EE4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4AFC877-248E-4907-8819-D9C245090231}"/>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079591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FCD82-1163-4701-824F-FECB56DBA1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F44A33-59E0-4FA6-993D-A419B059FE83}"/>
              </a:ext>
            </a:extLst>
          </p:cNvPr>
          <p:cNvSpPr>
            <a:spLocks noGrp="1"/>
          </p:cNvSpPr>
          <p:nvPr>
            <p:ph type="dt" sz="half" idx="10"/>
          </p:nvPr>
        </p:nvSpPr>
        <p:spPr/>
        <p:txBody>
          <a:bodyPr/>
          <a:lstStyle/>
          <a:p>
            <a:fld id="{48A87A34-81AB-432B-8DAE-1953F412C126}" type="datetimeFigureOut">
              <a:rPr lang="en-US" smtClean="0"/>
              <a:t>1/23/2022</a:t>
            </a:fld>
            <a:endParaRPr lang="en-US" dirty="0"/>
          </a:p>
        </p:txBody>
      </p:sp>
      <p:sp>
        <p:nvSpPr>
          <p:cNvPr id="4" name="Footer Placeholder 3">
            <a:extLst>
              <a:ext uri="{FF2B5EF4-FFF2-40B4-BE49-F238E27FC236}">
                <a16:creationId xmlns:a16="http://schemas.microsoft.com/office/drawing/2014/main" id="{8282DC2C-9259-4C7B-B8A4-09B3B6DCC66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1DE2FFD-31E7-4C85-862D-8F8687F8126A}"/>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917319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71E569-42E1-45CA-886A-E82A35D94D52}"/>
              </a:ext>
            </a:extLst>
          </p:cNvPr>
          <p:cNvSpPr>
            <a:spLocks noGrp="1"/>
          </p:cNvSpPr>
          <p:nvPr>
            <p:ph type="dt" sz="half" idx="10"/>
          </p:nvPr>
        </p:nvSpPr>
        <p:spPr/>
        <p:txBody>
          <a:bodyPr/>
          <a:lstStyle/>
          <a:p>
            <a:fld id="{48A87A34-81AB-432B-8DAE-1953F412C126}" type="datetimeFigureOut">
              <a:rPr lang="en-US" smtClean="0"/>
              <a:t>1/23/2022</a:t>
            </a:fld>
            <a:endParaRPr lang="en-US" dirty="0"/>
          </a:p>
        </p:txBody>
      </p:sp>
      <p:sp>
        <p:nvSpPr>
          <p:cNvPr id="3" name="Footer Placeholder 2">
            <a:extLst>
              <a:ext uri="{FF2B5EF4-FFF2-40B4-BE49-F238E27FC236}">
                <a16:creationId xmlns:a16="http://schemas.microsoft.com/office/drawing/2014/main" id="{C01A7EE3-1772-4C7F-A93F-AF33CA301DD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927A9B6-17AD-4C51-BEEA-E29F1CAAD29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548526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89480-9DF3-4992-AB0A-E7F143AEECF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12357B53-2E8A-480E-B0CE-1245E7A7E16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3705C5-5FC3-4064-9815-EE3DA83A315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511BFAB-C730-4A68-9E5E-735F728CEB38}"/>
              </a:ext>
            </a:extLst>
          </p:cNvPr>
          <p:cNvSpPr>
            <a:spLocks noGrp="1"/>
          </p:cNvSpPr>
          <p:nvPr>
            <p:ph type="dt" sz="half" idx="10"/>
          </p:nvPr>
        </p:nvSpPr>
        <p:spPr/>
        <p:txBody>
          <a:bodyPr/>
          <a:lstStyle/>
          <a:p>
            <a:fld id="{48A87A34-81AB-432B-8DAE-1953F412C126}" type="datetimeFigureOut">
              <a:rPr lang="en-US" smtClean="0"/>
              <a:t>1/23/2022</a:t>
            </a:fld>
            <a:endParaRPr lang="en-US" dirty="0"/>
          </a:p>
        </p:txBody>
      </p:sp>
      <p:sp>
        <p:nvSpPr>
          <p:cNvPr id="6" name="Footer Placeholder 5">
            <a:extLst>
              <a:ext uri="{FF2B5EF4-FFF2-40B4-BE49-F238E27FC236}">
                <a16:creationId xmlns:a16="http://schemas.microsoft.com/office/drawing/2014/main" id="{930D29B9-47F6-4CCC-9F70-8817431A256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87053AE-5545-44BD-AA6F-4CC7B54A57F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4025058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C8927-BD67-4017-88C7-A90DD23B08F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A07A3D8F-4946-4A5B-833E-F749FEAEA58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2310F337-55A1-464D-B3CF-019D69DC05D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88EE576-F5B0-4BB3-B977-8552F580C44F}"/>
              </a:ext>
            </a:extLst>
          </p:cNvPr>
          <p:cNvSpPr>
            <a:spLocks noGrp="1"/>
          </p:cNvSpPr>
          <p:nvPr>
            <p:ph type="dt" sz="half" idx="10"/>
          </p:nvPr>
        </p:nvSpPr>
        <p:spPr/>
        <p:txBody>
          <a:bodyPr/>
          <a:lstStyle/>
          <a:p>
            <a:fld id="{48A87A34-81AB-432B-8DAE-1953F412C126}" type="datetimeFigureOut">
              <a:rPr lang="en-US" smtClean="0"/>
              <a:t>1/23/2022</a:t>
            </a:fld>
            <a:endParaRPr lang="en-US" dirty="0"/>
          </a:p>
        </p:txBody>
      </p:sp>
      <p:sp>
        <p:nvSpPr>
          <p:cNvPr id="6" name="Footer Placeholder 5">
            <a:extLst>
              <a:ext uri="{FF2B5EF4-FFF2-40B4-BE49-F238E27FC236}">
                <a16:creationId xmlns:a16="http://schemas.microsoft.com/office/drawing/2014/main" id="{69429F5F-A05A-4021-BF07-C6599270FF7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8B59E87-E132-4DD5-8B9F-65B0C7FA716D}"/>
              </a:ext>
            </a:extLst>
          </p:cNvPr>
          <p:cNvSpPr>
            <a:spLocks noGrp="1"/>
          </p:cNvSpPr>
          <p:nvPr>
            <p:ph type="sldNum" sz="quarter" idx="12"/>
          </p:nvPr>
        </p:nvSpPr>
        <p:spPr/>
        <p:txBody>
          <a:bodyPr/>
          <a:lstStyle/>
          <a:p>
            <a:fld id="{6D22F896-40B5-4ADD-8801-0D06FADFA095}" type="slidenum">
              <a:rPr lang="en-US" smtClean="0"/>
              <a:t>‹nº›</a:t>
            </a:fld>
            <a:endParaRPr lang="en-US" dirty="0"/>
          </a:p>
        </p:txBody>
      </p:sp>
      <p:sp>
        <p:nvSpPr>
          <p:cNvPr id="8" name="Freeform 5">
            <a:extLst>
              <a:ext uri="{FF2B5EF4-FFF2-40B4-BE49-F238E27FC236}">
                <a16:creationId xmlns:a16="http://schemas.microsoft.com/office/drawing/2014/main" id="{A0F03587-E698-40C0-A3ED-4B190872FBDC}"/>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3047812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AF5017-210A-4F45-9FB1-BBBD365720F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FDB1A6E-E6A7-47AE-BF2C-577E53C92F0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C1D54FE-A5F3-48B8-933D-9C932E03399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8A87A34-81AB-432B-8DAE-1953F412C126}" type="datetimeFigureOut">
              <a:rPr lang="en-US" smtClean="0"/>
              <a:pPr/>
              <a:t>1/23/2022</a:t>
            </a:fld>
            <a:endParaRPr lang="en-US" dirty="0"/>
          </a:p>
        </p:txBody>
      </p:sp>
      <p:sp>
        <p:nvSpPr>
          <p:cNvPr id="5" name="Footer Placeholder 4">
            <a:extLst>
              <a:ext uri="{FF2B5EF4-FFF2-40B4-BE49-F238E27FC236}">
                <a16:creationId xmlns:a16="http://schemas.microsoft.com/office/drawing/2014/main" id="{4DFDFED3-38FC-42EF-992A-A785F787932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FDF5D35-EF60-4F12-ADA2-82794CDB037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22F896-40B5-4ADD-8801-0D06FADFA095}" type="slidenum">
              <a:rPr lang="en-US" smtClean="0"/>
              <a:pPr/>
              <a:t>‹nº›</a:t>
            </a:fld>
            <a:endParaRPr lang="en-US" dirty="0"/>
          </a:p>
        </p:txBody>
      </p:sp>
      <p:sp>
        <p:nvSpPr>
          <p:cNvPr id="7" name="Freeform 5">
            <a:extLst>
              <a:ext uri="{FF2B5EF4-FFF2-40B4-BE49-F238E27FC236}">
                <a16:creationId xmlns:a16="http://schemas.microsoft.com/office/drawing/2014/main" id="{A582AAF1-6856-47D0-AA36-C0E557D49E6F}"/>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928620372"/>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hf sldNum="0" hdr="0" ftr="0" dt="0"/>
  <p:txStyles>
    <p:titleStyle>
      <a:lvl1pPr algn="l" defTabSz="685800" rtl="0" eaLnBrk="1" latinLnBrk="0" hangingPunct="1">
        <a:lnSpc>
          <a:spcPct val="90000"/>
        </a:lnSpc>
        <a:spcBef>
          <a:spcPct val="0"/>
        </a:spcBef>
        <a:buNone/>
        <a:defRPr sz="3300" kern="1200" baseline="0">
          <a:solidFill>
            <a:schemeClr val="tx2"/>
          </a:solidFill>
          <a:latin typeface="Verdana" panose="020B060403050404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baseline="0">
          <a:solidFill>
            <a:schemeClr val="tx1"/>
          </a:solidFill>
          <a:latin typeface="Verdana" panose="020B060403050404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baseline="0">
          <a:solidFill>
            <a:schemeClr val="tx1"/>
          </a:solidFill>
          <a:latin typeface="Verdana" panose="020B060403050404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baseline="0">
          <a:solidFill>
            <a:schemeClr val="tx1"/>
          </a:solidFill>
          <a:latin typeface="Verdana" panose="020B060403050404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ubtitle 2"/>
          <p:cNvSpPr>
            <a:spLocks noGrp="1"/>
          </p:cNvSpPr>
          <p:nvPr>
            <p:ph idx="4294967295"/>
          </p:nvPr>
        </p:nvSpPr>
        <p:spPr>
          <a:xfrm>
            <a:off x="1550985" y="2385219"/>
            <a:ext cx="6042025" cy="2087562"/>
          </a:xfrm>
        </p:spPr>
        <p:txBody>
          <a:bodyPr>
            <a:normAutofit/>
          </a:bodyPr>
          <a:lstStyle/>
          <a:p>
            <a:pPr marL="0" marR="0" indent="0" algn="ctr">
              <a:buNone/>
            </a:pPr>
            <a:r>
              <a:rPr lang="pt-BR" altLang="en-US" sz="4000" b="1" dirty="0">
                <a:ea typeface="Verdana" panose="020B0604030504040204" pitchFamily="34" charset="0"/>
                <a:cs typeface="Arial" charset="0"/>
              </a:rPr>
              <a:t>Treinamento de Prevenção à Acidentes </a:t>
            </a:r>
            <a:endParaRPr lang="en-GB" altLang="en-US" sz="4000" b="1" dirty="0">
              <a:ea typeface="Verdana" panose="020B0604030504040204" pitchFamily="34" charset="0"/>
              <a:cs typeface="Arial" charset="0"/>
            </a:endParaRPr>
          </a:p>
        </p:txBody>
      </p:sp>
      <p:pic>
        <p:nvPicPr>
          <p:cNvPr id="4" name="Picture 3" descr="A screen shot of a computer&#10;&#10;Description automatically generated">
            <a:extLst>
              <a:ext uri="{FF2B5EF4-FFF2-40B4-BE49-F238E27FC236}">
                <a16:creationId xmlns:a16="http://schemas.microsoft.com/office/drawing/2014/main" id="{79F3F51E-03E4-4D38-8CFF-B43F09FB77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6361" y="476672"/>
            <a:ext cx="6391275" cy="13144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04800" y="549275"/>
            <a:ext cx="8393113" cy="1143000"/>
          </a:xfrm>
        </p:spPr>
        <p:txBody>
          <a:bodyPr/>
          <a:lstStyle/>
          <a:p>
            <a:r>
              <a:rPr lang="en-GB" altLang="en-US" dirty="0" err="1"/>
              <a:t>Treinamento</a:t>
            </a:r>
            <a:r>
              <a:rPr lang="en-GB" altLang="en-US" dirty="0"/>
              <a:t> de </a:t>
            </a:r>
            <a:r>
              <a:rPr lang="en-GB" altLang="en-US" dirty="0" err="1"/>
              <a:t>Prevenção</a:t>
            </a:r>
            <a:r>
              <a:rPr lang="en-GB" altLang="en-US" dirty="0"/>
              <a:t> à </a:t>
            </a:r>
            <a:r>
              <a:rPr lang="en-GB" altLang="en-US" dirty="0" err="1"/>
              <a:t>Acidentes</a:t>
            </a:r>
            <a:endParaRPr lang="en-GB" altLang="en-US" dirty="0"/>
          </a:p>
        </p:txBody>
      </p:sp>
      <p:sp>
        <p:nvSpPr>
          <p:cNvPr id="14339" name="Content Placeholder 2"/>
          <p:cNvSpPr>
            <a:spLocks noGrp="1"/>
          </p:cNvSpPr>
          <p:nvPr>
            <p:ph idx="1"/>
          </p:nvPr>
        </p:nvSpPr>
        <p:spPr/>
        <p:txBody>
          <a:bodyPr>
            <a:normAutofit/>
          </a:bodyPr>
          <a:lstStyle/>
          <a:p>
            <a:pPr marL="0" indent="0" algn="just">
              <a:buNone/>
            </a:pPr>
            <a:r>
              <a:rPr lang="en-GB" altLang="en-US" dirty="0">
                <a:ea typeface="Verdana" panose="020B0604030504040204" pitchFamily="34" charset="0"/>
                <a:cs typeface="Arial" charset="0"/>
              </a:rPr>
              <a:t>As </a:t>
            </a:r>
            <a:r>
              <a:rPr lang="en-GB" altLang="en-US" dirty="0" err="1">
                <a:ea typeface="Verdana" panose="020B0604030504040204" pitchFamily="34" charset="0"/>
                <a:cs typeface="Arial" charset="0"/>
              </a:rPr>
              <a:t>empresas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tem</a:t>
            </a:r>
            <a:r>
              <a:rPr lang="en-GB" altLang="en-US" dirty="0">
                <a:ea typeface="Verdana" panose="020B0604030504040204" pitchFamily="34" charset="0"/>
                <a:cs typeface="Arial" charset="0"/>
              </a:rPr>
              <a:t> por </a:t>
            </a:r>
            <a:r>
              <a:rPr lang="en-GB" altLang="en-US" dirty="0" err="1">
                <a:ea typeface="Verdana" panose="020B0604030504040204" pitchFamily="34" charset="0"/>
                <a:cs typeface="Arial" charset="0"/>
              </a:rPr>
              <a:t>obrigação</a:t>
            </a:r>
            <a:r>
              <a:rPr lang="en-GB" altLang="en-US" dirty="0">
                <a:ea typeface="Verdana" panose="020B0604030504040204" pitchFamily="34" charset="0"/>
                <a:cs typeface="Arial" charset="0"/>
              </a:rPr>
              <a:t>:</a:t>
            </a:r>
          </a:p>
          <a:p>
            <a:pPr marL="0" indent="0" algn="just">
              <a:buNone/>
            </a:pPr>
            <a:endParaRPr lang="en-GB" altLang="en-US" dirty="0">
              <a:ea typeface="Verdana" panose="020B0604030504040204" pitchFamily="34" charset="0"/>
              <a:cs typeface="Arial" charset="0"/>
            </a:endParaRPr>
          </a:p>
          <a:p>
            <a:pPr algn="just">
              <a:buFontTx/>
              <a:buChar char="-"/>
            </a:pPr>
            <a:r>
              <a:rPr lang="en-GB" altLang="en-US" dirty="0" err="1">
                <a:ea typeface="Verdana" panose="020B0604030504040204" pitchFamily="34" charset="0"/>
                <a:cs typeface="Arial" charset="0"/>
              </a:rPr>
              <a:t>Cumprir</a:t>
            </a:r>
            <a:r>
              <a:rPr lang="en-GB" altLang="en-US" dirty="0">
                <a:ea typeface="Verdana" panose="020B0604030504040204" pitchFamily="34" charset="0"/>
                <a:cs typeface="Arial" charset="0"/>
              </a:rPr>
              <a:t> e </a:t>
            </a:r>
            <a:r>
              <a:rPr lang="en-GB" altLang="en-US" dirty="0" err="1">
                <a:ea typeface="Verdana" panose="020B0604030504040204" pitchFamily="34" charset="0"/>
                <a:cs typeface="Arial" charset="0"/>
              </a:rPr>
              <a:t>fazer</a:t>
            </a:r>
            <a:r>
              <a:rPr lang="en-GB" altLang="en-US" dirty="0">
                <a:ea typeface="Verdana" panose="020B0604030504040204" pitchFamily="34" charset="0"/>
                <a:cs typeface="Arial" charset="0"/>
              </a:rPr>
              <a:t> as </a:t>
            </a:r>
            <a:r>
              <a:rPr lang="en-GB" altLang="en-US" dirty="0" err="1">
                <a:ea typeface="Verdana" panose="020B0604030504040204" pitchFamily="34" charset="0"/>
                <a:cs typeface="Arial" charset="0"/>
              </a:rPr>
              <a:t>normas</a:t>
            </a:r>
            <a:r>
              <a:rPr lang="en-GB" altLang="en-US" dirty="0">
                <a:ea typeface="Verdana" panose="020B0604030504040204" pitchFamily="34" charset="0"/>
                <a:cs typeface="Arial" charset="0"/>
              </a:rPr>
              <a:t> de </a:t>
            </a:r>
            <a:r>
              <a:rPr lang="en-GB" altLang="en-US" dirty="0" err="1">
                <a:ea typeface="Verdana" panose="020B0604030504040204" pitchFamily="34" charset="0"/>
                <a:cs typeface="Arial" charset="0"/>
              </a:rPr>
              <a:t>segurança</a:t>
            </a:r>
            <a:r>
              <a:rPr lang="en-GB" altLang="en-US" dirty="0">
                <a:ea typeface="Verdana" panose="020B0604030504040204" pitchFamily="34" charset="0"/>
                <a:cs typeface="Arial" charset="0"/>
              </a:rPr>
              <a:t> e </a:t>
            </a:r>
            <a:r>
              <a:rPr lang="en-GB" altLang="en-US" dirty="0" err="1">
                <a:ea typeface="Verdana" panose="020B0604030504040204" pitchFamily="34" charset="0"/>
                <a:cs typeface="Arial" charset="0"/>
              </a:rPr>
              <a:t>medicina</a:t>
            </a:r>
            <a:r>
              <a:rPr lang="en-GB" altLang="en-US" dirty="0">
                <a:ea typeface="Verdana" panose="020B0604030504040204" pitchFamily="34" charset="0"/>
                <a:cs typeface="Arial" charset="0"/>
              </a:rPr>
              <a:t> do </a:t>
            </a:r>
            <a:r>
              <a:rPr lang="en-GB" altLang="en-US" dirty="0" err="1">
                <a:ea typeface="Verdana" panose="020B0604030504040204" pitchFamily="34" charset="0"/>
                <a:cs typeface="Arial" charset="0"/>
              </a:rPr>
              <a:t>trabalho</a:t>
            </a:r>
            <a:r>
              <a:rPr lang="en-GB" altLang="en-US" dirty="0">
                <a:ea typeface="Verdana" panose="020B0604030504040204" pitchFamily="34" charset="0"/>
                <a:cs typeface="Arial" charset="0"/>
              </a:rPr>
              <a:t>;</a:t>
            </a:r>
          </a:p>
          <a:p>
            <a:pPr algn="just">
              <a:buFontTx/>
              <a:buChar char="-"/>
            </a:pPr>
            <a:r>
              <a:rPr lang="en-GB" altLang="en-US" dirty="0" err="1">
                <a:ea typeface="Verdana" panose="020B0604030504040204" pitchFamily="34" charset="0"/>
                <a:cs typeface="Arial" charset="0"/>
              </a:rPr>
              <a:t>Instruir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os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empregados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quanto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às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precauções</a:t>
            </a:r>
            <a:r>
              <a:rPr lang="en-GB" altLang="en-US" dirty="0">
                <a:ea typeface="Verdana" panose="020B0604030504040204" pitchFamily="34" charset="0"/>
                <a:cs typeface="Arial" charset="0"/>
              </a:rPr>
              <a:t> a </a:t>
            </a:r>
            <a:r>
              <a:rPr lang="en-GB" altLang="en-US" dirty="0" err="1">
                <a:ea typeface="Verdana" panose="020B0604030504040204" pitchFamily="34" charset="0"/>
                <a:cs typeface="Arial" charset="0"/>
              </a:rPr>
              <a:t>tomar</a:t>
            </a:r>
            <a:r>
              <a:rPr lang="en-GB" altLang="en-US" dirty="0">
                <a:ea typeface="Verdana" panose="020B0604030504040204" pitchFamily="34" charset="0"/>
                <a:cs typeface="Arial" charset="0"/>
              </a:rPr>
              <a:t> para </a:t>
            </a:r>
            <a:r>
              <a:rPr lang="en-GB" altLang="en-US" dirty="0" err="1">
                <a:ea typeface="Verdana" panose="020B0604030504040204" pitchFamily="34" charset="0"/>
                <a:cs typeface="Arial" charset="0"/>
              </a:rPr>
              <a:t>evitar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acidentes</a:t>
            </a:r>
            <a:r>
              <a:rPr lang="en-GB" altLang="en-US" dirty="0">
                <a:ea typeface="Verdana" panose="020B0604030504040204" pitchFamily="34" charset="0"/>
                <a:cs typeface="Arial" charset="0"/>
              </a:rPr>
              <a:t> do </a:t>
            </a:r>
            <a:r>
              <a:rPr lang="en-GB" altLang="en-US" dirty="0" err="1">
                <a:ea typeface="Verdana" panose="020B0604030504040204" pitchFamily="34" charset="0"/>
                <a:cs typeface="Arial" charset="0"/>
              </a:rPr>
              <a:t>trabalho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ou</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doenças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ocupacionais</a:t>
            </a:r>
            <a:r>
              <a:rPr lang="en-GB" altLang="en-US" dirty="0">
                <a:ea typeface="Verdana" panose="020B0604030504040204" pitchFamily="34" charset="0"/>
                <a:cs typeface="Arial" charset="0"/>
              </a:rPr>
              <a:t>;</a:t>
            </a:r>
          </a:p>
          <a:p>
            <a:pPr algn="just">
              <a:buFontTx/>
              <a:buChar char="-"/>
            </a:pPr>
            <a:r>
              <a:rPr lang="en-GB" altLang="en-US" dirty="0" err="1">
                <a:ea typeface="Verdana" panose="020B0604030504040204" pitchFamily="34" charset="0"/>
                <a:cs typeface="Arial" charset="0"/>
              </a:rPr>
              <a:t>Adotar</a:t>
            </a:r>
            <a:r>
              <a:rPr lang="en-GB" altLang="en-US" dirty="0">
                <a:ea typeface="Verdana" panose="020B0604030504040204" pitchFamily="34" charset="0"/>
                <a:cs typeface="Arial" charset="0"/>
              </a:rPr>
              <a:t> as </a:t>
            </a:r>
            <a:r>
              <a:rPr lang="en-GB" altLang="en-US" dirty="0" err="1">
                <a:ea typeface="Verdana" panose="020B0604030504040204" pitchFamily="34" charset="0"/>
                <a:cs typeface="Arial" charset="0"/>
              </a:rPr>
              <a:t>medidas</a:t>
            </a:r>
            <a:r>
              <a:rPr lang="en-GB" altLang="en-US" dirty="0">
                <a:ea typeface="Verdana" panose="020B0604030504040204" pitchFamily="34" charset="0"/>
                <a:cs typeface="Arial" charset="0"/>
              </a:rPr>
              <a:t> que </a:t>
            </a:r>
            <a:r>
              <a:rPr lang="en-GB" altLang="en-US" dirty="0" err="1">
                <a:ea typeface="Verdana" panose="020B0604030504040204" pitchFamily="34" charset="0"/>
                <a:cs typeface="Arial" charset="0"/>
              </a:rPr>
              <a:t>lhes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sejam</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determinadas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pelo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órgão</a:t>
            </a:r>
            <a:r>
              <a:rPr lang="en-GB" altLang="en-US" dirty="0">
                <a:ea typeface="Verdana" panose="020B0604030504040204" pitchFamily="34" charset="0"/>
                <a:cs typeface="Arial" charset="0"/>
              </a:rPr>
              <a:t> regional </a:t>
            </a:r>
            <a:r>
              <a:rPr lang="en-GB" altLang="en-US" dirty="0" err="1">
                <a:ea typeface="Verdana" panose="020B0604030504040204" pitchFamily="34" charset="0"/>
                <a:cs typeface="Arial" charset="0"/>
              </a:rPr>
              <a:t>competente</a:t>
            </a:r>
            <a:r>
              <a:rPr lang="en-GB" altLang="en-US" dirty="0">
                <a:ea typeface="Verdana" panose="020B0604030504040204" pitchFamily="34" charset="0"/>
                <a:cs typeface="Arial" charset="0"/>
              </a:rPr>
              <a:t>;</a:t>
            </a:r>
          </a:p>
          <a:p>
            <a:pPr algn="just">
              <a:buFontTx/>
              <a:buChar char="-"/>
            </a:pPr>
            <a:r>
              <a:rPr lang="en-GB" altLang="en-US" dirty="0" err="1">
                <a:ea typeface="Verdana" panose="020B0604030504040204" pitchFamily="34" charset="0"/>
                <a:cs typeface="Arial" charset="0"/>
              </a:rPr>
              <a:t>Realizar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exame</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admissional</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demissional</a:t>
            </a:r>
            <a:r>
              <a:rPr lang="en-GB" altLang="en-US" dirty="0">
                <a:ea typeface="Verdana" panose="020B0604030504040204" pitchFamily="34" charset="0"/>
                <a:cs typeface="Arial" charset="0"/>
              </a:rPr>
              <a:t> e </a:t>
            </a:r>
            <a:r>
              <a:rPr lang="en-GB" altLang="en-US" dirty="0" err="1">
                <a:ea typeface="Verdana" panose="020B0604030504040204" pitchFamily="34" charset="0"/>
                <a:cs typeface="Arial" charset="0"/>
              </a:rPr>
              <a:t>periódico</a:t>
            </a:r>
            <a:r>
              <a:rPr lang="en-GB" altLang="en-US" dirty="0">
                <a:ea typeface="Verdana" panose="020B0604030504040204" pitchFamily="34" charset="0"/>
                <a:cs typeface="Arial"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319522-E4E8-4421-AC97-8CC641BC6F15}"/>
              </a:ext>
            </a:extLst>
          </p:cNvPr>
          <p:cNvSpPr>
            <a:spLocks noGrp="1"/>
          </p:cNvSpPr>
          <p:nvPr>
            <p:ph type="title"/>
          </p:nvPr>
        </p:nvSpPr>
        <p:spPr/>
        <p:txBody>
          <a:bodyPr/>
          <a:lstStyle/>
          <a:p>
            <a:r>
              <a:rPr lang="pt-BR" dirty="0"/>
              <a:t>A prevenção à acidentes está na lei!</a:t>
            </a:r>
          </a:p>
        </p:txBody>
      </p:sp>
      <p:sp>
        <p:nvSpPr>
          <p:cNvPr id="3" name="Espaço Reservado para Conteúdo 2">
            <a:extLst>
              <a:ext uri="{FF2B5EF4-FFF2-40B4-BE49-F238E27FC236}">
                <a16:creationId xmlns:a16="http://schemas.microsoft.com/office/drawing/2014/main" id="{28943209-52DD-4D93-8B34-35A39963EC93}"/>
              </a:ext>
            </a:extLst>
          </p:cNvPr>
          <p:cNvSpPr>
            <a:spLocks noGrp="1"/>
          </p:cNvSpPr>
          <p:nvPr>
            <p:ph idx="1"/>
          </p:nvPr>
        </p:nvSpPr>
        <p:spPr/>
        <p:txBody>
          <a:bodyPr/>
          <a:lstStyle/>
          <a:p>
            <a:r>
              <a:rPr lang="pt-BR" dirty="0"/>
              <a:t>Consolidação das Leis Trabalhistas – o Capítulo V da CLT trata da segurança e da medicina do trabalho.</a:t>
            </a:r>
          </a:p>
          <a:p>
            <a:endParaRPr lang="pt-BR" dirty="0"/>
          </a:p>
          <a:p>
            <a:r>
              <a:rPr lang="pt-BR" dirty="0"/>
              <a:t>Portaria Ministerial 3.214/78;</a:t>
            </a:r>
          </a:p>
          <a:p>
            <a:endParaRPr lang="pt-BR" dirty="0"/>
          </a:p>
          <a:p>
            <a:r>
              <a:rPr lang="pt-BR" dirty="0"/>
              <a:t>Lei 8.112/1990 – dever de manter conduta compatível com a moralidade administrativa;</a:t>
            </a:r>
          </a:p>
        </p:txBody>
      </p:sp>
    </p:spTree>
    <p:extLst>
      <p:ext uri="{BB962C8B-B14F-4D97-AF65-F5344CB8AC3E}">
        <p14:creationId xmlns:p14="http://schemas.microsoft.com/office/powerpoint/2010/main" val="1790485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pPr algn="ctr"/>
            <a:r>
              <a:rPr lang="en-GB" altLang="en-US" dirty="0" err="1"/>
              <a:t>Prevenção</a:t>
            </a:r>
            <a:r>
              <a:rPr lang="en-GB" altLang="en-US" dirty="0"/>
              <a:t> a ambientes </a:t>
            </a:r>
            <a:r>
              <a:rPr lang="en-GB" altLang="en-US" dirty="0" err="1"/>
              <a:t>insalubres</a:t>
            </a:r>
            <a:r>
              <a:rPr lang="en-GB" altLang="en-US" dirty="0"/>
              <a:t> e </a:t>
            </a:r>
            <a:r>
              <a:rPr lang="en-GB" altLang="en-US" dirty="0" err="1"/>
              <a:t>perigosos</a:t>
            </a:r>
            <a:endParaRPr lang="en-GB" altLang="en-US" dirty="0"/>
          </a:p>
        </p:txBody>
      </p:sp>
      <p:sp>
        <p:nvSpPr>
          <p:cNvPr id="5" name="Content Placeholder 2">
            <a:extLst>
              <a:ext uri="{FF2B5EF4-FFF2-40B4-BE49-F238E27FC236}">
                <a16:creationId xmlns:a16="http://schemas.microsoft.com/office/drawing/2014/main" id="{5FC809E1-5B2D-4D7B-820A-2D0674BA2426}"/>
              </a:ext>
            </a:extLst>
          </p:cNvPr>
          <p:cNvSpPr txBox="1">
            <a:spLocks/>
          </p:cNvSpPr>
          <p:nvPr/>
        </p:nvSpPr>
        <p:spPr bwMode="auto">
          <a:xfrm>
            <a:off x="323528"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lgn="just"/>
            <a:r>
              <a:rPr lang="en-GB" altLang="en-US" sz="3000" dirty="0"/>
              <a:t>Art 166 da </a:t>
            </a:r>
            <a:r>
              <a:rPr lang="en-GB" altLang="en-US" sz="3000" dirty="0" err="1"/>
              <a:t>Consolidação</a:t>
            </a:r>
            <a:r>
              <a:rPr lang="en-GB" altLang="en-US" sz="3000" dirty="0"/>
              <a:t> das Leis </a:t>
            </a:r>
            <a:r>
              <a:rPr lang="en-GB" altLang="en-US" sz="3000" dirty="0" err="1"/>
              <a:t>Trabalhistas</a:t>
            </a:r>
            <a:r>
              <a:rPr lang="en-GB" altLang="en-US" sz="3000" dirty="0"/>
              <a:t>;</a:t>
            </a:r>
          </a:p>
          <a:p>
            <a:pPr algn="just"/>
            <a:endParaRPr lang="en-GB" altLang="en-US" sz="3000" dirty="0"/>
          </a:p>
          <a:p>
            <a:pPr algn="just"/>
            <a:r>
              <a:rPr lang="en-GB" altLang="en-US" sz="3000" dirty="0" err="1"/>
              <a:t>Prevê</a:t>
            </a:r>
            <a:r>
              <a:rPr lang="en-GB" altLang="en-US" sz="3000" dirty="0"/>
              <a:t> a </a:t>
            </a:r>
            <a:r>
              <a:rPr lang="en-GB" altLang="en-US" sz="3000" dirty="0" err="1"/>
              <a:t>necessidade</a:t>
            </a:r>
            <a:r>
              <a:rPr lang="en-GB" altLang="en-US" sz="3000" dirty="0"/>
              <a:t> da </a:t>
            </a:r>
            <a:r>
              <a:rPr lang="en-GB" altLang="en-US" sz="3000" dirty="0" err="1"/>
              <a:t>empresa</a:t>
            </a:r>
            <a:r>
              <a:rPr lang="en-GB" altLang="en-US" sz="3000" dirty="0"/>
              <a:t> à </a:t>
            </a:r>
            <a:r>
              <a:rPr lang="en-GB" altLang="en-US" sz="3000" dirty="0" err="1"/>
              <a:t>fornecer</a:t>
            </a:r>
            <a:r>
              <a:rPr lang="en-GB" altLang="en-US" sz="3000" dirty="0"/>
              <a:t> </a:t>
            </a:r>
            <a:r>
              <a:rPr lang="en-GB" altLang="en-US" sz="3000" dirty="0" err="1"/>
              <a:t>locais</a:t>
            </a:r>
            <a:r>
              <a:rPr lang="en-GB" altLang="en-US" sz="3000" dirty="0"/>
              <a:t> que </a:t>
            </a:r>
            <a:r>
              <a:rPr lang="en-GB" altLang="en-US" sz="3000" dirty="0" err="1"/>
              <a:t>estejam</a:t>
            </a:r>
            <a:r>
              <a:rPr lang="en-GB" altLang="en-US" sz="3000" dirty="0"/>
              <a:t> </a:t>
            </a:r>
            <a:r>
              <a:rPr lang="en-GB" altLang="en-US" sz="3000" dirty="0" err="1"/>
              <a:t>em</a:t>
            </a:r>
            <a:r>
              <a:rPr lang="en-GB" altLang="en-US" sz="3000" dirty="0"/>
              <a:t> </a:t>
            </a:r>
            <a:r>
              <a:rPr lang="en-GB" altLang="en-US" sz="3000" dirty="0" err="1"/>
              <a:t>perfeito</a:t>
            </a:r>
            <a:r>
              <a:rPr lang="en-GB" altLang="en-US" sz="3000" dirty="0"/>
              <a:t> </a:t>
            </a:r>
            <a:r>
              <a:rPr lang="en-GB" altLang="en-US" sz="3000" dirty="0" err="1"/>
              <a:t>estado</a:t>
            </a:r>
            <a:r>
              <a:rPr lang="en-GB" altLang="en-US" sz="3000" dirty="0"/>
              <a:t> de </a:t>
            </a:r>
            <a:r>
              <a:rPr lang="en-GB" altLang="en-US" sz="3000" dirty="0" err="1"/>
              <a:t>conservação</a:t>
            </a:r>
            <a:r>
              <a:rPr lang="en-GB" altLang="en-US" sz="3000" dirty="0"/>
              <a:t> e </a:t>
            </a:r>
            <a:r>
              <a:rPr lang="en-GB" altLang="en-US" sz="3000" dirty="0" err="1"/>
              <a:t>funcionamento</a:t>
            </a:r>
            <a:r>
              <a:rPr lang="en-GB" altLang="en-US" sz="3000" dirty="0"/>
              <a:t> e </a:t>
            </a:r>
            <a:r>
              <a:rPr lang="en-GB" altLang="en-US" sz="3000" dirty="0" err="1"/>
              <a:t>nao</a:t>
            </a:r>
            <a:r>
              <a:rPr lang="en-GB" altLang="en-US" sz="3000" dirty="0"/>
              <a:t> </a:t>
            </a:r>
            <a:r>
              <a:rPr lang="en-GB" altLang="en-US" sz="3000" dirty="0" err="1"/>
              <a:t>ofereçam</a:t>
            </a:r>
            <a:r>
              <a:rPr lang="en-GB" altLang="en-US" sz="3000" dirty="0"/>
              <a:t> </a:t>
            </a:r>
            <a:r>
              <a:rPr lang="en-GB" altLang="en-US" sz="3000" dirty="0" err="1"/>
              <a:t>riscos</a:t>
            </a:r>
            <a:r>
              <a:rPr lang="en-GB" altLang="en-US" sz="3000" dirty="0"/>
              <a:t> </a:t>
            </a:r>
            <a:r>
              <a:rPr lang="en-GB" altLang="en-US" sz="3000" dirty="0" err="1"/>
              <a:t>ou</a:t>
            </a:r>
            <a:r>
              <a:rPr lang="en-GB" altLang="en-US" sz="3000" dirty="0"/>
              <a:t> </a:t>
            </a:r>
            <a:r>
              <a:rPr lang="en-GB" altLang="en-US" sz="3000" dirty="0" err="1"/>
              <a:t>danos</a:t>
            </a:r>
            <a:r>
              <a:rPr lang="en-GB" altLang="en-US" sz="3000" dirty="0"/>
              <a:t> à </a:t>
            </a:r>
            <a:r>
              <a:rPr lang="en-GB" altLang="en-US" sz="3000" dirty="0" err="1"/>
              <a:t>saúde</a:t>
            </a:r>
            <a:r>
              <a:rPr lang="en-GB" altLang="en-US" sz="3000" dirty="0"/>
              <a:t> dos </a:t>
            </a:r>
            <a:r>
              <a:rPr lang="en-GB" altLang="en-US" sz="3000" dirty="0" err="1"/>
              <a:t>funcionários</a:t>
            </a:r>
            <a:r>
              <a:rPr lang="en-GB" altLang="en-US" sz="3000" dirty="0"/>
              <a:t>.</a:t>
            </a:r>
          </a:p>
          <a:p>
            <a:pPr marL="0" indent="0" algn="just">
              <a:buNone/>
            </a:pPr>
            <a:endParaRPr lang="en-GB" altLang="en-US" sz="2100" dirty="0"/>
          </a:p>
        </p:txBody>
      </p:sp>
    </p:spTree>
    <p:extLst>
      <p:ext uri="{BB962C8B-B14F-4D97-AF65-F5344CB8AC3E}">
        <p14:creationId xmlns:p14="http://schemas.microsoft.com/office/powerpoint/2010/main" val="2108407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2" y="917848"/>
            <a:ext cx="8496175" cy="1143000"/>
          </a:xfrm>
        </p:spPr>
        <p:txBody>
          <a:bodyPr>
            <a:normAutofit fontScale="90000"/>
          </a:bodyPr>
          <a:lstStyle/>
          <a:p>
            <a:r>
              <a:rPr lang="pt-BR" altLang="en-US" sz="4000" dirty="0"/>
              <a:t>Obrigações da empresa para EPI</a:t>
            </a:r>
            <a:endParaRPr lang="en-GB" altLang="en-US" sz="4000" dirty="0"/>
          </a:p>
        </p:txBody>
      </p:sp>
      <p:sp>
        <p:nvSpPr>
          <p:cNvPr id="14339" name="Content Placeholder 2"/>
          <p:cNvSpPr>
            <a:spLocks noGrp="1"/>
          </p:cNvSpPr>
          <p:nvPr>
            <p:ph idx="1"/>
          </p:nvPr>
        </p:nvSpPr>
        <p:spPr>
          <a:xfrm>
            <a:off x="482353" y="2654300"/>
            <a:ext cx="8229600" cy="3277439"/>
          </a:xfrm>
        </p:spPr>
        <p:txBody>
          <a:bodyPr/>
          <a:lstStyle/>
          <a:p>
            <a:r>
              <a:rPr lang="en-GB" altLang="en-US" dirty="0">
                <a:ea typeface="Verdana" panose="020B0604030504040204" pitchFamily="34" charset="0"/>
                <a:cs typeface="Arial" charset="0"/>
              </a:rPr>
              <a:t>Usar o EPI </a:t>
            </a:r>
            <a:r>
              <a:rPr lang="en-GB" altLang="en-US" dirty="0" err="1">
                <a:ea typeface="Verdana" panose="020B0604030504040204" pitchFamily="34" charset="0"/>
                <a:cs typeface="Arial" charset="0"/>
              </a:rPr>
              <a:t>adequado</a:t>
            </a:r>
            <a:r>
              <a:rPr lang="en-GB" altLang="en-US" dirty="0">
                <a:ea typeface="Verdana" panose="020B0604030504040204" pitchFamily="34" charset="0"/>
                <a:cs typeface="Arial" charset="0"/>
              </a:rPr>
              <a:t> à </a:t>
            </a:r>
            <a:r>
              <a:rPr lang="en-GB" altLang="en-US" dirty="0" err="1">
                <a:ea typeface="Verdana" panose="020B0604030504040204" pitchFamily="34" charset="0"/>
                <a:cs typeface="Arial" charset="0"/>
              </a:rPr>
              <a:t>cada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atividade</a:t>
            </a:r>
            <a:r>
              <a:rPr lang="en-GB" altLang="en-US" dirty="0">
                <a:ea typeface="Verdana" panose="020B0604030504040204" pitchFamily="34" charset="0"/>
                <a:cs typeface="Arial" charset="0"/>
              </a:rPr>
              <a:t>;</a:t>
            </a:r>
          </a:p>
          <a:p>
            <a:r>
              <a:rPr lang="en-GB" altLang="en-US" dirty="0" err="1">
                <a:ea typeface="Verdana" panose="020B0604030504040204" pitchFamily="34" charset="0"/>
                <a:cs typeface="Arial" charset="0"/>
              </a:rPr>
              <a:t>Exigir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seu</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uso</a:t>
            </a:r>
            <a:r>
              <a:rPr lang="en-GB" altLang="en-US" dirty="0">
                <a:ea typeface="Verdana" panose="020B0604030504040204" pitchFamily="34" charset="0"/>
                <a:cs typeface="Arial" charset="0"/>
              </a:rPr>
              <a:t>;</a:t>
            </a:r>
          </a:p>
          <a:p>
            <a:r>
              <a:rPr lang="en-GB" altLang="en-US" dirty="0" err="1">
                <a:ea typeface="Verdana" panose="020B0604030504040204" pitchFamily="34" charset="0"/>
                <a:cs typeface="Arial" charset="0"/>
              </a:rPr>
              <a:t>Orientar</a:t>
            </a:r>
            <a:r>
              <a:rPr lang="en-GB" altLang="en-US" dirty="0">
                <a:ea typeface="Verdana" panose="020B0604030504040204" pitchFamily="34" charset="0"/>
                <a:cs typeface="Arial" charset="0"/>
              </a:rPr>
              <a:t> o </a:t>
            </a:r>
            <a:r>
              <a:rPr lang="en-GB" altLang="en-US" dirty="0" err="1">
                <a:ea typeface="Verdana" panose="020B0604030504040204" pitchFamily="34" charset="0"/>
                <a:cs typeface="Arial" charset="0"/>
              </a:rPr>
              <a:t>trabalhador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quanto</a:t>
            </a:r>
            <a:r>
              <a:rPr lang="en-GB" altLang="en-US" dirty="0">
                <a:ea typeface="Verdana" panose="020B0604030504040204" pitchFamily="34" charset="0"/>
                <a:cs typeface="Arial" charset="0"/>
              </a:rPr>
              <a:t> o </a:t>
            </a:r>
            <a:r>
              <a:rPr lang="en-GB" altLang="en-US" dirty="0" err="1">
                <a:ea typeface="Verdana" panose="020B0604030504040204" pitchFamily="34" charset="0"/>
                <a:cs typeface="Arial" charset="0"/>
              </a:rPr>
              <a:t>uso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guarda</a:t>
            </a:r>
            <a:r>
              <a:rPr lang="en-GB" altLang="en-US" dirty="0">
                <a:ea typeface="Verdana" panose="020B0604030504040204" pitchFamily="34" charset="0"/>
                <a:cs typeface="Arial" charset="0"/>
              </a:rPr>
              <a:t> e </a:t>
            </a:r>
            <a:r>
              <a:rPr lang="en-GB" altLang="en-US" dirty="0" err="1">
                <a:ea typeface="Verdana" panose="020B0604030504040204" pitchFamily="34" charset="0"/>
                <a:cs typeface="Arial" charset="0"/>
              </a:rPr>
              <a:t>conservação</a:t>
            </a:r>
            <a:r>
              <a:rPr lang="en-GB" altLang="en-US" dirty="0">
                <a:ea typeface="Verdana" panose="020B0604030504040204" pitchFamily="34" charset="0"/>
                <a:cs typeface="Arial" charset="0"/>
              </a:rPr>
              <a:t>;</a:t>
            </a:r>
          </a:p>
          <a:p>
            <a:r>
              <a:rPr lang="en-GB" altLang="en-US" dirty="0" err="1">
                <a:ea typeface="Verdana" panose="020B0604030504040204" pitchFamily="34" charset="0"/>
                <a:cs typeface="Arial" charset="0"/>
              </a:rPr>
              <a:t>Substituir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quando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danificado</a:t>
            </a:r>
            <a:r>
              <a:rPr lang="en-GB" altLang="en-US" dirty="0">
                <a:ea typeface="Verdana" panose="020B0604030504040204" pitchFamily="34" charset="0"/>
                <a:cs typeface="Arial" charset="0"/>
              </a:rPr>
              <a:t>;</a:t>
            </a:r>
          </a:p>
          <a:p>
            <a:r>
              <a:rPr lang="en-GB" altLang="en-US" dirty="0" err="1">
                <a:ea typeface="Verdana" panose="020B0604030504040204" pitchFamily="34" charset="0"/>
                <a:cs typeface="Arial" charset="0"/>
              </a:rPr>
              <a:t>Higienizar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periodicamente</a:t>
            </a:r>
            <a:r>
              <a:rPr lang="en-GB" altLang="en-US" dirty="0">
                <a:ea typeface="Verdana" panose="020B0604030504040204" pitchFamily="34" charset="0"/>
                <a:cs typeface="Arial" charset="0"/>
              </a:rPr>
              <a:t>;</a:t>
            </a:r>
          </a:p>
          <a:p>
            <a:r>
              <a:rPr lang="en-GB" altLang="en-US" dirty="0">
                <a:ea typeface="Verdana" panose="020B0604030504040204" pitchFamily="34" charset="0"/>
                <a:cs typeface="Arial" charset="0"/>
              </a:rPr>
              <a:t>Registrar o </a:t>
            </a:r>
            <a:r>
              <a:rPr lang="en-GB" altLang="en-US" dirty="0" err="1">
                <a:ea typeface="Verdana" panose="020B0604030504040204" pitchFamily="34" charset="0"/>
                <a:cs typeface="Arial" charset="0"/>
              </a:rPr>
              <a:t>seu</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fornecimento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ao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trabalhador</a:t>
            </a:r>
            <a:r>
              <a:rPr lang="en-GB" altLang="en-US" dirty="0">
                <a:ea typeface="Verdana" panose="020B0604030504040204" pitchFamily="34" charset="0"/>
                <a:cs typeface="Arial" charset="0"/>
              </a:rPr>
              <a:t>;</a:t>
            </a:r>
          </a:p>
        </p:txBody>
      </p:sp>
    </p:spTree>
    <p:extLst>
      <p:ext uri="{BB962C8B-B14F-4D97-AF65-F5344CB8AC3E}">
        <p14:creationId xmlns:p14="http://schemas.microsoft.com/office/powerpoint/2010/main" val="480688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Obrigações</a:t>
            </a:r>
            <a:r>
              <a:rPr lang="en-GB" altLang="en-US" dirty="0"/>
              <a:t> dos </a:t>
            </a:r>
            <a:r>
              <a:rPr lang="en-GB" altLang="en-US" dirty="0" err="1"/>
              <a:t>empregados</a:t>
            </a:r>
            <a:r>
              <a:rPr lang="en-GB" altLang="en-US" dirty="0"/>
              <a:t> para EPI </a:t>
            </a:r>
          </a:p>
        </p:txBody>
      </p:sp>
      <p:sp>
        <p:nvSpPr>
          <p:cNvPr id="7" name="Content Placeholder 2">
            <a:extLst>
              <a:ext uri="{FF2B5EF4-FFF2-40B4-BE49-F238E27FC236}">
                <a16:creationId xmlns:a16="http://schemas.microsoft.com/office/drawing/2014/main" id="{45D51C1B-C17E-4B8F-863C-38ABF681FBB8}"/>
              </a:ext>
            </a:extLst>
          </p:cNvPr>
          <p:cNvSpPr>
            <a:spLocks noGrp="1"/>
          </p:cNvSpPr>
          <p:nvPr>
            <p:ph idx="1"/>
          </p:nvPr>
        </p:nvSpPr>
        <p:spPr>
          <a:xfrm>
            <a:off x="468312" y="1773238"/>
            <a:ext cx="8053387" cy="4433887"/>
          </a:xfrm>
        </p:spPr>
        <p:txBody>
          <a:bodyPr>
            <a:normAutofit/>
          </a:bodyPr>
          <a:lstStyle/>
          <a:p>
            <a:pPr>
              <a:buClr>
                <a:schemeClr val="tx2"/>
              </a:buClr>
            </a:pPr>
            <a:r>
              <a:rPr lang="en-GB" altLang="en-US" sz="2000" dirty="0">
                <a:ea typeface="Verdana" panose="020B0604030504040204" pitchFamily="34" charset="0"/>
                <a:cs typeface="Arial" charset="0"/>
              </a:rPr>
              <a:t>Usar </a:t>
            </a:r>
            <a:r>
              <a:rPr lang="en-GB" altLang="en-US" sz="2000" dirty="0" err="1">
                <a:ea typeface="Verdana" panose="020B0604030504040204" pitchFamily="34" charset="0"/>
                <a:cs typeface="Arial" charset="0"/>
              </a:rPr>
              <a:t>os</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equipamentos</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apenas</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quando</a:t>
            </a:r>
            <a:r>
              <a:rPr lang="en-GB" altLang="en-US" sz="2000" dirty="0">
                <a:ea typeface="Verdana" panose="020B0604030504040204" pitchFamily="34" charset="0"/>
                <a:cs typeface="Arial" charset="0"/>
              </a:rPr>
              <a:t> for </a:t>
            </a:r>
            <a:r>
              <a:rPr lang="en-GB" altLang="en-US" sz="2000" dirty="0" err="1">
                <a:ea typeface="Verdana" panose="020B0604030504040204" pitchFamily="34" charset="0"/>
                <a:cs typeface="Arial" charset="0"/>
              </a:rPr>
              <a:t>necessário</a:t>
            </a:r>
            <a:r>
              <a:rPr lang="en-GB" altLang="en-US" sz="2000" dirty="0">
                <a:ea typeface="Verdana" panose="020B0604030504040204" pitchFamily="34" charset="0"/>
                <a:cs typeface="Arial" charset="0"/>
              </a:rPr>
              <a:t> e para o </a:t>
            </a:r>
            <a:r>
              <a:rPr lang="en-GB" altLang="en-US" sz="2000" dirty="0" err="1">
                <a:ea typeface="Verdana" panose="020B0604030504040204" pitchFamily="34" charset="0"/>
                <a:cs typeface="Arial" charset="0"/>
              </a:rPr>
              <a:t>fim</a:t>
            </a:r>
            <a:r>
              <a:rPr lang="en-GB" altLang="en-US" sz="2000" dirty="0">
                <a:ea typeface="Verdana" panose="020B0604030504040204" pitchFamily="34" charset="0"/>
                <a:cs typeface="Arial" charset="0"/>
              </a:rPr>
              <a:t> que se </a:t>
            </a:r>
            <a:r>
              <a:rPr lang="en-GB" altLang="en-US" sz="2000" dirty="0" err="1">
                <a:ea typeface="Verdana" panose="020B0604030504040204" pitchFamily="34" charset="0"/>
                <a:cs typeface="Arial" charset="0"/>
              </a:rPr>
              <a:t>destina</a:t>
            </a:r>
            <a:r>
              <a:rPr lang="en-GB" altLang="en-US" sz="2000" dirty="0">
                <a:ea typeface="Verdana" panose="020B0604030504040204" pitchFamily="34" charset="0"/>
                <a:cs typeface="Arial" charset="0"/>
              </a:rPr>
              <a:t>;</a:t>
            </a:r>
          </a:p>
          <a:p>
            <a:pPr>
              <a:buClr>
                <a:schemeClr val="tx2"/>
              </a:buClr>
            </a:pPr>
            <a:endParaRPr lang="en-GB" altLang="en-US" sz="2000" dirty="0">
              <a:ea typeface="Verdana" panose="020B0604030504040204" pitchFamily="34" charset="0"/>
              <a:cs typeface="Arial" charset="0"/>
            </a:endParaRPr>
          </a:p>
          <a:p>
            <a:pPr>
              <a:buClr>
                <a:schemeClr val="tx2"/>
              </a:buClr>
            </a:pPr>
            <a:r>
              <a:rPr lang="en-GB" altLang="en-US" sz="2000" dirty="0" err="1">
                <a:ea typeface="Verdana" panose="020B0604030504040204" pitchFamily="34" charset="0"/>
                <a:cs typeface="Arial" charset="0"/>
              </a:rPr>
              <a:t>Responsabilizar</a:t>
            </a:r>
            <a:r>
              <a:rPr lang="en-GB" altLang="en-US" sz="2000" dirty="0">
                <a:ea typeface="Verdana" panose="020B0604030504040204" pitchFamily="34" charset="0"/>
                <a:cs typeface="Arial" charset="0"/>
              </a:rPr>
              <a:t> por </a:t>
            </a:r>
            <a:r>
              <a:rPr lang="en-GB" altLang="en-US" sz="2000" dirty="0" err="1">
                <a:ea typeface="Verdana" panose="020B0604030504040204" pitchFamily="34" charset="0"/>
                <a:cs typeface="Arial" charset="0"/>
              </a:rPr>
              <a:t>guardar</a:t>
            </a:r>
            <a:r>
              <a:rPr lang="en-GB" altLang="en-US" sz="2000" dirty="0">
                <a:ea typeface="Verdana" panose="020B0604030504040204" pitchFamily="34" charset="0"/>
                <a:cs typeface="Arial" charset="0"/>
              </a:rPr>
              <a:t> e conserver;</a:t>
            </a:r>
          </a:p>
          <a:p>
            <a:pPr>
              <a:buClr>
                <a:schemeClr val="tx2"/>
              </a:buClr>
            </a:pPr>
            <a:endParaRPr lang="en-GB" altLang="en-US" sz="2000" dirty="0">
              <a:ea typeface="Verdana" panose="020B0604030504040204" pitchFamily="34" charset="0"/>
              <a:cs typeface="Arial" charset="0"/>
            </a:endParaRPr>
          </a:p>
          <a:p>
            <a:pPr>
              <a:buClr>
                <a:schemeClr val="tx2"/>
              </a:buClr>
            </a:pPr>
            <a:r>
              <a:rPr lang="en-GB" altLang="en-US" sz="2000" dirty="0" err="1">
                <a:ea typeface="Verdana" panose="020B0604030504040204" pitchFamily="34" charset="0"/>
                <a:cs typeface="Arial" charset="0"/>
              </a:rPr>
              <a:t>Comunicar</a:t>
            </a:r>
            <a:r>
              <a:rPr lang="en-GB" altLang="en-US" sz="2000" dirty="0">
                <a:ea typeface="Verdana" panose="020B0604030504040204" pitchFamily="34" charset="0"/>
                <a:cs typeface="Arial" charset="0"/>
              </a:rPr>
              <a:t> a </a:t>
            </a:r>
            <a:r>
              <a:rPr lang="en-GB" altLang="en-US" sz="2000" dirty="0" err="1">
                <a:ea typeface="Verdana" panose="020B0604030504040204" pitchFamily="34" charset="0"/>
                <a:cs typeface="Arial" charset="0"/>
              </a:rPr>
              <a:t>empresa</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sobre</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qualquer</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alteração</a:t>
            </a:r>
            <a:r>
              <a:rPr lang="en-GB" altLang="en-US" sz="2000" dirty="0">
                <a:ea typeface="Verdana" panose="020B0604030504040204" pitchFamily="34" charset="0"/>
                <a:cs typeface="Arial" charset="0"/>
              </a:rPr>
              <a:t> que </a:t>
            </a:r>
            <a:r>
              <a:rPr lang="en-GB" altLang="en-US" sz="2000" dirty="0" err="1">
                <a:ea typeface="Verdana" panose="020B0604030504040204" pitchFamily="34" charset="0"/>
                <a:cs typeface="Arial" charset="0"/>
              </a:rPr>
              <a:t>deixe</a:t>
            </a:r>
            <a:r>
              <a:rPr lang="en-GB" altLang="en-US" sz="2000" dirty="0">
                <a:ea typeface="Verdana" panose="020B0604030504040204" pitchFamily="34" charset="0"/>
                <a:cs typeface="Arial" charset="0"/>
              </a:rPr>
              <a:t>-o </a:t>
            </a:r>
            <a:r>
              <a:rPr lang="en-GB" altLang="en-US" sz="2000" dirty="0" err="1">
                <a:ea typeface="Verdana" panose="020B0604030504040204" pitchFamily="34" charset="0"/>
                <a:cs typeface="Arial" charset="0"/>
              </a:rPr>
              <a:t>inutilizado</a:t>
            </a:r>
            <a:r>
              <a:rPr lang="en-GB" altLang="en-US" sz="2000" dirty="0">
                <a:ea typeface="Verdana" panose="020B0604030504040204" pitchFamily="34" charset="0"/>
                <a:cs typeface="Arial" charset="0"/>
              </a:rPr>
              <a:t>;</a:t>
            </a:r>
          </a:p>
          <a:p>
            <a:pPr>
              <a:buClr>
                <a:schemeClr val="tx2"/>
              </a:buClr>
            </a:pPr>
            <a:endParaRPr lang="en-GB" altLang="en-US" sz="2000" dirty="0">
              <a:ea typeface="Verdana" panose="020B0604030504040204" pitchFamily="34" charset="0"/>
              <a:cs typeface="Arial" charset="0"/>
            </a:endParaRPr>
          </a:p>
          <a:p>
            <a:pPr>
              <a:buClr>
                <a:schemeClr val="tx2"/>
              </a:buClr>
            </a:pPr>
            <a:r>
              <a:rPr lang="en-GB" altLang="en-US" sz="2000" dirty="0">
                <a:ea typeface="Verdana" panose="020B0604030504040204" pitchFamily="34" charset="0"/>
                <a:cs typeface="Arial" charset="0"/>
              </a:rPr>
              <a:t>Usar </a:t>
            </a:r>
            <a:r>
              <a:rPr lang="en-GB" altLang="en-US" sz="2000" dirty="0" err="1">
                <a:ea typeface="Verdana" panose="020B0604030504040204" pitchFamily="34" charset="0"/>
                <a:cs typeface="Arial" charset="0"/>
              </a:rPr>
              <a:t>adequadamente</a:t>
            </a:r>
            <a:r>
              <a:rPr lang="en-GB" altLang="en-US" sz="2000" dirty="0">
                <a:ea typeface="Verdana" panose="020B0604030504040204" pitchFamily="34" charset="0"/>
                <a:cs typeface="Arial" charset="0"/>
              </a:rPr>
              <a:t> de </a:t>
            </a:r>
            <a:r>
              <a:rPr lang="en-GB" altLang="en-US" sz="2000" dirty="0" err="1">
                <a:ea typeface="Verdana" panose="020B0604030504040204" pitchFamily="34" charset="0"/>
                <a:cs typeface="Arial" charset="0"/>
              </a:rPr>
              <a:t>acordo</a:t>
            </a:r>
            <a:r>
              <a:rPr lang="en-GB" altLang="en-US" sz="2000" dirty="0">
                <a:ea typeface="Verdana" panose="020B0604030504040204" pitchFamily="34" charset="0"/>
                <a:cs typeface="Arial" charset="0"/>
              </a:rPr>
              <a:t> com as </a:t>
            </a:r>
            <a:r>
              <a:rPr lang="en-GB" altLang="en-US" sz="2000" dirty="0" err="1">
                <a:ea typeface="Verdana" panose="020B0604030504040204" pitchFamily="34" charset="0"/>
                <a:cs typeface="Arial" charset="0"/>
              </a:rPr>
              <a:t>determinações</a:t>
            </a:r>
            <a:r>
              <a:rPr lang="en-GB" altLang="en-US" sz="2000" dirty="0">
                <a:ea typeface="Verdana" panose="020B0604030504040204" pitchFamily="34" charset="0"/>
                <a:cs typeface="Arial" charset="0"/>
              </a:rPr>
              <a:t> do </a:t>
            </a:r>
            <a:r>
              <a:rPr lang="en-GB" altLang="en-US" sz="2000" dirty="0" err="1">
                <a:ea typeface="Verdana" panose="020B0604030504040204" pitchFamily="34" charset="0"/>
                <a:cs typeface="Arial" charset="0"/>
              </a:rPr>
              <a:t>fabricante</a:t>
            </a:r>
            <a:r>
              <a:rPr lang="en-GB" altLang="en-US" sz="2000" dirty="0">
                <a:ea typeface="Verdana" panose="020B0604030504040204" pitchFamily="34" charset="0"/>
                <a:cs typeface="Arial" charset="0"/>
              </a:rPr>
              <a:t> e do </a:t>
            </a:r>
            <a:r>
              <a:rPr lang="en-GB" altLang="en-US" sz="2000" dirty="0" err="1">
                <a:ea typeface="Verdana" panose="020B0604030504040204" pitchFamily="34" charset="0"/>
                <a:cs typeface="Arial" charset="0"/>
              </a:rPr>
              <a:t>empregador</a:t>
            </a:r>
            <a:r>
              <a:rPr lang="en-GB" altLang="en-US" sz="2000" dirty="0">
                <a:ea typeface="Verdana" panose="020B0604030504040204" pitchFamily="34" charset="0"/>
                <a:cs typeface="Arial" charset="0"/>
              </a:rPr>
              <a:t>;</a:t>
            </a:r>
          </a:p>
        </p:txBody>
      </p:sp>
    </p:spTree>
    <p:extLst>
      <p:ext uri="{BB962C8B-B14F-4D97-AF65-F5344CB8AC3E}">
        <p14:creationId xmlns:p14="http://schemas.microsoft.com/office/powerpoint/2010/main" val="1580221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normAutofit/>
          </a:bodyPr>
          <a:lstStyle/>
          <a:p>
            <a:r>
              <a:rPr lang="pt-BR" altLang="en-US" sz="4000" dirty="0"/>
              <a:t>Tipos de EPI</a:t>
            </a:r>
            <a:endParaRPr lang="en-GB" altLang="en-US" sz="4000" dirty="0"/>
          </a:p>
        </p:txBody>
      </p:sp>
      <p:sp>
        <p:nvSpPr>
          <p:cNvPr id="7" name="Content Placeholder 2">
            <a:extLst>
              <a:ext uri="{FF2B5EF4-FFF2-40B4-BE49-F238E27FC236}">
                <a16:creationId xmlns:a16="http://schemas.microsoft.com/office/drawing/2014/main" id="{EF4959F9-1C00-45BF-9B55-463092AA2D0A}"/>
              </a:ext>
            </a:extLst>
          </p:cNvPr>
          <p:cNvSpPr>
            <a:spLocks noGrp="1"/>
          </p:cNvSpPr>
          <p:nvPr>
            <p:ph idx="1"/>
          </p:nvPr>
        </p:nvSpPr>
        <p:spPr>
          <a:xfrm>
            <a:off x="628649" y="1825625"/>
            <a:ext cx="8229599" cy="4351338"/>
          </a:xfrm>
        </p:spPr>
        <p:txBody>
          <a:bodyPr>
            <a:normAutofit/>
          </a:bodyPr>
          <a:lstStyle/>
          <a:p>
            <a:pPr>
              <a:buFontTx/>
              <a:buChar char="-"/>
            </a:pPr>
            <a:r>
              <a:rPr lang="pt-BR" altLang="en-US" sz="2500" b="1" dirty="0">
                <a:ea typeface="Verdana" panose="020B0604030504040204" pitchFamily="34" charset="0"/>
                <a:cs typeface="Arial" charset="0"/>
              </a:rPr>
              <a:t>Cabeça</a:t>
            </a:r>
            <a:r>
              <a:rPr lang="pt-BR" altLang="en-US" sz="2500" dirty="0">
                <a:ea typeface="Verdana" panose="020B0604030504040204" pitchFamily="34" charset="0"/>
                <a:cs typeface="Arial" charset="0"/>
              </a:rPr>
              <a:t>: capacete, capuz ou balaclava;</a:t>
            </a:r>
          </a:p>
          <a:p>
            <a:pPr>
              <a:buFontTx/>
              <a:buChar char="-"/>
            </a:pPr>
            <a:r>
              <a:rPr lang="pt-BR" altLang="en-US" sz="2500" b="1" dirty="0">
                <a:ea typeface="Verdana" panose="020B0604030504040204" pitchFamily="34" charset="0"/>
                <a:cs typeface="Arial" charset="0"/>
              </a:rPr>
              <a:t>Olhos e Face</a:t>
            </a:r>
            <a:r>
              <a:rPr lang="pt-BR" altLang="en-US" sz="2500" dirty="0">
                <a:ea typeface="Verdana" panose="020B0604030504040204" pitchFamily="34" charset="0"/>
                <a:cs typeface="Arial" charset="0"/>
              </a:rPr>
              <a:t>: óculos, máscara de solda e protetor facial;</a:t>
            </a:r>
          </a:p>
          <a:p>
            <a:pPr>
              <a:buFontTx/>
              <a:buChar char="-"/>
            </a:pPr>
            <a:r>
              <a:rPr lang="pt-BR" altLang="en-US" sz="2500" b="1" dirty="0">
                <a:ea typeface="Verdana" panose="020B0604030504040204" pitchFamily="34" charset="0"/>
                <a:cs typeface="Arial" charset="0"/>
              </a:rPr>
              <a:t>Ouvido</a:t>
            </a:r>
            <a:r>
              <a:rPr lang="pt-BR" altLang="en-US" sz="2500" dirty="0">
                <a:ea typeface="Verdana" panose="020B0604030504040204" pitchFamily="34" charset="0"/>
                <a:cs typeface="Arial" charset="0"/>
              </a:rPr>
              <a:t>: protetor auditivo;</a:t>
            </a:r>
          </a:p>
          <a:p>
            <a:pPr>
              <a:buFontTx/>
              <a:buChar char="-"/>
            </a:pPr>
            <a:r>
              <a:rPr lang="pt-BR" altLang="en-US" sz="2500" b="1" dirty="0">
                <a:ea typeface="Verdana" panose="020B0604030504040204" pitchFamily="34" charset="0"/>
                <a:cs typeface="Arial" charset="0"/>
              </a:rPr>
              <a:t>Respiração</a:t>
            </a:r>
            <a:r>
              <a:rPr lang="pt-BR" altLang="en-US" sz="2500" dirty="0">
                <a:ea typeface="Verdana" panose="020B0604030504040204" pitchFamily="34" charset="0"/>
                <a:cs typeface="Arial" charset="0"/>
              </a:rPr>
              <a:t>: respirador e purificador de ar não motorizado, Respirador purificador de ar motorizado, respirador de adução de ar tipo linha de ar comprimido, respirador de adução de ar tipo máscara autônoma, respirador de fuga;</a:t>
            </a:r>
          </a:p>
          <a:p>
            <a:pPr>
              <a:buFontTx/>
              <a:buChar char="-"/>
            </a:pPr>
            <a:endParaRPr lang="pt-BR" altLang="en-US" dirty="0">
              <a:ea typeface="Verdana" panose="020B0604030504040204" pitchFamily="34" charset="0"/>
              <a:cs typeface="Arial" charset="0"/>
            </a:endParaRPr>
          </a:p>
          <a:p>
            <a:pPr>
              <a:buFontTx/>
              <a:buChar char="-"/>
            </a:pPr>
            <a:endParaRPr lang="en-GB" altLang="en-US" dirty="0">
              <a:ea typeface="Verdana" panose="020B0604030504040204" pitchFamily="34" charset="0"/>
              <a:cs typeface="Arial" charset="0"/>
            </a:endParaRPr>
          </a:p>
        </p:txBody>
      </p:sp>
    </p:spTree>
    <p:extLst>
      <p:ext uri="{BB962C8B-B14F-4D97-AF65-F5344CB8AC3E}">
        <p14:creationId xmlns:p14="http://schemas.microsoft.com/office/powerpoint/2010/main" val="22093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normAutofit/>
          </a:bodyPr>
          <a:lstStyle/>
          <a:p>
            <a:r>
              <a:rPr lang="pt-BR" altLang="en-US" sz="4000" dirty="0"/>
              <a:t>Tipos de EPI</a:t>
            </a:r>
            <a:endParaRPr lang="en-GB" altLang="en-US" sz="4000" dirty="0"/>
          </a:p>
        </p:txBody>
      </p:sp>
      <p:sp>
        <p:nvSpPr>
          <p:cNvPr id="7" name="Content Placeholder 2">
            <a:extLst>
              <a:ext uri="{FF2B5EF4-FFF2-40B4-BE49-F238E27FC236}">
                <a16:creationId xmlns:a16="http://schemas.microsoft.com/office/drawing/2014/main" id="{EF4959F9-1C00-45BF-9B55-463092AA2D0A}"/>
              </a:ext>
            </a:extLst>
          </p:cNvPr>
          <p:cNvSpPr>
            <a:spLocks noGrp="1"/>
          </p:cNvSpPr>
          <p:nvPr>
            <p:ph idx="1"/>
          </p:nvPr>
        </p:nvSpPr>
        <p:spPr>
          <a:xfrm>
            <a:off x="628649" y="1825625"/>
            <a:ext cx="8229599" cy="4351338"/>
          </a:xfrm>
        </p:spPr>
        <p:txBody>
          <a:bodyPr>
            <a:normAutofit/>
          </a:bodyPr>
          <a:lstStyle/>
          <a:p>
            <a:pPr>
              <a:buFontTx/>
              <a:buChar char="-"/>
            </a:pPr>
            <a:r>
              <a:rPr lang="pt-BR" altLang="en-US" sz="2500" b="1" dirty="0">
                <a:ea typeface="Verdana" panose="020B0604030504040204" pitchFamily="34" charset="0"/>
                <a:cs typeface="Arial" charset="0"/>
              </a:rPr>
              <a:t>Membros inferiores</a:t>
            </a:r>
            <a:r>
              <a:rPr lang="pt-BR" altLang="en-US" sz="2500" dirty="0">
                <a:ea typeface="Verdana" panose="020B0604030504040204" pitchFamily="34" charset="0"/>
                <a:cs typeface="Arial" charset="0"/>
              </a:rPr>
              <a:t>: calçados, meia, perneira, calça;</a:t>
            </a:r>
          </a:p>
          <a:p>
            <a:pPr>
              <a:buFontTx/>
              <a:buChar char="-"/>
            </a:pPr>
            <a:r>
              <a:rPr lang="pt-BR" altLang="en-US" sz="2500" b="1" dirty="0">
                <a:ea typeface="Verdana" panose="020B0604030504040204" pitchFamily="34" charset="0"/>
                <a:cs typeface="Arial" charset="0"/>
              </a:rPr>
              <a:t>Corpo inteiro: </a:t>
            </a:r>
            <a:r>
              <a:rPr lang="pt-BR" altLang="en-US" sz="2500" dirty="0">
                <a:ea typeface="Verdana" panose="020B0604030504040204" pitchFamily="34" charset="0"/>
                <a:cs typeface="Arial" charset="0"/>
              </a:rPr>
              <a:t>macacão, vestimenta para o corpo inteiro;</a:t>
            </a:r>
          </a:p>
          <a:p>
            <a:pPr>
              <a:buFontTx/>
              <a:buChar char="-"/>
            </a:pPr>
            <a:r>
              <a:rPr lang="pt-BR" altLang="en-US" sz="2500" b="1" dirty="0">
                <a:ea typeface="Verdana" panose="020B0604030504040204" pitchFamily="34" charset="0"/>
                <a:cs typeface="Arial" charset="0"/>
              </a:rPr>
              <a:t>Contra quedas:</a:t>
            </a:r>
            <a:r>
              <a:rPr lang="pt-BR" altLang="en-US" sz="2500" dirty="0">
                <a:ea typeface="Verdana" panose="020B0604030504040204" pitchFamily="34" charset="0"/>
                <a:cs typeface="Arial" charset="0"/>
              </a:rPr>
              <a:t> cinturão com trava-queda, cinturão com talabarte;</a:t>
            </a:r>
          </a:p>
          <a:p>
            <a:pPr>
              <a:buFontTx/>
              <a:buChar char="-"/>
            </a:pPr>
            <a:r>
              <a:rPr lang="pt-BR" altLang="en-US" sz="2500" b="1" dirty="0">
                <a:ea typeface="Verdana" panose="020B0604030504040204" pitchFamily="34" charset="0"/>
                <a:cs typeface="Arial" charset="0"/>
              </a:rPr>
              <a:t>Tronco:</a:t>
            </a:r>
            <a:r>
              <a:rPr lang="pt-BR" altLang="en-US" sz="2500" dirty="0">
                <a:ea typeface="Verdana" panose="020B0604030504040204" pitchFamily="34" charset="0"/>
                <a:cs typeface="Arial" charset="0"/>
              </a:rPr>
              <a:t> vestimentas, coletes à prova de bala;</a:t>
            </a:r>
          </a:p>
          <a:p>
            <a:pPr>
              <a:buFontTx/>
              <a:buChar char="-"/>
            </a:pPr>
            <a:r>
              <a:rPr lang="pt-BR" altLang="en-US" sz="2500" b="1" dirty="0">
                <a:ea typeface="Verdana" panose="020B0604030504040204" pitchFamily="34" charset="0"/>
                <a:cs typeface="Arial" charset="0"/>
              </a:rPr>
              <a:t>Membros superiores:</a:t>
            </a:r>
            <a:r>
              <a:rPr lang="pt-BR" altLang="en-US" sz="2500" dirty="0">
                <a:ea typeface="Verdana" panose="020B0604030504040204" pitchFamily="34" charset="0"/>
                <a:cs typeface="Arial" charset="0"/>
              </a:rPr>
              <a:t> luvas, creme protetor, manga, braçadeira, dedeira;</a:t>
            </a:r>
            <a:endParaRPr lang="pt-BR" altLang="en-US" sz="2500" b="1" dirty="0">
              <a:ea typeface="Verdana" panose="020B0604030504040204" pitchFamily="34" charset="0"/>
              <a:cs typeface="Arial" charset="0"/>
            </a:endParaRPr>
          </a:p>
          <a:p>
            <a:pPr>
              <a:buFontTx/>
              <a:buChar char="-"/>
            </a:pPr>
            <a:endParaRPr lang="pt-BR" altLang="en-US" dirty="0">
              <a:ea typeface="Verdana" panose="020B0604030504040204" pitchFamily="34" charset="0"/>
              <a:cs typeface="Arial" charset="0"/>
            </a:endParaRPr>
          </a:p>
          <a:p>
            <a:pPr>
              <a:buFontTx/>
              <a:buChar char="-"/>
            </a:pPr>
            <a:endParaRPr lang="pt-BR" altLang="en-US" b="1" dirty="0">
              <a:ea typeface="Verdana" panose="020B0604030504040204" pitchFamily="34" charset="0"/>
              <a:cs typeface="Arial" charset="0"/>
            </a:endParaRPr>
          </a:p>
          <a:p>
            <a:pPr>
              <a:buFontTx/>
              <a:buChar char="-"/>
            </a:pPr>
            <a:endParaRPr lang="en-GB" altLang="en-US" dirty="0">
              <a:ea typeface="Verdana" panose="020B0604030504040204" pitchFamily="34" charset="0"/>
              <a:cs typeface="Arial" charset="0"/>
            </a:endParaRPr>
          </a:p>
        </p:txBody>
      </p:sp>
    </p:spTree>
    <p:extLst>
      <p:ext uri="{BB962C8B-B14F-4D97-AF65-F5344CB8AC3E}">
        <p14:creationId xmlns:p14="http://schemas.microsoft.com/office/powerpoint/2010/main" val="3428275676"/>
      </p:ext>
    </p:extLst>
  </p:cSld>
  <p:clrMapOvr>
    <a:masterClrMapping/>
  </p:clrMapOvr>
</p:sld>
</file>

<file path=ppt/theme/theme1.xml><?xml version="1.0" encoding="utf-8"?>
<a:theme xmlns:a="http://schemas.openxmlformats.org/drawingml/2006/main" name="Tutel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utelas" id="{C6A66708-E077-4D91-8756-82AA9125E47F}" vid="{E3CFF3BF-7B77-4D38-83F2-BBD26E4E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Tutelas</Template>
  <TotalTime>120</TotalTime>
  <Words>1654</Words>
  <Application>Microsoft Office PowerPoint</Application>
  <PresentationFormat>Apresentação na tela (4:3)</PresentationFormat>
  <Paragraphs>119</Paragraphs>
  <Slides>8</Slides>
  <Notes>7</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8</vt:i4>
      </vt:variant>
    </vt:vector>
  </HeadingPairs>
  <TitlesOfParts>
    <vt:vector size="13" baseType="lpstr">
      <vt:lpstr>Arial</vt:lpstr>
      <vt:lpstr>Calibri</vt:lpstr>
      <vt:lpstr>Verdana</vt:lpstr>
      <vt:lpstr>Wingdings 2</vt:lpstr>
      <vt:lpstr>Tutelas</vt:lpstr>
      <vt:lpstr>Apresentação do PowerPoint</vt:lpstr>
      <vt:lpstr>Treinamento de Prevenção à Acidentes</vt:lpstr>
      <vt:lpstr>A prevenção à acidentes está na lei!</vt:lpstr>
      <vt:lpstr>Prevenção a ambientes insalubres e perigosos</vt:lpstr>
      <vt:lpstr>Obrigações da empresa para EPI</vt:lpstr>
      <vt:lpstr>Obrigações dos empregados para EPI </vt:lpstr>
      <vt:lpstr>Tipos de EPI</vt:lpstr>
      <vt:lpstr>Tipos de EPI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Zachariah Zagol</dc:creator>
  <cp:lastModifiedBy>Giovanna Souza</cp:lastModifiedBy>
  <cp:revision>4</cp:revision>
  <dcterms:created xsi:type="dcterms:W3CDTF">2019-11-18T23:19:05Z</dcterms:created>
  <dcterms:modified xsi:type="dcterms:W3CDTF">2022-01-23T22:43:33Z</dcterms:modified>
</cp:coreProperties>
</file>