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7"/>
  </p:notesMasterIdLst>
  <p:sldIdLst>
    <p:sldId id="258" r:id="rId2"/>
    <p:sldId id="259" r:id="rId3"/>
    <p:sldId id="290" r:id="rId4"/>
    <p:sldId id="291" r:id="rId5"/>
    <p:sldId id="29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60" d="100"/>
          <a:sy n="60" d="100"/>
        </p:scale>
        <p:origin x="53" y="5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C455B-68DC-485A-BCBD-7A23E389CF1B}" type="datetimeFigureOut">
              <a:rPr lang="en-US" smtClean="0"/>
              <a:t>1/23/2022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00049-EE6B-497F-ACF9-3873D53D61C3}" type="slidenum">
              <a:rPr lang="en-US" smtClean="0"/>
              <a:t>‹nº›</a:t>
            </a:fld>
            <a:endParaRPr lang="en-US"/>
          </a:p>
        </p:txBody>
      </p:sp>
    </p:spTree>
    <p:extLst>
      <p:ext uri="{BB962C8B-B14F-4D97-AF65-F5344CB8AC3E}">
        <p14:creationId xmlns:p14="http://schemas.microsoft.com/office/powerpoint/2010/main" val="137815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Esta apresentação destina-se a aumentar a conscientização de funcionários e contratados sobre questões de segurança da informação. Além do treinamento especializado que será ministrado de acordo com a função que o colaborador desempenha no sistema de gerenciamento de segurança da informação. Consiste em cerca de vinte slides com um pequeno teste no final.</a:t>
            </a:r>
            <a:endParaRPr lang="en-GB"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a:p>
            <a:r>
              <a:rPr lang="en-GB" sz="14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400" b="1" kern="1200" dirty="0">
                <a:solidFill>
                  <a:schemeClr val="tx1"/>
                </a:solidFill>
                <a:effectLst/>
                <a:latin typeface="Verdana" panose="020B0604030504040204" pitchFamily="34" charset="0"/>
                <a:ea typeface="Verdana" panose="020B0604030504040204" pitchFamily="34" charset="0"/>
                <a:cs typeface="+mn-cs"/>
              </a:rPr>
              <a:t> de </a:t>
            </a:r>
            <a:r>
              <a:rPr lang="en-GB" sz="1400" b="1" kern="1200" dirty="0" err="1">
                <a:solidFill>
                  <a:schemeClr val="tx1"/>
                </a:solidFill>
                <a:effectLst/>
                <a:latin typeface="Verdana" panose="020B0604030504040204" pitchFamily="34" charset="0"/>
                <a:ea typeface="Verdana" panose="020B0604030504040204" pitchFamily="34" charset="0"/>
                <a:cs typeface="+mn-cs"/>
              </a:rPr>
              <a:t>Implementação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Objetivo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deste</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Documento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kern="1200" dirty="0">
                <a:solidFill>
                  <a:schemeClr val="tx1"/>
                </a:solidFill>
                <a:effectLst/>
                <a:latin typeface="Verdana" panose="020B0604030504040204" pitchFamily="34" charset="0"/>
                <a:ea typeface="Verdana" panose="020B0604030504040204" pitchFamily="34" charset="0"/>
                <a:cs typeface="+mn-cs"/>
              </a:rPr>
              <a:t>Esta apresentação destina-se a aumentar a conscientização sobre questões de segurança da informação para funcionários e contratados.</a:t>
            </a:r>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Áreas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abordadas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na</a:t>
            </a:r>
            <a:r>
              <a:rPr lang="en-GB" sz="1200" b="1" kern="1200" dirty="0">
                <a:solidFill>
                  <a:schemeClr val="tx1"/>
                </a:solidFill>
                <a:effectLst/>
                <a:latin typeface="Verdana" panose="020B0604030504040204" pitchFamily="34" charset="0"/>
                <a:ea typeface="Verdana" panose="020B0604030504040204" pitchFamily="34" charset="0"/>
                <a:cs typeface="+mn-cs"/>
              </a:rPr>
              <a:t> LGPD</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As seguintes áreas da LGPD serão abordadas por este documento: Segurança do Processamento</a:t>
            </a:r>
          </a:p>
          <a:p>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Geral</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latin typeface="Verdana" panose="020B0604030504040204" pitchFamily="34" charset="0"/>
                <a:ea typeface="Verdana" panose="020B0604030504040204" pitchFamily="34" charset="0"/>
              </a:rPr>
              <a:t>O treinamento pode ser realizado para grupos que atuam nessa área, independente do números de integrantes ou local. </a:t>
            </a:r>
            <a:r>
              <a:rPr lang="pt-BR" baseline="0" dirty="0"/>
              <a:t>Você pode optar por adaptar a apresentação para públicos específicos, por exemplo departamentos de negócios. A adaptação pode envolver a adição de slides adicionais, a retirada e a alteração do conteúdo de alguns deles</a:t>
            </a:r>
            <a:r>
              <a:rPr lang="pt-BR" baseline="0" dirty="0">
                <a:latin typeface="Verdana" panose="020B0604030504040204" pitchFamily="34" charset="0"/>
                <a:ea typeface="Verdana" panose="020B060403050404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err="1">
                <a:solidFill>
                  <a:schemeClr val="tx1"/>
                </a:solidFill>
                <a:effectLst/>
                <a:latin typeface="Verdana" panose="020B0604030504040204" pitchFamily="34" charset="0"/>
                <a:ea typeface="Verdana" panose="020B0604030504040204" pitchFamily="34" charset="0"/>
                <a:cs typeface="+mn-cs"/>
              </a:rPr>
              <a:t>Frequência</a:t>
            </a:r>
            <a:r>
              <a:rPr lang="en-GB" sz="1200" b="1" kern="1200" dirty="0">
                <a:solidFill>
                  <a:schemeClr val="tx1"/>
                </a:solidFill>
                <a:effectLst/>
                <a:latin typeface="Verdana" panose="020B0604030504040204" pitchFamily="34" charset="0"/>
                <a:ea typeface="Verdana" panose="020B0604030504040204" pitchFamily="34" charset="0"/>
                <a:cs typeface="+mn-cs"/>
              </a:rPr>
              <a:t> de </a:t>
            </a:r>
            <a:r>
              <a:rPr lang="en-GB" sz="1200" b="1" kern="1200" dirty="0" err="1">
                <a:solidFill>
                  <a:schemeClr val="tx1"/>
                </a:solidFill>
                <a:effectLst/>
                <a:latin typeface="Verdana" panose="020B0604030504040204" pitchFamily="34" charset="0"/>
                <a:ea typeface="Verdana" panose="020B0604030504040204" pitchFamily="34" charset="0"/>
                <a:cs typeface="+mn-cs"/>
              </a:rPr>
              <a:t>Revisão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Recomendamos que este documento seja revisado anualmente e/ou </a:t>
            </a:r>
            <a:r>
              <a:rPr lang="pt-BR" sz="1200" kern="1200" dirty="0">
                <a:solidFill>
                  <a:schemeClr val="tx1"/>
                </a:solidFill>
                <a:effectLst/>
                <a:latin typeface="+mn-lt"/>
                <a:ea typeface="+mn-ea"/>
                <a:cs typeface="+mn-cs"/>
              </a:rPr>
              <a:t>após cada apresentação para garantir que ele esteja abrangendo os conteúdos necessários, com base no feedback de cada exposição</a:t>
            </a:r>
            <a:endParaRPr lang="pt-BR"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15572EC6-E22D-4314-BD35-0F32D91EA534}" type="slidenum">
              <a:rPr lang="en-GB" smtClean="0"/>
              <a:t>1</a:t>
            </a:fld>
            <a:endParaRPr lang="en-GB"/>
          </a:p>
        </p:txBody>
      </p:sp>
    </p:spTree>
    <p:extLst>
      <p:ext uri="{BB962C8B-B14F-4D97-AF65-F5344CB8AC3E}">
        <p14:creationId xmlns:p14="http://schemas.microsoft.com/office/powerpoint/2010/main" val="2281366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Resuma a agenda, por exemplo “Hoje vamos cobrir as seguintes áreas. Primeiro, vamos considerar os tipos de informações que nós, como organização, podem ser consideradas valiosas. Em seguida, veremos quem mais poderia se interessar por essas informações e as possíveis consequências se elas caíssem em mãos erradas. Depois de uma breve revisão de como a lei se aplica a essa área, falaremos sobre como pretendemos proteger nossos ativos de informação e em que parte você participa. Depois de um resumo e de quaisquer perguntas, faremos um breve teste para confirmar sua compreensão do que foi abordado.”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a:t>
            </a:fld>
            <a:endParaRPr lang="en-GB"/>
          </a:p>
        </p:txBody>
      </p:sp>
    </p:spTree>
    <p:extLst>
      <p:ext uri="{BB962C8B-B14F-4D97-AF65-F5344CB8AC3E}">
        <p14:creationId xmlns:p14="http://schemas.microsoft.com/office/powerpoint/2010/main" val="3942172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banco de dados que sua organização detém é diversificado, mas provavelmente muitos exemplos que estão no slide você poderá utilizar (Nota - “Informações do cliente na nuvem” só será relevante se sua organização for um provedor de serviços em nuvem (PSN)). Esses dados são importantes de diferentes maneiras; alguns podem ser necessários para manter a empresa (por exemplo, registros de clientes), alguns podem estar sujeitos a penalidades legais se forem comprometidos (por exemplo, informações pessoais) e alguns podem representar um grande investimento (por exemplo, propriedade intelectual).</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quais dados são armazenados por sua organização, quem as detém e onde elas estão localizadas - são principalmente eletrônicas ou em papel; na rede ou na nuvem? O ponto principal é que a organização tem uma variedade imensa de dados, em diversos locais e formas, e muitos são necessários.</a:t>
            </a:r>
          </a:p>
          <a:p>
            <a:endParaRPr lang="pt-BR" baseline="0" dirty="0">
              <a:latin typeface="Verdana" panose="020B0604030504040204" pitchFamily="34" charset="0"/>
              <a:ea typeface="Verdana" panose="020B0604030504040204" pitchFamily="34" charset="0"/>
            </a:endParaRPr>
          </a:p>
          <a:p>
            <a:endParaRPr lang="pt-BR"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3</a:t>
            </a:fld>
            <a:endParaRPr lang="en-GB"/>
          </a:p>
        </p:txBody>
      </p:sp>
    </p:spTree>
    <p:extLst>
      <p:ext uri="{BB962C8B-B14F-4D97-AF65-F5344CB8AC3E}">
        <p14:creationId xmlns:p14="http://schemas.microsoft.com/office/powerpoint/2010/main" val="344897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Assim como nossos dados pessoais são valiosos para nós, podem ser para outros também. No slide está listados apenas alguns dos grupos que podem querer prejudicar ou furtar nossas informações.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cibercriminosos</a:t>
            </a:r>
            <a:r>
              <a:rPr lang="pt-BR" dirty="0">
                <a:latin typeface="Verdana" panose="020B0604030504040204" pitchFamily="34" charset="0"/>
                <a:ea typeface="Verdana" panose="020B0604030504040204" pitchFamily="34" charset="0"/>
              </a:rPr>
              <a:t> geralmente tentam obter dinheiro por qualquer meio, vendendo dados ou por meio de extorsão, por exemplo. Isso é um grande negócio e está se tornando ainda mais sofisticado ao longo do tempo. </a:t>
            </a:r>
          </a:p>
          <a:p>
            <a:r>
              <a:rPr lang="pt-BR" dirty="0">
                <a:latin typeface="Verdana" panose="020B0604030504040204" pitchFamily="34" charset="0"/>
                <a:ea typeface="Verdana" panose="020B0604030504040204" pitchFamily="34" charset="0"/>
              </a:rPr>
              <a:t>Os concorrentes podem querer obter seus segredos comerciais, plantas, planos de negócios, listas de clientes, etc., porque é mais fácil e mais barato do que criar essas informações por conta própria.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hacktivistas</a:t>
            </a:r>
            <a:r>
              <a:rPr lang="pt-BR" dirty="0">
                <a:latin typeface="Verdana" panose="020B0604030504040204" pitchFamily="34" charset="0"/>
                <a:ea typeface="Verdana" panose="020B0604030504040204" pitchFamily="34" charset="0"/>
              </a:rPr>
              <a:t> podem ter ressentimentos contra a sua organização e isso geralmente dependerá do setor em que você se trabalha. </a:t>
            </a:r>
          </a:p>
          <a:p>
            <a:r>
              <a:rPr lang="pt-BR" dirty="0">
                <a:latin typeface="Verdana" panose="020B0604030504040204" pitchFamily="34" charset="0"/>
                <a:ea typeface="Verdana" panose="020B0604030504040204" pitchFamily="34" charset="0"/>
              </a:rPr>
              <a:t>Por último, as pessoas dentro ou fora da sua organização podem tentar invadir ou interromper as operações do seu negócio, talvez por diversão ou talvez devido a um ressentimento, por ex. ex-funcionários descontentes. É um fato complicado, pois grande parte das fraudes de computadores que ocorre hoje, tem um componente “interno”.</a:t>
            </a: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4</a:t>
            </a:fld>
            <a:endParaRPr lang="en-GB"/>
          </a:p>
        </p:txBody>
      </p:sp>
    </p:spTree>
    <p:extLst>
      <p:ext uri="{BB962C8B-B14F-4D97-AF65-F5344CB8AC3E}">
        <p14:creationId xmlns:p14="http://schemas.microsoft.com/office/powerpoint/2010/main" val="251987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Portanto, temos muitas informações valiosas e podemos sofrer muitas ameaças ou prejuízos. Explore as consequências de uma perda de confidencialidade, integridade ou disponibilidade dessas informações. O que aconteceria se os dados de seus clientes fossem roubados - como isso afetaria seus clientes, sua empresa, seus funcionários, sua diretoria e seus acionistas? Deixe claro que não se trata apenas de alguém invadir e roubar informações (embora isso seja importante), mas também, se as informações foram acidentalmente excluídas ou corrompidas por uma alteração de software, por exemplo.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assunto deste slide é tratar, para a maioria das empresas, das consequências da perda de dados e como isso pode ameaçar a própria existência da empresa. Então precisamos protegê-lo.</a:t>
            </a:r>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5</a:t>
            </a:fld>
            <a:endParaRPr lang="en-GB"/>
          </a:p>
        </p:txBody>
      </p:sp>
    </p:spTree>
    <p:extLst>
      <p:ext uri="{BB962C8B-B14F-4D97-AF65-F5344CB8AC3E}">
        <p14:creationId xmlns:p14="http://schemas.microsoft.com/office/powerpoint/2010/main" val="3621687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1/23/2022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550985" y="2385219"/>
            <a:ext cx="6042025" cy="2087562"/>
          </a:xfrm>
        </p:spPr>
        <p:txBody>
          <a:bodyPr>
            <a:normAutofit/>
          </a:bodyPr>
          <a:lstStyle/>
          <a:p>
            <a:pPr marL="0" marR="0" indent="0" algn="ctr">
              <a:buNone/>
            </a:pPr>
            <a:r>
              <a:rPr lang="pt-BR" altLang="en-US" sz="4000" b="1" dirty="0">
                <a:ea typeface="Verdana" panose="020B0604030504040204" pitchFamily="34" charset="0"/>
                <a:cs typeface="Arial" charset="0"/>
              </a:rPr>
              <a:t>Treinamento de Gestão de novos Funcionários</a:t>
            </a:r>
            <a:endParaRPr lang="en-GB" altLang="en-US" sz="4000" b="1" dirty="0">
              <a:ea typeface="Verdana" panose="020B0604030504040204" pitchFamily="34" charset="0"/>
              <a:cs typeface="Arial" charset="0"/>
            </a:endParaRPr>
          </a:p>
        </p:txBody>
      </p:sp>
      <p:pic>
        <p:nvPicPr>
          <p:cNvPr id="4" name="Picture 3" descr="A screen shot of a computer&#10;&#10;Description automatically generated">
            <a:extLst>
              <a:ext uri="{FF2B5EF4-FFF2-40B4-BE49-F238E27FC236}">
                <a16:creationId xmlns:a16="http://schemas.microsoft.com/office/drawing/2014/main" id="{79F3F51E-03E4-4D38-8CFF-B43F09FB77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Processo</a:t>
            </a:r>
            <a:r>
              <a:rPr lang="en-GB" altLang="en-US" dirty="0"/>
              <a:t> de </a:t>
            </a:r>
            <a:r>
              <a:rPr lang="en-GB" altLang="en-US" dirty="0" err="1"/>
              <a:t>Recrutamento</a:t>
            </a:r>
            <a:endParaRPr lang="en-GB" altLang="en-US" dirty="0"/>
          </a:p>
        </p:txBody>
      </p:sp>
      <p:sp>
        <p:nvSpPr>
          <p:cNvPr id="6" name="Content Placeholder 2">
            <a:extLst>
              <a:ext uri="{FF2B5EF4-FFF2-40B4-BE49-F238E27FC236}">
                <a16:creationId xmlns:a16="http://schemas.microsoft.com/office/drawing/2014/main" id="{FB3A050D-AF24-4195-A4B3-471F276A3498}"/>
              </a:ext>
            </a:extLst>
          </p:cNvPr>
          <p:cNvSpPr txBox="1">
            <a:spLocks/>
          </p:cNvSpPr>
          <p:nvPr/>
        </p:nvSpPr>
        <p:spPr bwMode="auto">
          <a:xfrm>
            <a:off x="323528" y="1874837"/>
            <a:ext cx="8033072" cy="443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r>
              <a:rPr lang="en-GB" altLang="en-US" sz="2000" dirty="0"/>
              <a:t>O </a:t>
            </a:r>
            <a:r>
              <a:rPr lang="en-GB" altLang="en-US" sz="2000" dirty="0" err="1"/>
              <a:t>processo</a:t>
            </a:r>
            <a:r>
              <a:rPr lang="en-GB" altLang="en-US" sz="2000" dirty="0"/>
              <a:t> de </a:t>
            </a:r>
            <a:r>
              <a:rPr lang="en-GB" altLang="en-US" sz="2000" dirty="0" err="1"/>
              <a:t>recrutamento</a:t>
            </a:r>
            <a:r>
              <a:rPr lang="en-GB" altLang="en-US" sz="2000" dirty="0"/>
              <a:t> </a:t>
            </a:r>
            <a:r>
              <a:rPr lang="en-GB" altLang="en-US" sz="2000" dirty="0" err="1"/>
              <a:t>requer</a:t>
            </a:r>
            <a:r>
              <a:rPr lang="en-GB" altLang="en-US" sz="2000" dirty="0"/>
              <a:t> </a:t>
            </a:r>
            <a:r>
              <a:rPr lang="en-GB" altLang="en-US" sz="2000" dirty="0" err="1"/>
              <a:t>transparência</a:t>
            </a:r>
            <a:r>
              <a:rPr lang="en-GB" altLang="en-US" sz="2000" dirty="0"/>
              <a:t>, e </a:t>
            </a:r>
            <a:r>
              <a:rPr lang="en-GB" altLang="en-US" sz="2000" dirty="0" err="1"/>
              <a:t>deve</a:t>
            </a:r>
            <a:r>
              <a:rPr lang="en-GB" altLang="en-US" sz="2000" dirty="0"/>
              <a:t> ser </a:t>
            </a:r>
            <a:r>
              <a:rPr lang="en-GB" altLang="en-US" sz="2000" dirty="0" err="1"/>
              <a:t>mantida</a:t>
            </a:r>
            <a:r>
              <a:rPr lang="en-GB" altLang="en-US" sz="2000" dirty="0"/>
              <a:t> à </a:t>
            </a:r>
            <a:r>
              <a:rPr lang="en-GB" altLang="en-US" sz="2000" dirty="0" err="1"/>
              <a:t>todos</a:t>
            </a:r>
            <a:r>
              <a:rPr lang="en-GB" altLang="en-US" sz="2000" dirty="0"/>
              <a:t> </a:t>
            </a:r>
            <a:r>
              <a:rPr lang="en-GB" altLang="en-US" sz="2000" dirty="0" err="1"/>
              <a:t>os</a:t>
            </a:r>
            <a:r>
              <a:rPr lang="en-GB" altLang="en-US" sz="2000" dirty="0"/>
              <a:t> </a:t>
            </a:r>
            <a:r>
              <a:rPr lang="en-GB" altLang="en-US" sz="2000" dirty="0" err="1"/>
              <a:t>níveis</a:t>
            </a:r>
            <a:r>
              <a:rPr lang="en-GB" altLang="en-US" sz="2000" dirty="0"/>
              <a:t> de </a:t>
            </a:r>
            <a:r>
              <a:rPr lang="en-GB" altLang="en-US" sz="2000" dirty="0" err="1"/>
              <a:t>funcionários</a:t>
            </a:r>
            <a:r>
              <a:rPr lang="en-GB" altLang="en-US" sz="2000" dirty="0"/>
              <a:t>. </a:t>
            </a:r>
          </a:p>
          <a:p>
            <a:pPr marL="0" indent="0">
              <a:buNone/>
            </a:pPr>
            <a:endParaRPr lang="en-GB" altLang="en-US" sz="2000" dirty="0"/>
          </a:p>
          <a:p>
            <a:pPr marL="0" indent="0">
              <a:buNone/>
            </a:pPr>
            <a:r>
              <a:rPr lang="en-GB" altLang="en-US" sz="2000" dirty="0"/>
              <a:t>O </a:t>
            </a:r>
            <a:r>
              <a:rPr lang="en-GB" altLang="en-US" sz="2000" dirty="0" err="1"/>
              <a:t>recrutamento</a:t>
            </a:r>
            <a:r>
              <a:rPr lang="en-GB" altLang="en-US" sz="2000" dirty="0"/>
              <a:t> de </a:t>
            </a:r>
            <a:r>
              <a:rPr lang="en-GB" altLang="en-US" sz="2000" dirty="0" err="1"/>
              <a:t>novos</a:t>
            </a:r>
            <a:r>
              <a:rPr lang="en-GB" altLang="en-US" sz="2000" dirty="0"/>
              <a:t> </a:t>
            </a:r>
            <a:r>
              <a:rPr lang="en-GB" altLang="en-US" sz="2000" dirty="0" err="1"/>
              <a:t>funcionários</a:t>
            </a:r>
            <a:r>
              <a:rPr lang="en-GB" altLang="en-US" sz="2000" dirty="0"/>
              <a:t> </a:t>
            </a:r>
            <a:r>
              <a:rPr lang="en-GB" altLang="en-US" sz="2000" dirty="0" err="1"/>
              <a:t>podem</a:t>
            </a:r>
            <a:r>
              <a:rPr lang="en-GB" altLang="en-US" sz="2000" dirty="0"/>
              <a:t> ser </a:t>
            </a:r>
            <a:r>
              <a:rPr lang="en-GB" altLang="en-US" sz="2000" dirty="0" err="1"/>
              <a:t>feitos</a:t>
            </a:r>
            <a:r>
              <a:rPr lang="en-GB" altLang="en-US" sz="2000" dirty="0"/>
              <a:t> por </a:t>
            </a:r>
            <a:r>
              <a:rPr lang="en-GB" altLang="en-US" sz="2000" dirty="0" err="1"/>
              <a:t>diversos</a:t>
            </a:r>
            <a:r>
              <a:rPr lang="en-GB" altLang="en-US" sz="2000" dirty="0"/>
              <a:t> </a:t>
            </a:r>
            <a:r>
              <a:rPr lang="en-GB" altLang="en-US" sz="2000" dirty="0" err="1"/>
              <a:t>meios</a:t>
            </a:r>
            <a:r>
              <a:rPr lang="en-GB" altLang="en-US" sz="2000" dirty="0"/>
              <a:t>, </a:t>
            </a:r>
            <a:r>
              <a:rPr lang="en-GB" altLang="en-US" sz="2000" dirty="0" err="1"/>
              <a:t>como</a:t>
            </a:r>
            <a:r>
              <a:rPr lang="en-GB" altLang="en-US" sz="2000" dirty="0"/>
              <a:t>:</a:t>
            </a:r>
          </a:p>
          <a:p>
            <a:pPr>
              <a:buFontTx/>
              <a:buChar char="-"/>
            </a:pPr>
            <a:r>
              <a:rPr lang="en-GB" altLang="en-US" sz="2000" dirty="0" err="1"/>
              <a:t>Publicidade</a:t>
            </a:r>
            <a:r>
              <a:rPr lang="en-GB" altLang="en-US" sz="2000" dirty="0"/>
              <a:t> </a:t>
            </a:r>
            <a:r>
              <a:rPr lang="en-GB" altLang="en-US" sz="2000" dirty="0" err="1"/>
              <a:t>em</a:t>
            </a:r>
            <a:r>
              <a:rPr lang="en-GB" altLang="en-US" sz="2000" dirty="0"/>
              <a:t> </a:t>
            </a:r>
            <a:r>
              <a:rPr lang="en-GB" altLang="en-US" sz="2000" dirty="0" err="1"/>
              <a:t>jornal</a:t>
            </a:r>
            <a:r>
              <a:rPr lang="en-GB" altLang="en-US" sz="2000" dirty="0"/>
              <a:t>;</a:t>
            </a:r>
          </a:p>
          <a:p>
            <a:pPr>
              <a:buFontTx/>
              <a:buChar char="-"/>
            </a:pPr>
            <a:r>
              <a:rPr lang="en-GB" altLang="en-US" sz="2000" dirty="0" err="1"/>
              <a:t>Publicidade</a:t>
            </a:r>
            <a:r>
              <a:rPr lang="en-GB" altLang="en-US" sz="2000" dirty="0"/>
              <a:t> </a:t>
            </a:r>
            <a:r>
              <a:rPr lang="en-GB" altLang="en-US" sz="2000" dirty="0" err="1"/>
              <a:t>em</a:t>
            </a:r>
            <a:r>
              <a:rPr lang="en-GB" altLang="en-US" sz="2000" dirty="0"/>
              <a:t> redes e </a:t>
            </a:r>
            <a:r>
              <a:rPr lang="en-GB" altLang="en-US" sz="2000" dirty="0" err="1"/>
              <a:t>mídias</a:t>
            </a:r>
            <a:r>
              <a:rPr lang="en-GB" altLang="en-US" sz="2000" dirty="0"/>
              <a:t> </a:t>
            </a:r>
            <a:r>
              <a:rPr lang="en-GB" altLang="en-US" sz="2000" dirty="0" err="1"/>
              <a:t>sociais</a:t>
            </a:r>
            <a:r>
              <a:rPr lang="en-GB" altLang="en-US" sz="2000" dirty="0"/>
              <a:t>;</a:t>
            </a:r>
          </a:p>
          <a:p>
            <a:pPr>
              <a:buFontTx/>
              <a:buChar char="-"/>
            </a:pPr>
            <a:r>
              <a:rPr lang="en-GB" altLang="en-US" sz="2000" dirty="0" err="1"/>
              <a:t>Referência</a:t>
            </a:r>
            <a:r>
              <a:rPr lang="en-GB" altLang="en-US" sz="2000" dirty="0"/>
              <a:t> de </a:t>
            </a:r>
            <a:r>
              <a:rPr lang="en-GB" altLang="en-US" sz="2000" dirty="0" err="1"/>
              <a:t>funcionários</a:t>
            </a:r>
            <a:r>
              <a:rPr lang="en-GB" altLang="en-US" sz="2000" dirty="0"/>
              <a:t>, </a:t>
            </a:r>
            <a:r>
              <a:rPr lang="en-GB" altLang="en-US" sz="2000" dirty="0" err="1"/>
              <a:t>fornecedores</a:t>
            </a:r>
            <a:r>
              <a:rPr lang="en-GB" altLang="en-US" sz="2000" dirty="0"/>
              <a:t> e </a:t>
            </a:r>
            <a:r>
              <a:rPr lang="en-GB" altLang="en-US" sz="2000" dirty="0" err="1"/>
              <a:t>clientes</a:t>
            </a:r>
            <a:r>
              <a:rPr lang="en-GB" altLang="en-US" sz="2000" dirty="0"/>
              <a:t>;</a:t>
            </a:r>
          </a:p>
          <a:p>
            <a:pPr>
              <a:buFontTx/>
              <a:buChar char="-"/>
            </a:pPr>
            <a:r>
              <a:rPr lang="en-GB" altLang="en-US" sz="2000" dirty="0" err="1"/>
              <a:t>Entrevistas</a:t>
            </a:r>
            <a:r>
              <a:rPr lang="en-GB" altLang="en-US" sz="2000" dirty="0"/>
              <a:t>;</a:t>
            </a:r>
          </a:p>
          <a:p>
            <a:pPr>
              <a:buFontTx/>
              <a:buChar char="-"/>
            </a:pPr>
            <a:r>
              <a:rPr lang="en-GB" altLang="en-US" sz="2000" dirty="0" err="1"/>
              <a:t>Meios</a:t>
            </a:r>
            <a:r>
              <a:rPr lang="en-GB" altLang="en-US" sz="2000" dirty="0"/>
              <a:t> </a:t>
            </a:r>
            <a:r>
              <a:rPr lang="en-GB" altLang="en-US" sz="2000" dirty="0" err="1"/>
              <a:t>físicos</a:t>
            </a:r>
            <a:r>
              <a:rPr lang="en-GB" altLang="en-US" sz="2000" dirty="0"/>
              <a:t>;</a:t>
            </a:r>
          </a:p>
          <a:p>
            <a:pPr>
              <a:buFontTx/>
              <a:buChar char="-"/>
            </a:pPr>
            <a:r>
              <a:rPr lang="en-GB" altLang="en-US" sz="2000" dirty="0"/>
              <a:t>Entre outros.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pPr algn="ctr"/>
            <a:r>
              <a:rPr lang="pt-BR" altLang="en-US" sz="3600" dirty="0"/>
              <a:t>O que fazer com novos colaboradores?</a:t>
            </a:r>
            <a:endParaRPr lang="en-GB" altLang="en-US" dirty="0"/>
          </a:p>
        </p:txBody>
      </p:sp>
      <p:sp>
        <p:nvSpPr>
          <p:cNvPr id="7" name="Content Placeholder 2">
            <a:extLst>
              <a:ext uri="{FF2B5EF4-FFF2-40B4-BE49-F238E27FC236}">
                <a16:creationId xmlns:a16="http://schemas.microsoft.com/office/drawing/2014/main" id="{9235DB0D-8EC9-4A61-AAED-24C69EBD90F2}"/>
              </a:ext>
            </a:extLst>
          </p:cNvPr>
          <p:cNvSpPr>
            <a:spLocks noGrp="1"/>
          </p:cNvSpPr>
          <p:nvPr>
            <p:ph idx="1"/>
          </p:nvPr>
        </p:nvSpPr>
        <p:spPr>
          <a:xfrm>
            <a:off x="482353" y="2451100"/>
            <a:ext cx="8229600" cy="3480639"/>
          </a:xfrm>
        </p:spPr>
        <p:txBody>
          <a:bodyPr/>
          <a:lstStyle/>
          <a:p>
            <a:pPr marL="0" indent="0">
              <a:buNone/>
            </a:pP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novos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colaboradores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devem</a:t>
            </a:r>
            <a:r>
              <a:rPr lang="en-GB" altLang="en-US" dirty="0">
                <a:ea typeface="Verdana" panose="020B0604030504040204" pitchFamily="34" charset="0"/>
                <a:cs typeface="Arial" charset="0"/>
              </a:rPr>
              <a:t> ser </a:t>
            </a:r>
            <a:r>
              <a:rPr lang="en-GB" altLang="en-US" dirty="0" err="1">
                <a:ea typeface="Verdana" panose="020B0604030504040204" pitchFamily="34" charset="0"/>
                <a:cs typeface="Arial" charset="0"/>
              </a:rPr>
              <a:t>selecionados</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acordo</a:t>
            </a:r>
            <a:r>
              <a:rPr lang="en-GB" altLang="en-US" dirty="0">
                <a:ea typeface="Verdana" panose="020B0604030504040204" pitchFamily="34" charset="0"/>
                <a:cs typeface="Arial" charset="0"/>
              </a:rPr>
              <a:t> com </a:t>
            </a:r>
            <a:r>
              <a:rPr lang="en-GB" altLang="en-US" dirty="0" err="1">
                <a:ea typeface="Verdana" panose="020B0604030504040204" pitchFamily="34" charset="0"/>
                <a:cs typeface="Arial" charset="0"/>
              </a:rPr>
              <a:t>sua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competência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excluindo</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discriminação</a:t>
            </a:r>
            <a:r>
              <a:rPr lang="en-GB" altLang="en-US" dirty="0">
                <a:ea typeface="Verdana" panose="020B0604030504040204" pitchFamily="34" charset="0"/>
                <a:cs typeface="Arial" charset="0"/>
              </a:rPr>
              <a:t> por </a:t>
            </a:r>
            <a:r>
              <a:rPr lang="en-GB" altLang="en-US" dirty="0" err="1">
                <a:ea typeface="Verdana" panose="020B0604030504040204" pitchFamily="34" charset="0"/>
                <a:cs typeface="Arial" charset="0"/>
              </a:rPr>
              <a:t>raça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sexo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religião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idade</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nacionalidade</a:t>
            </a:r>
            <a:r>
              <a:rPr lang="en-GB" altLang="en-US" dirty="0">
                <a:ea typeface="Verdana" panose="020B0604030504040204" pitchFamily="34" charset="0"/>
                <a:cs typeface="Arial" charset="0"/>
              </a:rPr>
              <a:t>;</a:t>
            </a:r>
          </a:p>
          <a:p>
            <a:pPr marL="0" indent="0">
              <a:buNone/>
            </a:pP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Selecione</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repasse</a:t>
            </a:r>
            <a:r>
              <a:rPr lang="en-GB" altLang="en-US" dirty="0">
                <a:ea typeface="Verdana" panose="020B0604030504040204" pitchFamily="34" charset="0"/>
                <a:cs typeface="Arial" charset="0"/>
              </a:rPr>
              <a:t> as </a:t>
            </a:r>
            <a:r>
              <a:rPr lang="en-GB" altLang="en-US" dirty="0" err="1">
                <a:ea typeface="Verdana" panose="020B0604030504040204" pitchFamily="34" charset="0"/>
                <a:cs typeface="Arial" charset="0"/>
              </a:rPr>
              <a:t>informações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adequadas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sobre</a:t>
            </a:r>
            <a:r>
              <a:rPr lang="en-GB" altLang="en-US" dirty="0">
                <a:ea typeface="Verdana" panose="020B0604030504040204" pitchFamily="34" charset="0"/>
                <a:cs typeface="Arial" charset="0"/>
              </a:rPr>
              <a:t> o cargo, </a:t>
            </a:r>
            <a:r>
              <a:rPr lang="en-GB" altLang="en-US" dirty="0" err="1">
                <a:ea typeface="Verdana" panose="020B0604030504040204" pitchFamily="34" charset="0"/>
                <a:cs typeface="Arial" charset="0"/>
              </a:rPr>
              <a:t>condições</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trabalho</a:t>
            </a:r>
            <a:r>
              <a:rPr lang="en-GB" altLang="en-US" dirty="0">
                <a:ea typeface="Verdana" panose="020B0604030504040204" pitchFamily="34" charset="0"/>
                <a:cs typeface="Arial" charset="0"/>
              </a:rPr>
              <a:t>, Sistema </a:t>
            </a:r>
            <a:r>
              <a:rPr lang="en-GB" altLang="en-US" dirty="0" err="1">
                <a:ea typeface="Verdana" panose="020B0604030504040204" pitchFamily="34" charset="0"/>
                <a:cs typeface="Arial" charset="0"/>
              </a:rPr>
              <a:t>salarial</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política</a:t>
            </a:r>
            <a:r>
              <a:rPr lang="en-GB" altLang="en-US" dirty="0">
                <a:ea typeface="Verdana" panose="020B0604030504040204" pitchFamily="34" charset="0"/>
                <a:cs typeface="Arial" charset="0"/>
              </a:rPr>
              <a:t> da </a:t>
            </a:r>
            <a:r>
              <a:rPr lang="en-GB" altLang="en-US" dirty="0" err="1">
                <a:ea typeface="Verdana" panose="020B0604030504040204" pitchFamily="34" charset="0"/>
                <a:cs typeface="Arial" charset="0"/>
              </a:rPr>
              <a:t>empresa</a:t>
            </a:r>
            <a:r>
              <a:rPr lang="en-GB" altLang="en-US" dirty="0">
                <a:ea typeface="Verdana" panose="020B0604030504040204" pitchFamily="34" charset="0"/>
                <a:cs typeface="Arial" charset="0"/>
              </a:rPr>
              <a:t>;</a:t>
            </a:r>
          </a:p>
          <a:p>
            <a:pPr marL="0" indent="0">
              <a:buNone/>
            </a:pP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Realizar</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treinamento</a:t>
            </a:r>
            <a:r>
              <a:rPr lang="en-GB" altLang="en-US" dirty="0">
                <a:ea typeface="Verdana" panose="020B0604030504040204" pitchFamily="34" charset="0"/>
                <a:cs typeface="Arial" charset="0"/>
              </a:rPr>
              <a:t> de onboarding para </a:t>
            </a: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novos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funcionários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cumpra</a:t>
            </a:r>
            <a:r>
              <a:rPr lang="en-GB" altLang="en-US" dirty="0">
                <a:ea typeface="Verdana" panose="020B0604030504040204" pitchFamily="34" charset="0"/>
                <a:cs typeface="Arial" charset="0"/>
              </a:rPr>
              <a:t> as </a:t>
            </a:r>
            <a:r>
              <a:rPr lang="en-GB" altLang="en-US" dirty="0" err="1">
                <a:ea typeface="Verdana" panose="020B0604030504040204" pitchFamily="34" charset="0"/>
                <a:cs typeface="Arial" charset="0"/>
              </a:rPr>
              <a:t>formalidades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necessárias</a:t>
            </a:r>
            <a:r>
              <a:rPr lang="en-GB" altLang="en-US" dirty="0">
                <a:ea typeface="Verdana" panose="020B0604030504040204" pitchFamily="34" charset="0"/>
                <a:cs typeface="Arial" charset="0"/>
              </a:rPr>
              <a:t>.</a:t>
            </a:r>
          </a:p>
        </p:txBody>
      </p:sp>
    </p:spTree>
    <p:extLst>
      <p:ext uri="{BB962C8B-B14F-4D97-AF65-F5344CB8AC3E}">
        <p14:creationId xmlns:p14="http://schemas.microsoft.com/office/powerpoint/2010/main" val="2108407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2074373-A032-41D3-94DF-0A170E9CEC9D}"/>
              </a:ext>
            </a:extLst>
          </p:cNvPr>
          <p:cNvSpPr txBox="1">
            <a:spLocks/>
          </p:cNvSpPr>
          <p:nvPr/>
        </p:nvSpPr>
        <p:spPr>
          <a:xfrm>
            <a:off x="468313" y="549275"/>
            <a:ext cx="8229600" cy="1143000"/>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altLang="en-US" sz="4000"/>
              <a:t>Treinamento de novos colaboradores</a:t>
            </a:r>
            <a:endParaRPr lang="en-GB" altLang="en-US" sz="4000" dirty="0"/>
          </a:p>
        </p:txBody>
      </p:sp>
      <p:sp>
        <p:nvSpPr>
          <p:cNvPr id="7" name="Content Placeholder 2">
            <a:extLst>
              <a:ext uri="{FF2B5EF4-FFF2-40B4-BE49-F238E27FC236}">
                <a16:creationId xmlns:a16="http://schemas.microsoft.com/office/drawing/2014/main" id="{CF600F64-5BFD-4632-BE20-C6502C5997E5}"/>
              </a:ext>
            </a:extLst>
          </p:cNvPr>
          <p:cNvSpPr txBox="1">
            <a:spLocks/>
          </p:cNvSpPr>
          <p:nvPr/>
        </p:nvSpPr>
        <p:spPr>
          <a:xfrm>
            <a:off x="285750" y="1800225"/>
            <a:ext cx="7886700" cy="4351338"/>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en-GB" altLang="en-US" sz="2300" dirty="0">
                <a:ea typeface="Verdana" panose="020B0604030504040204" pitchFamily="34" charset="0"/>
                <a:cs typeface="Arial" charset="0"/>
              </a:rPr>
              <a:t>O </a:t>
            </a:r>
            <a:r>
              <a:rPr lang="en-GB" altLang="en-US" sz="2300" dirty="0" err="1">
                <a:ea typeface="Verdana" panose="020B0604030504040204" pitchFamily="34" charset="0"/>
                <a:cs typeface="Arial" charset="0"/>
              </a:rPr>
              <a:t>treinamento</a:t>
            </a:r>
            <a:r>
              <a:rPr lang="en-GB" altLang="en-US" sz="2300" dirty="0">
                <a:ea typeface="Verdana" panose="020B0604030504040204" pitchFamily="34" charset="0"/>
                <a:cs typeface="Arial" charset="0"/>
              </a:rPr>
              <a:t> de um </a:t>
            </a:r>
            <a:r>
              <a:rPr lang="en-GB" altLang="en-US" sz="2300" dirty="0" err="1">
                <a:ea typeface="Verdana" panose="020B0604030504040204" pitchFamily="34" charset="0"/>
                <a:cs typeface="Arial" charset="0"/>
              </a:rPr>
              <a:t>funcionário</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recém</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contratado</a:t>
            </a:r>
            <a:r>
              <a:rPr lang="en-GB" altLang="en-US" sz="2300" dirty="0">
                <a:ea typeface="Verdana" panose="020B0604030504040204" pitchFamily="34" charset="0"/>
                <a:cs typeface="Arial" charset="0"/>
              </a:rPr>
              <a:t>, é de </a:t>
            </a:r>
            <a:r>
              <a:rPr lang="en-GB" altLang="en-US" sz="2300" dirty="0" err="1">
                <a:ea typeface="Verdana" panose="020B0604030504040204" pitchFamily="34" charset="0"/>
                <a:cs typeface="Arial" charset="0"/>
              </a:rPr>
              <a:t>grande</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importância</a:t>
            </a:r>
            <a:r>
              <a:rPr lang="en-GB" altLang="en-US" sz="2300" dirty="0">
                <a:ea typeface="Verdana" panose="020B0604030504040204" pitchFamily="34" charset="0"/>
                <a:cs typeface="Arial" charset="0"/>
              </a:rPr>
              <a:t> para a </a:t>
            </a:r>
            <a:r>
              <a:rPr lang="en-GB" altLang="en-US" sz="2300" dirty="0" err="1">
                <a:ea typeface="Verdana" panose="020B0604030504040204" pitchFamily="34" charset="0"/>
                <a:cs typeface="Arial" charset="0"/>
              </a:rPr>
              <a:t>organização</a:t>
            </a:r>
            <a:r>
              <a:rPr lang="en-GB" altLang="en-US" sz="2300" dirty="0">
                <a:ea typeface="Verdana" panose="020B0604030504040204" pitchFamily="34" charset="0"/>
                <a:cs typeface="Arial" charset="0"/>
              </a:rPr>
              <a:t>.</a:t>
            </a:r>
          </a:p>
          <a:p>
            <a:pPr algn="just"/>
            <a:endParaRPr lang="en-GB" altLang="en-US" sz="2300" dirty="0">
              <a:ea typeface="Verdana" panose="020B0604030504040204" pitchFamily="34" charset="0"/>
              <a:cs typeface="Arial" charset="0"/>
            </a:endParaRPr>
          </a:p>
          <a:p>
            <a:pPr algn="just"/>
            <a:r>
              <a:rPr lang="en-GB" altLang="en-US" sz="2300" dirty="0" err="1">
                <a:ea typeface="Verdana" panose="020B0604030504040204" pitchFamily="34" charset="0"/>
                <a:cs typeface="Arial" charset="0"/>
              </a:rPr>
              <a:t>Esse</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treinamento</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deve</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incluir</a:t>
            </a:r>
            <a:r>
              <a:rPr lang="en-GB" altLang="en-US" sz="2300" dirty="0">
                <a:ea typeface="Verdana" panose="020B0604030504040204" pitchFamily="34" charset="0"/>
                <a:cs typeface="Arial" charset="0"/>
              </a:rPr>
              <a:t> o </a:t>
            </a:r>
            <a:r>
              <a:rPr lang="en-GB" altLang="en-US" sz="2300" dirty="0" err="1">
                <a:ea typeface="Verdana" panose="020B0604030504040204" pitchFamily="34" charset="0"/>
                <a:cs typeface="Arial" charset="0"/>
              </a:rPr>
              <a:t>treinamento</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geral</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sistemas</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operacionais</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meio</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ambiente</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saúde</a:t>
            </a:r>
            <a:r>
              <a:rPr lang="en-GB" altLang="en-US" sz="2300" dirty="0">
                <a:ea typeface="Verdana" panose="020B0604030504040204" pitchFamily="34" charset="0"/>
                <a:cs typeface="Arial" charset="0"/>
              </a:rPr>
              <a:t> e </a:t>
            </a:r>
            <a:r>
              <a:rPr lang="en-GB" altLang="en-US" sz="2300" dirty="0" err="1">
                <a:ea typeface="Verdana" panose="020B0604030504040204" pitchFamily="34" charset="0"/>
                <a:cs typeface="Arial" charset="0"/>
              </a:rPr>
              <a:t>segurança</a:t>
            </a:r>
            <a:r>
              <a:rPr lang="en-GB" altLang="en-US" sz="2300" dirty="0">
                <a:ea typeface="Verdana" panose="020B0604030504040204" pitchFamily="34" charset="0"/>
                <a:cs typeface="Arial" charset="0"/>
              </a:rPr>
              <a:t> e </a:t>
            </a:r>
            <a:r>
              <a:rPr lang="en-GB" altLang="en-US" sz="2300" dirty="0" err="1">
                <a:ea typeface="Verdana" panose="020B0604030504040204" pitchFamily="34" charset="0"/>
                <a:cs typeface="Arial" charset="0"/>
              </a:rPr>
              <a:t>treinamento</a:t>
            </a:r>
            <a:r>
              <a:rPr lang="en-GB" altLang="en-US" sz="2300" dirty="0">
                <a:ea typeface="Verdana" panose="020B0604030504040204" pitchFamily="34" charset="0"/>
                <a:cs typeface="Arial" charset="0"/>
              </a:rPr>
              <a:t> functional;</a:t>
            </a:r>
          </a:p>
          <a:p>
            <a:pPr algn="just"/>
            <a:endParaRPr lang="en-GB" altLang="en-US" sz="2300" dirty="0">
              <a:ea typeface="Verdana" panose="020B0604030504040204" pitchFamily="34" charset="0"/>
              <a:cs typeface="Arial" charset="0"/>
            </a:endParaRPr>
          </a:p>
          <a:p>
            <a:pPr algn="just"/>
            <a:r>
              <a:rPr lang="en-GB" altLang="en-US" sz="2300" dirty="0" err="1">
                <a:ea typeface="Verdana" panose="020B0604030504040204" pitchFamily="34" charset="0"/>
                <a:cs typeface="Arial" charset="0"/>
              </a:rPr>
              <a:t>Todos</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os</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treinamentos</a:t>
            </a:r>
            <a:r>
              <a:rPr lang="en-GB" altLang="en-US" sz="2300" dirty="0">
                <a:ea typeface="Verdana" panose="020B0604030504040204" pitchFamily="34" charset="0"/>
                <a:cs typeface="Arial" charset="0"/>
              </a:rPr>
              <a:t> </a:t>
            </a:r>
            <a:r>
              <a:rPr lang="en-GB" altLang="en-US" sz="2300" dirty="0" err="1">
                <a:ea typeface="Verdana" panose="020B0604030504040204" pitchFamily="34" charset="0"/>
                <a:cs typeface="Arial" charset="0"/>
              </a:rPr>
              <a:t>devem</a:t>
            </a:r>
            <a:r>
              <a:rPr lang="en-GB" altLang="en-US" sz="2300" dirty="0">
                <a:ea typeface="Verdana" panose="020B0604030504040204" pitchFamily="34" charset="0"/>
                <a:cs typeface="Arial" charset="0"/>
              </a:rPr>
              <a:t> ser </a:t>
            </a:r>
            <a:r>
              <a:rPr lang="en-GB" altLang="en-US" sz="2300" dirty="0" err="1">
                <a:ea typeface="Verdana" panose="020B0604030504040204" pitchFamily="34" charset="0"/>
                <a:cs typeface="Arial" charset="0"/>
              </a:rPr>
              <a:t>delimitados</a:t>
            </a:r>
            <a:r>
              <a:rPr lang="en-GB" altLang="en-US" sz="2300" dirty="0">
                <a:ea typeface="Verdana" panose="020B0604030504040204" pitchFamily="34" charset="0"/>
                <a:cs typeface="Arial" charset="0"/>
              </a:rPr>
              <a:t> de </a:t>
            </a:r>
            <a:r>
              <a:rPr lang="en-GB" altLang="en-US" sz="2300" dirty="0" err="1">
                <a:ea typeface="Verdana" panose="020B0604030504040204" pitchFamily="34" charset="0"/>
                <a:cs typeface="Arial" charset="0"/>
              </a:rPr>
              <a:t>acordo</a:t>
            </a:r>
            <a:r>
              <a:rPr lang="en-GB" altLang="en-US" sz="2300" dirty="0">
                <a:ea typeface="Verdana" panose="020B0604030504040204" pitchFamily="34" charset="0"/>
                <a:cs typeface="Arial" charset="0"/>
              </a:rPr>
              <a:t> com as </a:t>
            </a:r>
            <a:r>
              <a:rPr lang="en-GB" altLang="en-US" sz="2300" dirty="0" err="1">
                <a:ea typeface="Verdana" panose="020B0604030504040204" pitchFamily="34" charset="0"/>
                <a:cs typeface="Arial" charset="0"/>
              </a:rPr>
              <a:t>necessidades</a:t>
            </a:r>
            <a:r>
              <a:rPr lang="en-GB" altLang="en-US" sz="2300" dirty="0">
                <a:ea typeface="Verdana" panose="020B0604030504040204" pitchFamily="34" charset="0"/>
                <a:cs typeface="Arial" charset="0"/>
              </a:rPr>
              <a:t> da </a:t>
            </a:r>
            <a:r>
              <a:rPr lang="en-GB" altLang="en-US" sz="2300" dirty="0" err="1">
                <a:ea typeface="Verdana" panose="020B0604030504040204" pitchFamily="34" charset="0"/>
                <a:cs typeface="Arial" charset="0"/>
              </a:rPr>
              <a:t>organização</a:t>
            </a:r>
            <a:r>
              <a:rPr lang="en-GB" altLang="en-US" sz="2300" dirty="0">
                <a:ea typeface="Verdana" panose="020B0604030504040204" pitchFamily="34" charset="0"/>
                <a:cs typeface="Arial" charset="0"/>
              </a:rPr>
              <a:t>;</a:t>
            </a:r>
          </a:p>
        </p:txBody>
      </p:sp>
    </p:spTree>
    <p:extLst>
      <p:ext uri="{BB962C8B-B14F-4D97-AF65-F5344CB8AC3E}">
        <p14:creationId xmlns:p14="http://schemas.microsoft.com/office/powerpoint/2010/main" val="48068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Gestão</a:t>
            </a:r>
            <a:r>
              <a:rPr lang="en-GB" altLang="en-US" dirty="0"/>
              <a:t> e </a:t>
            </a:r>
            <a:r>
              <a:rPr lang="en-GB" altLang="en-US" dirty="0" err="1"/>
              <a:t>Desenvolvimento</a:t>
            </a:r>
            <a:r>
              <a:rPr lang="en-GB" altLang="en-US" dirty="0"/>
              <a:t> de </a:t>
            </a:r>
            <a:r>
              <a:rPr lang="en-GB" altLang="en-US" dirty="0" err="1"/>
              <a:t>Carreira</a:t>
            </a:r>
            <a:endParaRPr lang="en-GB" altLang="en-US" dirty="0"/>
          </a:p>
        </p:txBody>
      </p:sp>
      <p:sp>
        <p:nvSpPr>
          <p:cNvPr id="9" name="Content Placeholder 2">
            <a:extLst>
              <a:ext uri="{FF2B5EF4-FFF2-40B4-BE49-F238E27FC236}">
                <a16:creationId xmlns:a16="http://schemas.microsoft.com/office/drawing/2014/main" id="{973A557E-F6DD-4DA3-A099-B302FA9AA8EC}"/>
              </a:ext>
            </a:extLst>
          </p:cNvPr>
          <p:cNvSpPr>
            <a:spLocks noGrp="1"/>
          </p:cNvSpPr>
          <p:nvPr>
            <p:ph idx="1"/>
          </p:nvPr>
        </p:nvSpPr>
        <p:spPr>
          <a:xfrm>
            <a:off x="468313" y="1771650"/>
            <a:ext cx="7886700" cy="4770744"/>
          </a:xfrm>
        </p:spPr>
        <p:txBody>
          <a:bodyPr/>
          <a:lstStyle/>
          <a:p>
            <a:r>
              <a:rPr lang="en-GB" altLang="en-US" dirty="0">
                <a:ea typeface="Verdana" panose="020B0604030504040204" pitchFamily="34" charset="0"/>
              </a:rPr>
              <a:t>A </a:t>
            </a:r>
            <a:r>
              <a:rPr lang="en-GB" altLang="en-US" dirty="0" err="1">
                <a:ea typeface="Verdana" panose="020B0604030504040204" pitchFamily="34" charset="0"/>
              </a:rPr>
              <a:t>carreira</a:t>
            </a:r>
            <a:r>
              <a:rPr lang="en-GB" altLang="en-US" dirty="0">
                <a:ea typeface="Verdana" panose="020B0604030504040204" pitchFamily="34" charset="0"/>
              </a:rPr>
              <a:t> é </a:t>
            </a:r>
            <a:r>
              <a:rPr lang="en-GB" altLang="en-US" dirty="0" err="1">
                <a:ea typeface="Verdana" panose="020B0604030504040204" pitchFamily="34" charset="0"/>
              </a:rPr>
              <a:t>uma</a:t>
            </a:r>
            <a:r>
              <a:rPr lang="en-GB" altLang="en-US" dirty="0">
                <a:ea typeface="Verdana" panose="020B0604030504040204" pitchFamily="34" charset="0"/>
              </a:rPr>
              <a:t> </a:t>
            </a:r>
            <a:r>
              <a:rPr lang="en-GB" altLang="en-US" dirty="0" err="1">
                <a:ea typeface="Verdana" panose="020B0604030504040204" pitchFamily="34" charset="0"/>
              </a:rPr>
              <a:t>parte</a:t>
            </a:r>
            <a:r>
              <a:rPr lang="en-GB" altLang="en-US" dirty="0">
                <a:ea typeface="Verdana" panose="020B0604030504040204" pitchFamily="34" charset="0"/>
              </a:rPr>
              <a:t> </a:t>
            </a:r>
            <a:r>
              <a:rPr lang="en-GB" altLang="en-US" dirty="0" err="1">
                <a:ea typeface="Verdana" panose="020B0604030504040204" pitchFamily="34" charset="0"/>
              </a:rPr>
              <a:t>integrante</a:t>
            </a:r>
            <a:r>
              <a:rPr lang="en-GB" altLang="en-US" dirty="0">
                <a:ea typeface="Verdana" panose="020B0604030504040204" pitchFamily="34" charset="0"/>
              </a:rPr>
              <a:t> da </a:t>
            </a:r>
            <a:r>
              <a:rPr lang="en-GB" altLang="en-US" dirty="0" err="1">
                <a:ea typeface="Verdana" panose="020B0604030504040204" pitchFamily="34" charset="0"/>
              </a:rPr>
              <a:t>vida</a:t>
            </a:r>
            <a:r>
              <a:rPr lang="en-GB" altLang="en-US" dirty="0">
                <a:ea typeface="Verdana" panose="020B0604030504040204" pitchFamily="34" charset="0"/>
              </a:rPr>
              <a:t> professional de </a:t>
            </a:r>
            <a:r>
              <a:rPr lang="en-GB" altLang="en-US" dirty="0" err="1">
                <a:ea typeface="Verdana" panose="020B0604030504040204" pitchFamily="34" charset="0"/>
              </a:rPr>
              <a:t>qualquer</a:t>
            </a:r>
            <a:r>
              <a:rPr lang="en-GB" altLang="en-US" dirty="0">
                <a:ea typeface="Verdana" panose="020B0604030504040204" pitchFamily="34" charset="0"/>
              </a:rPr>
              <a:t> </a:t>
            </a:r>
            <a:r>
              <a:rPr lang="en-GB" altLang="en-US" dirty="0" err="1">
                <a:ea typeface="Verdana" panose="020B0604030504040204" pitchFamily="34" charset="0"/>
              </a:rPr>
              <a:t>funcionário</a:t>
            </a:r>
            <a:r>
              <a:rPr lang="en-GB" altLang="en-US" dirty="0">
                <a:ea typeface="Verdana" panose="020B0604030504040204" pitchFamily="34" charset="0"/>
              </a:rPr>
              <a:t>, </a:t>
            </a:r>
            <a:r>
              <a:rPr lang="en-GB" altLang="en-US" dirty="0" err="1">
                <a:ea typeface="Verdana" panose="020B0604030504040204" pitchFamily="34" charset="0"/>
              </a:rPr>
              <a:t>portanto</a:t>
            </a:r>
            <a:r>
              <a:rPr lang="en-GB" altLang="en-US" dirty="0">
                <a:ea typeface="Verdana" panose="020B0604030504040204" pitchFamily="34" charset="0"/>
              </a:rPr>
              <a:t>, a </a:t>
            </a:r>
            <a:r>
              <a:rPr lang="en-GB" altLang="en-US" dirty="0" err="1">
                <a:ea typeface="Verdana" panose="020B0604030504040204" pitchFamily="34" charset="0"/>
              </a:rPr>
              <a:t>empresa</a:t>
            </a:r>
            <a:r>
              <a:rPr lang="en-GB" altLang="en-US" dirty="0">
                <a:ea typeface="Verdana" panose="020B0604030504040204" pitchFamily="34" charset="0"/>
              </a:rPr>
              <a:t> </a:t>
            </a:r>
            <a:r>
              <a:rPr lang="en-GB" altLang="en-US" dirty="0" err="1">
                <a:ea typeface="Verdana" panose="020B0604030504040204" pitchFamily="34" charset="0"/>
              </a:rPr>
              <a:t>deve</a:t>
            </a:r>
            <a:r>
              <a:rPr lang="en-GB" altLang="en-US" dirty="0">
                <a:ea typeface="Verdana" panose="020B0604030504040204" pitchFamily="34" charset="0"/>
              </a:rPr>
              <a:t> </a:t>
            </a:r>
            <a:r>
              <a:rPr lang="en-GB" altLang="en-US" dirty="0" err="1">
                <a:ea typeface="Verdana" panose="020B0604030504040204" pitchFamily="34" charset="0"/>
              </a:rPr>
              <a:t>impulsionar</a:t>
            </a:r>
            <a:r>
              <a:rPr lang="en-GB" altLang="en-US" dirty="0">
                <a:ea typeface="Verdana" panose="020B0604030504040204" pitchFamily="34" charset="0"/>
              </a:rPr>
              <a:t> o </a:t>
            </a:r>
            <a:r>
              <a:rPr lang="en-GB" altLang="en-US" dirty="0" err="1">
                <a:ea typeface="Verdana" panose="020B0604030504040204" pitchFamily="34" charset="0"/>
              </a:rPr>
              <a:t>desenvolvimento</a:t>
            </a:r>
            <a:r>
              <a:rPr lang="en-GB" altLang="en-US" dirty="0">
                <a:ea typeface="Verdana" panose="020B0604030504040204" pitchFamily="34" charset="0"/>
              </a:rPr>
              <a:t> de </a:t>
            </a:r>
            <a:r>
              <a:rPr lang="en-GB" altLang="en-US" dirty="0" err="1">
                <a:ea typeface="Verdana" panose="020B0604030504040204" pitchFamily="34" charset="0"/>
              </a:rPr>
              <a:t>carreira</a:t>
            </a:r>
            <a:r>
              <a:rPr lang="en-GB" altLang="en-US" dirty="0">
                <a:ea typeface="Verdana" panose="020B0604030504040204" pitchFamily="34" charset="0"/>
              </a:rPr>
              <a:t> do </a:t>
            </a:r>
            <a:r>
              <a:rPr lang="en-GB" altLang="en-US" dirty="0" err="1">
                <a:ea typeface="Verdana" panose="020B0604030504040204" pitchFamily="34" charset="0"/>
              </a:rPr>
              <a:t>indivíduo</a:t>
            </a:r>
            <a:r>
              <a:rPr lang="en-GB" altLang="en-US" dirty="0">
                <a:ea typeface="Verdana" panose="020B0604030504040204" pitchFamily="34" charset="0"/>
              </a:rPr>
              <a:t>, para que </a:t>
            </a:r>
            <a:r>
              <a:rPr lang="en-GB" altLang="en-US" dirty="0" err="1">
                <a:ea typeface="Verdana" panose="020B0604030504040204" pitchFamily="34" charset="0"/>
              </a:rPr>
              <a:t>isso</a:t>
            </a:r>
            <a:r>
              <a:rPr lang="en-GB" altLang="en-US" dirty="0">
                <a:ea typeface="Verdana" panose="020B0604030504040204" pitchFamily="34" charset="0"/>
              </a:rPr>
              <a:t> </a:t>
            </a:r>
            <a:r>
              <a:rPr lang="en-GB" altLang="en-US" dirty="0" err="1">
                <a:ea typeface="Verdana" panose="020B0604030504040204" pitchFamily="34" charset="0"/>
              </a:rPr>
              <a:t>possa</a:t>
            </a:r>
            <a:r>
              <a:rPr lang="en-GB" altLang="en-US" dirty="0">
                <a:ea typeface="Verdana" panose="020B0604030504040204" pitchFamily="34" charset="0"/>
              </a:rPr>
              <a:t> </a:t>
            </a:r>
            <a:r>
              <a:rPr lang="en-GB" altLang="en-US" dirty="0" err="1">
                <a:ea typeface="Verdana" panose="020B0604030504040204" pitchFamily="34" charset="0"/>
              </a:rPr>
              <a:t>trazer</a:t>
            </a:r>
            <a:r>
              <a:rPr lang="en-GB" altLang="en-US" dirty="0">
                <a:ea typeface="Verdana" panose="020B0604030504040204" pitchFamily="34" charset="0"/>
              </a:rPr>
              <a:t> </a:t>
            </a:r>
            <a:r>
              <a:rPr lang="en-GB" altLang="en-US" dirty="0" err="1">
                <a:ea typeface="Verdana" panose="020B0604030504040204" pitchFamily="34" charset="0"/>
              </a:rPr>
              <a:t>maiores</a:t>
            </a:r>
            <a:r>
              <a:rPr lang="en-GB" altLang="en-US" dirty="0">
                <a:ea typeface="Verdana" panose="020B0604030504040204" pitchFamily="34" charset="0"/>
              </a:rPr>
              <a:t> </a:t>
            </a:r>
            <a:r>
              <a:rPr lang="en-GB" altLang="en-US" dirty="0" err="1">
                <a:ea typeface="Verdana" panose="020B0604030504040204" pitchFamily="34" charset="0"/>
              </a:rPr>
              <a:t>benefícios</a:t>
            </a:r>
            <a:r>
              <a:rPr lang="en-GB" altLang="en-US" dirty="0">
                <a:ea typeface="Verdana" panose="020B0604030504040204" pitchFamily="34" charset="0"/>
              </a:rPr>
              <a:t> à </a:t>
            </a:r>
            <a:r>
              <a:rPr lang="en-GB" altLang="en-US" dirty="0" err="1">
                <a:ea typeface="Verdana" panose="020B0604030504040204" pitchFamily="34" charset="0"/>
              </a:rPr>
              <a:t>organização</a:t>
            </a:r>
            <a:r>
              <a:rPr lang="en-GB" altLang="en-US" dirty="0">
                <a:ea typeface="Verdana" panose="020B0604030504040204" pitchFamily="34" charset="0"/>
              </a:rPr>
              <a:t>;</a:t>
            </a:r>
          </a:p>
          <a:p>
            <a:endParaRPr lang="en-GB" altLang="en-US" dirty="0">
              <a:ea typeface="Verdana" panose="020B0604030504040204" pitchFamily="34" charset="0"/>
            </a:endParaRPr>
          </a:p>
          <a:p>
            <a:r>
              <a:rPr lang="en-GB" altLang="en-US" dirty="0">
                <a:ea typeface="Verdana" panose="020B0604030504040204" pitchFamily="34" charset="0"/>
              </a:rPr>
              <a:t>É </a:t>
            </a:r>
            <a:r>
              <a:rPr lang="en-GB" altLang="en-US" dirty="0" err="1">
                <a:ea typeface="Verdana" panose="020B0604030504040204" pitchFamily="34" charset="0"/>
              </a:rPr>
              <a:t>necessário</a:t>
            </a:r>
            <a:r>
              <a:rPr lang="en-GB" altLang="en-US" dirty="0">
                <a:ea typeface="Verdana" panose="020B0604030504040204" pitchFamily="34" charset="0"/>
              </a:rPr>
              <a:t> </a:t>
            </a:r>
            <a:r>
              <a:rPr lang="en-GB" altLang="en-US" dirty="0" err="1">
                <a:ea typeface="Verdana" panose="020B0604030504040204" pitchFamily="34" charset="0"/>
              </a:rPr>
              <a:t>permitir</a:t>
            </a:r>
            <a:r>
              <a:rPr lang="en-GB" altLang="en-US" dirty="0">
                <a:ea typeface="Verdana" panose="020B0604030504040204" pitchFamily="34" charset="0"/>
              </a:rPr>
              <a:t> que </a:t>
            </a:r>
            <a:r>
              <a:rPr lang="en-GB" altLang="en-US" dirty="0" err="1">
                <a:ea typeface="Verdana" panose="020B0604030504040204" pitchFamily="34" charset="0"/>
              </a:rPr>
              <a:t>os</a:t>
            </a:r>
            <a:r>
              <a:rPr lang="en-GB" altLang="en-US" dirty="0">
                <a:ea typeface="Verdana" panose="020B0604030504040204" pitchFamily="34" charset="0"/>
              </a:rPr>
              <a:t> </a:t>
            </a:r>
            <a:r>
              <a:rPr lang="en-GB" altLang="en-US" dirty="0" err="1">
                <a:ea typeface="Verdana" panose="020B0604030504040204" pitchFamily="34" charset="0"/>
              </a:rPr>
              <a:t>funcionários</a:t>
            </a:r>
            <a:r>
              <a:rPr lang="en-GB" altLang="en-US" dirty="0">
                <a:ea typeface="Verdana" panose="020B0604030504040204" pitchFamily="34" charset="0"/>
              </a:rPr>
              <a:t> </a:t>
            </a:r>
            <a:r>
              <a:rPr lang="en-GB" altLang="en-US" dirty="0" err="1">
                <a:ea typeface="Verdana" panose="020B0604030504040204" pitchFamily="34" charset="0"/>
              </a:rPr>
              <a:t>aprendam</a:t>
            </a:r>
            <a:r>
              <a:rPr lang="en-GB" altLang="en-US" dirty="0">
                <a:ea typeface="Verdana" panose="020B0604030504040204" pitchFamily="34" charset="0"/>
              </a:rPr>
              <a:t> </a:t>
            </a:r>
            <a:r>
              <a:rPr lang="en-GB" altLang="en-US" dirty="0" err="1">
                <a:ea typeface="Verdana" panose="020B0604030504040204" pitchFamily="34" charset="0"/>
              </a:rPr>
              <a:t>coisas</a:t>
            </a:r>
            <a:r>
              <a:rPr lang="en-GB" altLang="en-US" dirty="0">
                <a:ea typeface="Verdana" panose="020B0604030504040204" pitchFamily="34" charset="0"/>
              </a:rPr>
              <a:t> </a:t>
            </a:r>
            <a:r>
              <a:rPr lang="en-GB" altLang="en-US" dirty="0" err="1">
                <a:ea typeface="Verdana" panose="020B0604030504040204" pitchFamily="34" charset="0"/>
              </a:rPr>
              <a:t>novas</a:t>
            </a:r>
            <a:r>
              <a:rPr lang="en-GB" altLang="en-US" dirty="0">
                <a:ea typeface="Verdana" panose="020B0604030504040204" pitchFamily="34" charset="0"/>
              </a:rPr>
              <a:t> para </a:t>
            </a:r>
            <a:r>
              <a:rPr lang="en-GB" altLang="en-US" dirty="0" err="1">
                <a:ea typeface="Verdana" panose="020B0604030504040204" pitchFamily="34" charset="0"/>
              </a:rPr>
              <a:t>desenvolver</a:t>
            </a:r>
            <a:r>
              <a:rPr lang="en-GB" altLang="en-US" dirty="0">
                <a:ea typeface="Verdana" panose="020B0604030504040204" pitchFamily="34" charset="0"/>
              </a:rPr>
              <a:t> </a:t>
            </a:r>
            <a:r>
              <a:rPr lang="en-GB" altLang="en-US" dirty="0" err="1">
                <a:ea typeface="Verdana" panose="020B0604030504040204" pitchFamily="34" charset="0"/>
              </a:rPr>
              <a:t>suas</a:t>
            </a:r>
            <a:r>
              <a:rPr lang="en-GB" altLang="en-US" dirty="0">
                <a:ea typeface="Verdana" panose="020B0604030504040204" pitchFamily="34" charset="0"/>
              </a:rPr>
              <a:t> </a:t>
            </a:r>
            <a:r>
              <a:rPr lang="en-GB" altLang="en-US" dirty="0" err="1">
                <a:ea typeface="Verdana" panose="020B0604030504040204" pitchFamily="34" charset="0"/>
              </a:rPr>
              <a:t>carreiras</a:t>
            </a:r>
            <a:r>
              <a:rPr lang="en-GB" altLang="en-US" dirty="0">
                <a:ea typeface="Verdana" panose="020B0604030504040204" pitchFamily="34" charset="0"/>
              </a:rPr>
              <a:t>;</a:t>
            </a:r>
          </a:p>
          <a:p>
            <a:endParaRPr lang="en-GB" altLang="en-US" dirty="0">
              <a:ea typeface="Verdana" panose="020B0604030504040204" pitchFamily="34" charset="0"/>
            </a:endParaRPr>
          </a:p>
          <a:p>
            <a:r>
              <a:rPr lang="en-GB" altLang="en-US" dirty="0">
                <a:ea typeface="Verdana" panose="020B0604030504040204" pitchFamily="34" charset="0"/>
              </a:rPr>
              <a:t>A </a:t>
            </a:r>
            <a:r>
              <a:rPr lang="en-GB" altLang="en-US" dirty="0" err="1">
                <a:ea typeface="Verdana" panose="020B0604030504040204" pitchFamily="34" charset="0"/>
              </a:rPr>
              <a:t>organização</a:t>
            </a:r>
            <a:r>
              <a:rPr lang="en-GB" altLang="en-US" dirty="0">
                <a:ea typeface="Verdana" panose="020B0604030504040204" pitchFamily="34" charset="0"/>
              </a:rPr>
              <a:t> </a:t>
            </a:r>
            <a:r>
              <a:rPr lang="en-GB" altLang="en-US" dirty="0" err="1">
                <a:ea typeface="Verdana" panose="020B0604030504040204" pitchFamily="34" charset="0"/>
              </a:rPr>
              <a:t>precisa</a:t>
            </a:r>
            <a:r>
              <a:rPr lang="en-GB" altLang="en-US" dirty="0">
                <a:ea typeface="Verdana" panose="020B0604030504040204" pitchFamily="34" charset="0"/>
              </a:rPr>
              <a:t> </a:t>
            </a:r>
            <a:r>
              <a:rPr lang="en-GB" altLang="en-US" dirty="0" err="1">
                <a:ea typeface="Verdana" panose="020B0604030504040204" pitchFamily="34" charset="0"/>
              </a:rPr>
              <a:t>incentivar</a:t>
            </a:r>
            <a:r>
              <a:rPr lang="en-GB" altLang="en-US" dirty="0">
                <a:ea typeface="Verdana" panose="020B0604030504040204" pitchFamily="34" charset="0"/>
              </a:rPr>
              <a:t> que </a:t>
            </a:r>
            <a:r>
              <a:rPr lang="en-GB" altLang="en-US" dirty="0" err="1">
                <a:ea typeface="Verdana" panose="020B0604030504040204" pitchFamily="34" charset="0"/>
              </a:rPr>
              <a:t>os</a:t>
            </a:r>
            <a:r>
              <a:rPr lang="en-GB" altLang="en-US" dirty="0">
                <a:ea typeface="Verdana" panose="020B0604030504040204" pitchFamily="34" charset="0"/>
              </a:rPr>
              <a:t> </a:t>
            </a:r>
            <a:r>
              <a:rPr lang="en-GB" altLang="en-US" dirty="0" err="1">
                <a:ea typeface="Verdana" panose="020B0604030504040204" pitchFamily="34" charset="0"/>
              </a:rPr>
              <a:t>membros</a:t>
            </a:r>
            <a:r>
              <a:rPr lang="en-GB" altLang="en-US" dirty="0">
                <a:ea typeface="Verdana" panose="020B0604030504040204" pitchFamily="34" charset="0"/>
              </a:rPr>
              <a:t> da </a:t>
            </a:r>
            <a:r>
              <a:rPr lang="en-GB" altLang="en-US" dirty="0" err="1">
                <a:ea typeface="Verdana" panose="020B0604030504040204" pitchFamily="34" charset="0"/>
              </a:rPr>
              <a:t>organização</a:t>
            </a:r>
            <a:r>
              <a:rPr lang="en-GB" altLang="en-US" dirty="0">
                <a:ea typeface="Verdana" panose="020B0604030504040204" pitchFamily="34" charset="0"/>
              </a:rPr>
              <a:t> </a:t>
            </a:r>
            <a:r>
              <a:rPr lang="en-GB" altLang="en-US" dirty="0" err="1">
                <a:ea typeface="Verdana" panose="020B0604030504040204" pitchFamily="34" charset="0"/>
              </a:rPr>
              <a:t>participem</a:t>
            </a:r>
            <a:r>
              <a:rPr lang="en-GB" altLang="en-US" dirty="0">
                <a:ea typeface="Verdana" panose="020B0604030504040204" pitchFamily="34" charset="0"/>
              </a:rPr>
              <a:t> de </a:t>
            </a:r>
            <a:r>
              <a:rPr lang="en-GB" altLang="en-US" dirty="0" err="1">
                <a:ea typeface="Verdana" panose="020B0604030504040204" pitchFamily="34" charset="0"/>
              </a:rPr>
              <a:t>seminários</a:t>
            </a:r>
            <a:r>
              <a:rPr lang="en-GB" altLang="en-US" dirty="0">
                <a:ea typeface="Verdana" panose="020B0604030504040204" pitchFamily="34" charset="0"/>
              </a:rPr>
              <a:t>, workshops, e outros </a:t>
            </a:r>
            <a:r>
              <a:rPr lang="en-GB" altLang="en-US" dirty="0" err="1">
                <a:ea typeface="Verdana" panose="020B0604030504040204" pitchFamily="34" charset="0"/>
              </a:rPr>
              <a:t>eventos</a:t>
            </a:r>
            <a:r>
              <a:rPr lang="en-GB" altLang="en-US" dirty="0">
                <a:ea typeface="Verdana" panose="020B0604030504040204" pitchFamily="34" charset="0"/>
              </a:rPr>
              <a:t> que </a:t>
            </a:r>
            <a:r>
              <a:rPr lang="en-GB" altLang="en-US" dirty="0" err="1">
                <a:ea typeface="Verdana" panose="020B0604030504040204" pitchFamily="34" charset="0"/>
              </a:rPr>
              <a:t>aprimorem</a:t>
            </a:r>
            <a:r>
              <a:rPr lang="en-GB" altLang="en-US" dirty="0">
                <a:ea typeface="Verdana" panose="020B0604030504040204" pitchFamily="34" charset="0"/>
              </a:rPr>
              <a:t> </a:t>
            </a:r>
            <a:r>
              <a:rPr lang="en-GB" altLang="en-US" dirty="0" err="1">
                <a:ea typeface="Verdana" panose="020B0604030504040204" pitchFamily="34" charset="0"/>
              </a:rPr>
              <a:t>seus</a:t>
            </a:r>
            <a:r>
              <a:rPr lang="en-GB" altLang="en-US" dirty="0">
                <a:ea typeface="Verdana" panose="020B0604030504040204" pitchFamily="34" charset="0"/>
              </a:rPr>
              <a:t> </a:t>
            </a:r>
            <a:r>
              <a:rPr lang="en-GB" altLang="en-US" dirty="0" err="1">
                <a:ea typeface="Verdana" panose="020B0604030504040204" pitchFamily="34" charset="0"/>
              </a:rPr>
              <a:t>conhecimentos</a:t>
            </a:r>
            <a:r>
              <a:rPr lang="en-GB" altLang="en-US" dirty="0">
                <a:ea typeface="Verdana" panose="020B0604030504040204" pitchFamily="34" charset="0"/>
              </a:rPr>
              <a:t>;</a:t>
            </a:r>
          </a:p>
        </p:txBody>
      </p:sp>
    </p:spTree>
    <p:extLst>
      <p:ext uri="{BB962C8B-B14F-4D97-AF65-F5344CB8AC3E}">
        <p14:creationId xmlns:p14="http://schemas.microsoft.com/office/powerpoint/2010/main" val="158022183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20</TotalTime>
  <Words>1333</Words>
  <Application>Microsoft Office PowerPoint</Application>
  <PresentationFormat>Apresentação na tela (4:3)</PresentationFormat>
  <Paragraphs>93</Paragraphs>
  <Slides>5</Slides>
  <Notes>5</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5</vt:i4>
      </vt:variant>
    </vt:vector>
  </HeadingPairs>
  <TitlesOfParts>
    <vt:vector size="10" baseType="lpstr">
      <vt:lpstr>Arial</vt:lpstr>
      <vt:lpstr>Calibri</vt:lpstr>
      <vt:lpstr>Verdana</vt:lpstr>
      <vt:lpstr>Wingdings 2</vt:lpstr>
      <vt:lpstr>Tutelas</vt:lpstr>
      <vt:lpstr>Apresentação do PowerPoint</vt:lpstr>
      <vt:lpstr>Processo de Recrutamento</vt:lpstr>
      <vt:lpstr>O que fazer com novos colaboradores?</vt:lpstr>
      <vt:lpstr>Apresentação do PowerPoint</vt:lpstr>
      <vt:lpstr>Gestão e Desenvolvimento de Carreira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3</cp:revision>
  <dcterms:created xsi:type="dcterms:W3CDTF">2019-11-18T23:19:05Z</dcterms:created>
  <dcterms:modified xsi:type="dcterms:W3CDTF">2022-01-24T00:05:47Z</dcterms:modified>
</cp:coreProperties>
</file>