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4"/>
  </p:notesMasterIdLst>
  <p:sldIdLst>
    <p:sldId id="258" r:id="rId2"/>
    <p:sldId id="259" r:id="rId3"/>
    <p:sldId id="290" r:id="rId4"/>
    <p:sldId id="292" r:id="rId5"/>
    <p:sldId id="291" r:id="rId6"/>
    <p:sldId id="297" r:id="rId7"/>
    <p:sldId id="298" r:id="rId8"/>
    <p:sldId id="300" r:id="rId9"/>
    <p:sldId id="267" r:id="rId10"/>
    <p:sldId id="268" r:id="rId11"/>
    <p:sldId id="282" r:id="rId12"/>
    <p:sldId id="30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101" d="100"/>
          <a:sy n="101" d="100"/>
        </p:scale>
        <p:origin x="12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C455B-68DC-485A-BCBD-7A23E389CF1B}" type="datetimeFigureOut">
              <a:rPr lang="en-US" smtClean="0"/>
              <a:t>2/14/2022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00049-EE6B-497F-ACF9-3873D53D61C3}" type="slidenum">
              <a:rPr lang="en-US" smtClean="0"/>
              <a:t>‹nº›</a:t>
            </a:fld>
            <a:endParaRPr lang="en-US"/>
          </a:p>
        </p:txBody>
      </p:sp>
    </p:spTree>
    <p:extLst>
      <p:ext uri="{BB962C8B-B14F-4D97-AF65-F5344CB8AC3E}">
        <p14:creationId xmlns:p14="http://schemas.microsoft.com/office/powerpoint/2010/main" val="137815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Esta apresentação destina-se a aumentar a conscientização de funcionários e contratados sobre questões de segurança da informação. Além do treinamento especializado que será ministrado de acordo com a função que o colaborador desempenha no sistema de gerenciamento de segurança da informação. Consiste em cerca de vinte slides com um pequeno teste no final.</a:t>
            </a:r>
            <a:endParaRPr lang="en-GB" baseline="0" dirty="0">
              <a:latin typeface="Verdana" panose="020B0604030504040204" pitchFamily="34" charset="0"/>
              <a:ea typeface="Verdana" panose="020B0604030504040204" pitchFamily="34" charset="0"/>
            </a:endParaRPr>
          </a:p>
          <a:p>
            <a:endParaRPr lang="en-GB" baseline="0" dirty="0">
              <a:latin typeface="Verdana" panose="020B0604030504040204" pitchFamily="34" charset="0"/>
              <a:ea typeface="Verdana" panose="020B0604030504040204" pitchFamily="34" charset="0"/>
            </a:endParaRPr>
          </a:p>
          <a:p>
            <a:r>
              <a:rPr lang="en-GB" sz="1400" b="1" kern="1200" dirty="0" err="1">
                <a:solidFill>
                  <a:schemeClr val="tx1"/>
                </a:solidFill>
                <a:effectLst/>
                <a:latin typeface="Verdana" panose="020B0604030504040204" pitchFamily="34" charset="0"/>
                <a:ea typeface="Verdana" panose="020B0604030504040204" pitchFamily="34" charset="0"/>
                <a:cs typeface="+mn-cs"/>
              </a:rPr>
              <a:t>Orientação</a:t>
            </a:r>
            <a:r>
              <a:rPr lang="en-GB" sz="1400" b="1" kern="1200" dirty="0">
                <a:solidFill>
                  <a:schemeClr val="tx1"/>
                </a:solidFill>
                <a:effectLst/>
                <a:latin typeface="Verdana" panose="020B0604030504040204" pitchFamily="34" charset="0"/>
                <a:ea typeface="Verdana" panose="020B0604030504040204" pitchFamily="34" charset="0"/>
                <a:cs typeface="+mn-cs"/>
              </a:rPr>
              <a:t> de </a:t>
            </a:r>
            <a:r>
              <a:rPr lang="en-GB" sz="1400" b="1" kern="1200" dirty="0" err="1">
                <a:solidFill>
                  <a:schemeClr val="tx1"/>
                </a:solidFill>
                <a:effectLst/>
                <a:latin typeface="Verdana" panose="020B0604030504040204" pitchFamily="34" charset="0"/>
                <a:ea typeface="Verdana" panose="020B0604030504040204" pitchFamily="34" charset="0"/>
                <a:cs typeface="+mn-cs"/>
              </a:rPr>
              <a:t>Implementação</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err="1">
                <a:solidFill>
                  <a:schemeClr val="tx1"/>
                </a:solidFill>
                <a:effectLst/>
                <a:latin typeface="Verdana" panose="020B0604030504040204" pitchFamily="34" charset="0"/>
                <a:ea typeface="Verdana" panose="020B0604030504040204" pitchFamily="34" charset="0"/>
                <a:cs typeface="+mn-cs"/>
              </a:rPr>
              <a:t>Objetivo</a:t>
            </a:r>
            <a:r>
              <a:rPr lang="en-GB" sz="1200" b="1" kern="1200" dirty="0">
                <a:solidFill>
                  <a:schemeClr val="tx1"/>
                </a:solidFill>
                <a:effectLst/>
                <a:latin typeface="Verdana" panose="020B0604030504040204" pitchFamily="34" charset="0"/>
                <a:ea typeface="Verdana" panose="020B0604030504040204" pitchFamily="34" charset="0"/>
                <a:cs typeface="+mn-cs"/>
              </a:rPr>
              <a:t> </a:t>
            </a:r>
            <a:r>
              <a:rPr lang="en-GB" sz="1200" b="1" kern="1200" dirty="0" err="1">
                <a:solidFill>
                  <a:schemeClr val="tx1"/>
                </a:solidFill>
                <a:effectLst/>
                <a:latin typeface="Verdana" panose="020B0604030504040204" pitchFamily="34" charset="0"/>
                <a:ea typeface="Verdana" panose="020B0604030504040204" pitchFamily="34" charset="0"/>
                <a:cs typeface="+mn-cs"/>
              </a:rPr>
              <a:t>deste</a:t>
            </a:r>
            <a:r>
              <a:rPr lang="en-GB" sz="1200" b="1" kern="1200" dirty="0">
                <a:solidFill>
                  <a:schemeClr val="tx1"/>
                </a:solidFill>
                <a:effectLst/>
                <a:latin typeface="Verdana" panose="020B0604030504040204" pitchFamily="34" charset="0"/>
                <a:ea typeface="Verdana" panose="020B0604030504040204" pitchFamily="34" charset="0"/>
                <a:cs typeface="+mn-cs"/>
              </a:rPr>
              <a:t> </a:t>
            </a:r>
            <a:r>
              <a:rPr lang="en-GB" sz="1200" b="1" kern="1200" dirty="0" err="1">
                <a:solidFill>
                  <a:schemeClr val="tx1"/>
                </a:solidFill>
                <a:effectLst/>
                <a:latin typeface="Verdana" panose="020B0604030504040204" pitchFamily="34" charset="0"/>
                <a:ea typeface="Verdana" panose="020B0604030504040204" pitchFamily="34" charset="0"/>
                <a:cs typeface="+mn-cs"/>
              </a:rPr>
              <a:t>Documento</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pt-BR" sz="1200" kern="1200" dirty="0">
                <a:solidFill>
                  <a:schemeClr val="tx1"/>
                </a:solidFill>
                <a:effectLst/>
                <a:latin typeface="Verdana" panose="020B0604030504040204" pitchFamily="34" charset="0"/>
                <a:ea typeface="Verdana" panose="020B0604030504040204" pitchFamily="34" charset="0"/>
                <a:cs typeface="+mn-cs"/>
              </a:rPr>
              <a:t>Esta apresentação destina-se a aumentar a conscientização sobre questões de segurança da informação para funcionários e contratados.</a:t>
            </a:r>
            <a:r>
              <a:rPr lang="en-GB" sz="1200" kern="1200" dirty="0">
                <a:solidFill>
                  <a:schemeClr val="tx1"/>
                </a:solidFill>
                <a:effectLst/>
                <a:latin typeface="Verdana" panose="020B0604030504040204" pitchFamily="34" charset="0"/>
                <a:ea typeface="Verdana" panose="020B0604030504040204" pitchFamily="34" charset="0"/>
                <a:cs typeface="+mn-cs"/>
              </a:rPr>
              <a:t> </a:t>
            </a: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err="1">
                <a:solidFill>
                  <a:schemeClr val="tx1"/>
                </a:solidFill>
                <a:effectLst/>
                <a:latin typeface="Verdana" panose="020B0604030504040204" pitchFamily="34" charset="0"/>
                <a:ea typeface="Verdana" panose="020B0604030504040204" pitchFamily="34" charset="0"/>
                <a:cs typeface="+mn-cs"/>
              </a:rPr>
              <a:t>Áreas</a:t>
            </a:r>
            <a:r>
              <a:rPr lang="en-GB" sz="1200" b="1" kern="1200" dirty="0">
                <a:solidFill>
                  <a:schemeClr val="tx1"/>
                </a:solidFill>
                <a:effectLst/>
                <a:latin typeface="Verdana" panose="020B0604030504040204" pitchFamily="34" charset="0"/>
                <a:ea typeface="Verdana" panose="020B0604030504040204" pitchFamily="34" charset="0"/>
                <a:cs typeface="+mn-cs"/>
              </a:rPr>
              <a:t> </a:t>
            </a:r>
            <a:r>
              <a:rPr lang="en-GB" sz="1200" b="1" kern="1200" dirty="0" err="1">
                <a:solidFill>
                  <a:schemeClr val="tx1"/>
                </a:solidFill>
                <a:effectLst/>
                <a:latin typeface="Verdana" panose="020B0604030504040204" pitchFamily="34" charset="0"/>
                <a:ea typeface="Verdana" panose="020B0604030504040204" pitchFamily="34" charset="0"/>
                <a:cs typeface="+mn-cs"/>
              </a:rPr>
              <a:t>abordadas</a:t>
            </a:r>
            <a:r>
              <a:rPr lang="en-GB" sz="1200" b="1" kern="1200" dirty="0">
                <a:solidFill>
                  <a:schemeClr val="tx1"/>
                </a:solidFill>
                <a:effectLst/>
                <a:latin typeface="Verdana" panose="020B0604030504040204" pitchFamily="34" charset="0"/>
                <a:ea typeface="Verdana" panose="020B0604030504040204" pitchFamily="34" charset="0"/>
                <a:cs typeface="+mn-cs"/>
              </a:rPr>
              <a:t> </a:t>
            </a:r>
            <a:r>
              <a:rPr lang="en-GB" sz="1200" b="1" kern="1200" dirty="0" err="1">
                <a:solidFill>
                  <a:schemeClr val="tx1"/>
                </a:solidFill>
                <a:effectLst/>
                <a:latin typeface="Verdana" panose="020B0604030504040204" pitchFamily="34" charset="0"/>
                <a:ea typeface="Verdana" panose="020B0604030504040204" pitchFamily="34" charset="0"/>
                <a:cs typeface="+mn-cs"/>
              </a:rPr>
              <a:t>na</a:t>
            </a:r>
            <a:r>
              <a:rPr lang="en-GB" sz="1200" b="1" kern="1200" dirty="0">
                <a:solidFill>
                  <a:schemeClr val="tx1"/>
                </a:solidFill>
                <a:effectLst/>
                <a:latin typeface="Verdana" panose="020B0604030504040204" pitchFamily="34" charset="0"/>
                <a:ea typeface="Verdana" panose="020B0604030504040204" pitchFamily="34" charset="0"/>
                <a:cs typeface="+mn-cs"/>
              </a:rPr>
              <a:t> LGPD</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kern="1200" dirty="0">
                <a:solidFill>
                  <a:schemeClr val="tx1"/>
                </a:solidFill>
                <a:effectLst/>
                <a:latin typeface="Verdana" panose="020B0604030504040204" pitchFamily="34" charset="0"/>
                <a:ea typeface="Verdana" panose="020B0604030504040204" pitchFamily="34" charset="0"/>
                <a:cs typeface="+mn-cs"/>
              </a:rPr>
              <a:t> </a:t>
            </a:r>
          </a:p>
          <a:p>
            <a:r>
              <a:rPr lang="pt-BR" sz="1200" kern="1200" dirty="0">
                <a:solidFill>
                  <a:schemeClr val="tx1"/>
                </a:solidFill>
                <a:effectLst/>
                <a:latin typeface="Verdana" panose="020B0604030504040204" pitchFamily="34" charset="0"/>
                <a:ea typeface="Verdana" panose="020B0604030504040204" pitchFamily="34" charset="0"/>
                <a:cs typeface="+mn-cs"/>
              </a:rPr>
              <a:t>As seguintes áreas da LGPD serão abordadas por este documento: Segurança do Processamento</a:t>
            </a:r>
          </a:p>
          <a:p>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err="1">
                <a:solidFill>
                  <a:schemeClr val="tx1"/>
                </a:solidFill>
                <a:effectLst/>
                <a:latin typeface="Verdana" panose="020B0604030504040204" pitchFamily="34" charset="0"/>
                <a:ea typeface="Verdana" panose="020B0604030504040204" pitchFamily="34" charset="0"/>
                <a:cs typeface="+mn-cs"/>
              </a:rPr>
              <a:t>Orientação</a:t>
            </a:r>
            <a:r>
              <a:rPr lang="en-GB" sz="1200" b="1" kern="1200" dirty="0">
                <a:solidFill>
                  <a:schemeClr val="tx1"/>
                </a:solidFill>
                <a:effectLst/>
                <a:latin typeface="Verdana" panose="020B0604030504040204" pitchFamily="34" charset="0"/>
                <a:ea typeface="Verdana" panose="020B0604030504040204" pitchFamily="34" charset="0"/>
                <a:cs typeface="+mn-cs"/>
              </a:rPr>
              <a:t> </a:t>
            </a:r>
            <a:r>
              <a:rPr lang="en-GB" sz="1200" b="1" kern="1200" dirty="0" err="1">
                <a:solidFill>
                  <a:schemeClr val="tx1"/>
                </a:solidFill>
                <a:effectLst/>
                <a:latin typeface="Verdana" panose="020B0604030504040204" pitchFamily="34" charset="0"/>
                <a:ea typeface="Verdana" panose="020B0604030504040204" pitchFamily="34" charset="0"/>
                <a:cs typeface="+mn-cs"/>
              </a:rPr>
              <a:t>Geral</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latin typeface="Verdana" panose="020B0604030504040204" pitchFamily="34" charset="0"/>
                <a:ea typeface="Verdana" panose="020B0604030504040204" pitchFamily="34" charset="0"/>
              </a:rPr>
              <a:t>O treinamento pode ser realizado para grupos que atuam nessa área, independente do números de integrantes ou local. </a:t>
            </a:r>
            <a:r>
              <a:rPr lang="pt-BR" baseline="0" dirty="0"/>
              <a:t>Você pode optar por adaptar a apresentação para públicos específicos, por exemplo departamentos de negócios. A adaptação pode envolver a adição de slides adicionais, a retirada e a alteração do conteúdo de alguns deles</a:t>
            </a:r>
            <a:r>
              <a:rPr lang="pt-BR" baseline="0" dirty="0">
                <a:latin typeface="Verdana" panose="020B0604030504040204" pitchFamily="34" charset="0"/>
                <a:ea typeface="Verdana" panose="020B060403050404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p>
          <a:p>
            <a:r>
              <a:rPr lang="en-GB" sz="1200" b="1" kern="1200" dirty="0" err="1">
                <a:solidFill>
                  <a:schemeClr val="tx1"/>
                </a:solidFill>
                <a:effectLst/>
                <a:latin typeface="Verdana" panose="020B0604030504040204" pitchFamily="34" charset="0"/>
                <a:ea typeface="Verdana" panose="020B0604030504040204" pitchFamily="34" charset="0"/>
                <a:cs typeface="+mn-cs"/>
              </a:rPr>
              <a:t>Frequência</a:t>
            </a:r>
            <a:r>
              <a:rPr lang="en-GB" sz="1200" b="1" kern="1200" dirty="0">
                <a:solidFill>
                  <a:schemeClr val="tx1"/>
                </a:solidFill>
                <a:effectLst/>
                <a:latin typeface="Verdana" panose="020B0604030504040204" pitchFamily="34" charset="0"/>
                <a:ea typeface="Verdana" panose="020B0604030504040204" pitchFamily="34" charset="0"/>
                <a:cs typeface="+mn-cs"/>
              </a:rPr>
              <a:t> de </a:t>
            </a:r>
            <a:r>
              <a:rPr lang="en-GB" sz="1200" b="1" kern="1200" dirty="0" err="1">
                <a:solidFill>
                  <a:schemeClr val="tx1"/>
                </a:solidFill>
                <a:effectLst/>
                <a:latin typeface="Verdana" panose="020B0604030504040204" pitchFamily="34" charset="0"/>
                <a:ea typeface="Verdana" panose="020B0604030504040204" pitchFamily="34" charset="0"/>
                <a:cs typeface="+mn-cs"/>
              </a:rPr>
              <a:t>Revisão</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kern="1200" dirty="0">
                <a:solidFill>
                  <a:schemeClr val="tx1"/>
                </a:solidFill>
                <a:effectLst/>
                <a:latin typeface="Verdana" panose="020B0604030504040204" pitchFamily="34" charset="0"/>
                <a:ea typeface="Verdana" panose="020B0604030504040204" pitchFamily="34" charset="0"/>
                <a:cs typeface="+mn-cs"/>
              </a:rPr>
              <a:t> </a:t>
            </a:r>
          </a:p>
          <a:p>
            <a:r>
              <a:rPr lang="pt-BR" sz="1200" kern="1200" dirty="0">
                <a:solidFill>
                  <a:schemeClr val="tx1"/>
                </a:solidFill>
                <a:effectLst/>
                <a:latin typeface="Verdana" panose="020B0604030504040204" pitchFamily="34" charset="0"/>
                <a:ea typeface="Verdana" panose="020B0604030504040204" pitchFamily="34" charset="0"/>
                <a:cs typeface="+mn-cs"/>
              </a:rPr>
              <a:t>Recomendamos que este documento seja revisado anualmente e/ou </a:t>
            </a:r>
            <a:r>
              <a:rPr lang="pt-BR" sz="1200" kern="1200" dirty="0">
                <a:solidFill>
                  <a:schemeClr val="tx1"/>
                </a:solidFill>
                <a:effectLst/>
                <a:latin typeface="+mn-lt"/>
                <a:ea typeface="+mn-ea"/>
                <a:cs typeface="+mn-cs"/>
              </a:rPr>
              <a:t>após cada apresentação para garantir que ele esteja abrangendo os conteúdos necessários, com base no feedback de cada exposição</a:t>
            </a:r>
            <a:endParaRPr lang="pt-BR"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en-GB" sz="1200" b="1" kern="1200" dirty="0">
                <a:solidFill>
                  <a:schemeClr val="tx1"/>
                </a:solidFill>
                <a:effectLst/>
                <a:latin typeface="Verdana" panose="020B0604030504040204" pitchFamily="34" charset="0"/>
                <a:ea typeface="Verdana" panose="020B0604030504040204" pitchFamily="34" charset="0"/>
                <a:cs typeface="+mn-cs"/>
              </a:rPr>
              <a:t> </a:t>
            </a:r>
            <a:endParaRPr lang="en-GB" sz="1200" kern="1200" dirty="0">
              <a:solidFill>
                <a:schemeClr val="tx1"/>
              </a:solidFill>
              <a:effectLst/>
              <a:latin typeface="Verdana" panose="020B0604030504040204" pitchFamily="34" charset="0"/>
              <a:ea typeface="Verdana" panose="020B0604030504040204" pitchFamily="34" charset="0"/>
              <a:cs typeface="+mn-cs"/>
            </a:endParaRPr>
          </a:p>
          <a:p>
            <a:r>
              <a:rPr lang="pt-BR" sz="1200" b="1" u="sng" kern="1200" dirty="0">
                <a:solidFill>
                  <a:schemeClr val="tx1"/>
                </a:solidFill>
                <a:effectLst/>
                <a:latin typeface="+mn-lt"/>
                <a:ea typeface="+mn-ea"/>
                <a:cs typeface="+mn-cs"/>
              </a:rPr>
              <a:t>Aviso de Direitos Autorais:</a:t>
            </a:r>
            <a:r>
              <a:rPr lang="pt-BR" sz="1200" kern="1200" dirty="0">
                <a:solidFill>
                  <a:schemeClr val="tx1"/>
                </a:solidFill>
                <a:effectLst/>
                <a:latin typeface="+mn-lt"/>
                <a:ea typeface="+mn-ea"/>
                <a:cs typeface="+mn-cs"/>
              </a:rPr>
              <a:t>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Este documento foi criado por Tutelas e possui © copyright Tutelas, com as exceções a seguir identificadas.</a:t>
            </a:r>
          </a:p>
          <a:p>
            <a:endParaRPr lang="pt-BR" sz="1200" kern="1200" dirty="0">
              <a:solidFill>
                <a:schemeClr val="tx1"/>
              </a:solidFill>
              <a:effectLst/>
              <a:latin typeface="+mn-lt"/>
              <a:ea typeface="+mn-ea"/>
              <a:cs typeface="+mn-cs"/>
            </a:endParaRPr>
          </a:p>
          <a:p>
            <a:r>
              <a:rPr lang="pt-BR" sz="1200" b="1" u="sng" kern="1200" dirty="0">
                <a:solidFill>
                  <a:schemeClr val="tx1"/>
                </a:solidFill>
                <a:effectLst/>
                <a:latin typeface="+mn-lt"/>
                <a:ea typeface="+mn-ea"/>
                <a:cs typeface="+mn-cs"/>
              </a:rPr>
              <a:t>Termos de Licença:</a:t>
            </a:r>
            <a:r>
              <a:rPr lang="pt-BR" sz="1200" kern="1200" dirty="0">
                <a:solidFill>
                  <a:schemeClr val="tx1"/>
                </a:solidFill>
                <a:effectLst/>
                <a:latin typeface="+mn-lt"/>
                <a:ea typeface="+mn-ea"/>
                <a:cs typeface="+mn-cs"/>
              </a:rPr>
              <a:t>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Este documento é licenciado e sujeito aos Termos de Licença E-Book Tutelas, disponíveis mediante solicitações ou por download em nosso site. Todos os outros direitos são reservados.</a:t>
            </a:r>
          </a:p>
          <a:p>
            <a:r>
              <a:rPr lang="pt-BR" sz="1200" kern="1200" dirty="0">
                <a:solidFill>
                  <a:schemeClr val="tx1"/>
                </a:solidFill>
                <a:effectLst/>
                <a:latin typeface="+mn-lt"/>
                <a:ea typeface="+mn-ea"/>
                <a:cs typeface="+mn-cs"/>
              </a:rPr>
              <a:t> </a:t>
            </a:r>
          </a:p>
          <a:p>
            <a:r>
              <a:rPr lang="pt-BR" sz="1200" b="1" u="sng" kern="1200" dirty="0">
                <a:solidFill>
                  <a:schemeClr val="tx1"/>
                </a:solidFill>
                <a:effectLst/>
                <a:latin typeface="+mn-lt"/>
                <a:ea typeface="+mn-ea"/>
                <a:cs typeface="+mn-cs"/>
              </a:rPr>
              <a:t>AVISO LEGAL: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Os modelos de documentos devem ser usados apenas como “ponto de partida”, para você criar seu próprio documento e aplicar todas as verificações razoáveis antes de usá-lo, estando sob sua responsabilidade a análise e confirmação legal e profissional dos documentos elaborados.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É sua responsabilidade garantir que o conteúdo de qualquer documento criado com base em nossos modelos esteja correto e adequado às suas necessidades, inclusive que esteja em conformidade com as leis relevantes em seu país. Nós não fazemos promessas ou garantias sobre a exatidão, integridade ou adequação dos nossos modelos de documentos. Ao aderir a esse material você expressamente nos exclui e nos isenta de qualquer responsabilidade por qualquer despesa, perda ou dano sofrido em razão do uso dos nossos modelos. Não assumimos nenhum dever de cuidado sobre os nossos modelos de documentos e seus conteúdos ou qualquer expectativa de que este material se adeque às suas necessidades e conformidades, inclusive em casos de distorção, erros ou omissões em seus conteúdos. </a:t>
            </a:r>
          </a:p>
        </p:txBody>
      </p:sp>
      <p:sp>
        <p:nvSpPr>
          <p:cNvPr id="4" name="Slide Number Placeholder 3"/>
          <p:cNvSpPr>
            <a:spLocks noGrp="1"/>
          </p:cNvSpPr>
          <p:nvPr>
            <p:ph type="sldNum" sz="quarter" idx="10"/>
          </p:nvPr>
        </p:nvSpPr>
        <p:spPr/>
        <p:txBody>
          <a:bodyPr/>
          <a:lstStyle/>
          <a:p>
            <a:fld id="{15572EC6-E22D-4314-BD35-0F32D91EA534}" type="slidenum">
              <a:rPr lang="en-GB" smtClean="0"/>
              <a:t>1</a:t>
            </a:fld>
            <a:endParaRPr lang="en-GB"/>
          </a:p>
        </p:txBody>
      </p:sp>
    </p:spTree>
    <p:extLst>
      <p:ext uri="{BB962C8B-B14F-4D97-AF65-F5344CB8AC3E}">
        <p14:creationId xmlns:p14="http://schemas.microsoft.com/office/powerpoint/2010/main" val="228136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Calibri" pitchFamily="34" charset="0"/>
              <a:buNone/>
              <a:tabLst/>
              <a:defRPr/>
            </a:pPr>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pPr marL="0" indent="0">
              <a:buFont typeface="Calibri" pitchFamily="34" charset="0"/>
              <a:buNone/>
            </a:pPr>
            <a:endParaRPr lang="en-GB" altLang="en-US" dirty="0">
              <a:latin typeface="Verdana" panose="020B0604030504040204" pitchFamily="34" charset="0"/>
              <a:ea typeface="Verdana" panose="020B0604030504040204" pitchFamily="34" charset="0"/>
              <a:cs typeface="Arial" charset="0"/>
            </a:endParaRPr>
          </a:p>
          <a:p>
            <a:pPr marL="0" indent="0">
              <a:buFont typeface="Calibri" pitchFamily="34" charset="0"/>
              <a:buNone/>
            </a:pPr>
            <a:r>
              <a:rPr lang="pt-BR" altLang="en-US" dirty="0">
                <a:latin typeface="Verdana" panose="020B0604030504040204" pitchFamily="34" charset="0"/>
                <a:ea typeface="Verdana" panose="020B0604030504040204" pitchFamily="34" charset="0"/>
                <a:cs typeface="Arial" charset="0"/>
              </a:rPr>
              <a:t>Este questionário deve ser realizado no final da apresentação. Pode ser entregue impresso e ser respondido em grupo ou individualmente e, em seguida, deve-se pontuar os resultados! Respostas abaixo.</a:t>
            </a:r>
          </a:p>
          <a:p>
            <a:pPr marL="0" indent="0">
              <a:buFont typeface="Calibri" pitchFamily="34" charset="0"/>
              <a:buNone/>
            </a:pPr>
            <a:endParaRPr lang="en-GB" altLang="en-US" dirty="0">
              <a:latin typeface="Verdana" panose="020B0604030504040204" pitchFamily="34" charset="0"/>
              <a:ea typeface="Verdana" panose="020B0604030504040204" pitchFamily="34" charset="0"/>
              <a:cs typeface="Arial" charset="0"/>
            </a:endParaRPr>
          </a:p>
          <a:p>
            <a:pPr marL="228600" indent="-228600">
              <a:buFont typeface="Calibri" pitchFamily="34" charset="0"/>
              <a:buAutoNum type="arabicPeriod"/>
            </a:pPr>
            <a:r>
              <a:rPr lang="pt-BR" altLang="en-US" i="1" dirty="0">
                <a:ea typeface="Verdana" panose="020B0604030504040204" pitchFamily="34" charset="0"/>
                <a:cs typeface="Arial" charset="0"/>
              </a:rPr>
              <a:t>Cite três dados pessoais que coletamos</a:t>
            </a:r>
            <a:endParaRPr lang="pt-BR" altLang="en-US" i="1" dirty="0">
              <a:latin typeface="Verdana" panose="020B0604030504040204" pitchFamily="34" charset="0"/>
              <a:ea typeface="Verdana" panose="020B0604030504040204" pitchFamily="34" charset="0"/>
              <a:cs typeface="Arial" charset="0"/>
            </a:endParaRPr>
          </a:p>
          <a:p>
            <a:pPr marL="0" indent="0">
              <a:buFont typeface="Calibri" pitchFamily="34" charset="0"/>
              <a:buNone/>
            </a:pPr>
            <a:endParaRPr lang="en-GB" altLang="en-US" dirty="0">
              <a:latin typeface="Verdana" panose="020B0604030504040204" pitchFamily="34" charset="0"/>
              <a:ea typeface="Verdana" panose="020B0604030504040204" pitchFamily="34" charset="0"/>
              <a:cs typeface="Arial" charset="0"/>
            </a:endParaRPr>
          </a:p>
          <a:p>
            <a:pPr marL="0" indent="0">
              <a:buFont typeface="Calibri" pitchFamily="34" charset="0"/>
              <a:buNone/>
            </a:pPr>
            <a:r>
              <a:rPr lang="pt-BR" altLang="en-US" dirty="0">
                <a:latin typeface="Verdana" panose="020B0604030504040204" pitchFamily="34" charset="0"/>
                <a:ea typeface="Verdana" panose="020B0604030504040204" pitchFamily="34" charset="0"/>
                <a:cs typeface="Arial" charset="0"/>
              </a:rPr>
              <a:t>A lista prevista no slide é a seguinte, mas, se possível, use situações específicas da sua empresa.</a:t>
            </a:r>
            <a:endParaRPr lang="en-GB" altLang="en-US" baseline="0" dirty="0">
              <a:latin typeface="Verdana" panose="020B0604030504040204" pitchFamily="34" charset="0"/>
              <a:ea typeface="Verdana" panose="020B0604030504040204" pitchFamily="34" charset="0"/>
              <a:cs typeface="Arial" charset="0"/>
            </a:endParaRPr>
          </a:p>
          <a:p>
            <a:pPr marL="0" indent="0">
              <a:buFont typeface="Calibri" pitchFamily="34" charset="0"/>
              <a:buNone/>
            </a:pPr>
            <a:endParaRPr lang="en-GB" altLang="en-US" dirty="0">
              <a:latin typeface="Verdana" panose="020B0604030504040204" pitchFamily="34" charset="0"/>
              <a:ea typeface="Verdana" panose="020B0604030504040204" pitchFamily="34" charset="0"/>
              <a:cs typeface="Arial" charset="0"/>
            </a:endParaRP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Informação pessoal</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Orçamentos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Planos de negócios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Recursos humanos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Registros do cliente</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Propriedade intelectual</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Especificações do produto</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Financeiro</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Contratual</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Fornecedores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Pessoas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Imposto</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Termos comerciais</a:t>
            </a:r>
          </a:p>
          <a:p>
            <a:pPr marL="514350" indent="-514350">
              <a:buFont typeface="Arial" panose="020B0604020202020204" pitchFamily="34" charset="0"/>
              <a:buChar char="•"/>
            </a:pPr>
            <a:r>
              <a:rPr lang="pt-BR" altLang="en-US" dirty="0">
                <a:latin typeface="Verdana" panose="020B0604030504040204" pitchFamily="34" charset="0"/>
                <a:ea typeface="Verdana" panose="020B0604030504040204" pitchFamily="34" charset="0"/>
                <a:cs typeface="Arial" charset="0"/>
              </a:rPr>
              <a:t>Procedimentos operacionais</a:t>
            </a:r>
          </a:p>
          <a:p>
            <a:pPr marL="0" indent="0">
              <a:buFont typeface="Arial" panose="020B0604020202020204" pitchFamily="34" charset="0"/>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en-GB" altLang="en-US" i="1" dirty="0">
                <a:latin typeface="Verdana" panose="020B0604030504040204" pitchFamily="34" charset="0"/>
                <a:ea typeface="Verdana" panose="020B0604030504040204" pitchFamily="34" charset="0"/>
                <a:cs typeface="Arial" charset="0"/>
              </a:rPr>
              <a:t>2. </a:t>
            </a:r>
            <a:r>
              <a:rPr lang="pt-BR" altLang="en-US" i="1" dirty="0">
                <a:latin typeface="Verdana" panose="020B0604030504040204" pitchFamily="34" charset="0"/>
                <a:ea typeface="Verdana" panose="020B0604030504040204" pitchFamily="34" charset="0"/>
                <a:cs typeface="Arial" charset="0"/>
              </a:rPr>
              <a:t>Cite dois grupos que podem tentar obter acesso não autorizado ao nosso banco de dados</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en-GB" altLang="en-US" dirty="0" err="1">
                <a:latin typeface="Verdana" panose="020B0604030504040204" pitchFamily="34" charset="0"/>
                <a:ea typeface="Verdana" panose="020B0604030504040204" pitchFamily="34" charset="0"/>
                <a:cs typeface="Arial" charset="0"/>
              </a:rPr>
              <a:t>Escolha</a:t>
            </a:r>
            <a:r>
              <a:rPr lang="en-GB" altLang="en-US" dirty="0">
                <a:latin typeface="Verdana" panose="020B0604030504040204" pitchFamily="34" charset="0"/>
                <a:ea typeface="Verdana" panose="020B0604030504040204" pitchFamily="34" charset="0"/>
                <a:cs typeface="Arial" charset="0"/>
              </a:rPr>
              <a:t> entre:</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pt-BR" altLang="en-US" dirty="0" err="1">
                <a:latin typeface="Verdana" panose="020B0604030504040204" pitchFamily="34" charset="0"/>
                <a:ea typeface="Verdana" panose="020B0604030504040204" pitchFamily="34" charset="0"/>
                <a:cs typeface="Arial" charset="0"/>
              </a:rPr>
              <a:t>Cibercriminosos</a:t>
            </a:r>
            <a:endParaRPr lang="pt-BR" altLang="en-US" dirty="0">
              <a:latin typeface="Verdana" panose="020B0604030504040204" pitchFamily="34" charset="0"/>
              <a:ea typeface="Verdana" panose="020B0604030504040204" pitchFamily="34" charset="0"/>
              <a:cs typeface="Arial" charset="0"/>
            </a:endParaRPr>
          </a:p>
          <a:p>
            <a:pPr marL="0" indent="0">
              <a:buFont typeface="+mj-lt"/>
              <a:buNone/>
            </a:pPr>
            <a:r>
              <a:rPr lang="pt-BR" altLang="en-US" dirty="0">
                <a:latin typeface="Verdana" panose="020B0604030504040204" pitchFamily="34" charset="0"/>
                <a:ea typeface="Verdana" panose="020B0604030504040204" pitchFamily="34" charset="0"/>
                <a:cs typeface="Arial" charset="0"/>
              </a:rPr>
              <a:t>Concorrentes</a:t>
            </a:r>
          </a:p>
          <a:p>
            <a:pPr marL="0" indent="0">
              <a:buFont typeface="+mj-lt"/>
              <a:buNone/>
            </a:pPr>
            <a:r>
              <a:rPr lang="pt-BR" altLang="en-US" dirty="0" err="1">
                <a:latin typeface="Verdana" panose="020B0604030504040204" pitchFamily="34" charset="0"/>
                <a:ea typeface="Verdana" panose="020B0604030504040204" pitchFamily="34" charset="0"/>
                <a:cs typeface="Arial" charset="0"/>
              </a:rPr>
              <a:t>Hacktivistas</a:t>
            </a:r>
            <a:r>
              <a:rPr lang="pt-BR" altLang="en-US" dirty="0">
                <a:latin typeface="Verdana" panose="020B0604030504040204" pitchFamily="34" charset="0"/>
                <a:ea typeface="Verdana" panose="020B0604030504040204" pitchFamily="34" charset="0"/>
                <a:cs typeface="Arial" charset="0"/>
              </a:rPr>
              <a:t> </a:t>
            </a:r>
          </a:p>
          <a:p>
            <a:pPr marL="0" indent="0">
              <a:buFont typeface="+mj-lt"/>
              <a:buNone/>
            </a:pPr>
            <a:r>
              <a:rPr lang="pt-BR" altLang="en-US" dirty="0">
                <a:latin typeface="Verdana" panose="020B0604030504040204" pitchFamily="34" charset="0"/>
                <a:ea typeface="Verdana" panose="020B0604030504040204" pitchFamily="34" charset="0"/>
                <a:cs typeface="Arial" charset="0"/>
              </a:rPr>
              <a:t>Fraudadores</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en-GB" altLang="en-US" i="1" dirty="0">
                <a:latin typeface="Verdana" panose="020B0604030504040204" pitchFamily="34" charset="0"/>
                <a:ea typeface="Verdana" panose="020B0604030504040204" pitchFamily="34" charset="0"/>
                <a:cs typeface="Arial" charset="0"/>
              </a:rPr>
              <a:t>3. </a:t>
            </a:r>
            <a:r>
              <a:rPr lang="pt-BR" altLang="en-US" i="1" dirty="0">
                <a:latin typeface="Verdana" panose="020B0604030504040204" pitchFamily="34" charset="0"/>
                <a:ea typeface="Verdana" panose="020B0604030504040204" pitchFamily="34" charset="0"/>
                <a:cs typeface="Arial" charset="0"/>
              </a:rPr>
              <a:t>Indique duas situações que a organização pode ser afetada por uma violação de segurança da informação</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pt-BR" altLang="en-US" dirty="0">
                <a:latin typeface="Verdana" panose="020B0604030504040204" pitchFamily="34" charset="0"/>
                <a:ea typeface="Verdana" panose="020B0604030504040204" pitchFamily="34" charset="0"/>
                <a:cs typeface="Arial" charset="0"/>
              </a:rPr>
              <a:t>Quaisquer impactos, exemplo: perda de reputação, ação judicial, perda de clientes, empregados em risco, etc.</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en-GB" altLang="en-US" i="1" dirty="0">
                <a:latin typeface="Verdana" panose="020B0604030504040204" pitchFamily="34" charset="0"/>
                <a:ea typeface="Verdana" panose="020B0604030504040204" pitchFamily="34" charset="0"/>
                <a:cs typeface="Arial" charset="0"/>
              </a:rPr>
              <a:t>4. O que </a:t>
            </a:r>
            <a:r>
              <a:rPr lang="en-GB" altLang="en-US" i="1" dirty="0" err="1">
                <a:latin typeface="Verdana" panose="020B0604030504040204" pitchFamily="34" charset="0"/>
                <a:ea typeface="Verdana" panose="020B0604030504040204" pitchFamily="34" charset="0"/>
                <a:cs typeface="Arial" charset="0"/>
              </a:rPr>
              <a:t>significa</a:t>
            </a:r>
            <a:r>
              <a:rPr lang="en-GB" altLang="en-US" i="1" dirty="0">
                <a:latin typeface="Verdana" panose="020B0604030504040204" pitchFamily="34" charset="0"/>
                <a:ea typeface="Verdana" panose="020B0604030504040204" pitchFamily="34" charset="0"/>
                <a:cs typeface="Arial" charset="0"/>
              </a:rPr>
              <a:t> “LGPD”?</a:t>
            </a:r>
          </a:p>
          <a:p>
            <a:pPr marL="0" indent="0">
              <a:buFont typeface="+mj-lt"/>
              <a:buNone/>
            </a:pPr>
            <a:endParaRPr lang="en-GB" altLang="en-US" dirty="0">
              <a:latin typeface="Verdana" panose="020B0604030504040204" pitchFamily="34" charset="0"/>
              <a:ea typeface="Verdana" panose="020B0604030504040204" pitchFamily="34" charset="0"/>
              <a:cs typeface="Arial" charset="0"/>
            </a:endParaRPr>
          </a:p>
          <a:p>
            <a:pPr marL="0" indent="0">
              <a:buFont typeface="Calibri" pitchFamily="34" charset="0"/>
              <a:buNone/>
            </a:pPr>
            <a:r>
              <a:rPr lang="en-GB" altLang="en-US" dirty="0">
                <a:latin typeface="Verdana" panose="020B0604030504040204" pitchFamily="34" charset="0"/>
                <a:ea typeface="Verdana" panose="020B0604030504040204" pitchFamily="34" charset="0"/>
                <a:cs typeface="Arial" charset="0"/>
              </a:rPr>
              <a:t>Lei </a:t>
            </a:r>
            <a:r>
              <a:rPr lang="en-GB" altLang="en-US" dirty="0" err="1">
                <a:latin typeface="Verdana" panose="020B0604030504040204" pitchFamily="34" charset="0"/>
                <a:ea typeface="Verdana" panose="020B0604030504040204" pitchFamily="34" charset="0"/>
                <a:cs typeface="Arial" charset="0"/>
              </a:rPr>
              <a:t>Geral</a:t>
            </a:r>
            <a:r>
              <a:rPr lang="en-GB" altLang="en-US" dirty="0">
                <a:latin typeface="Verdana" panose="020B0604030504040204" pitchFamily="34" charset="0"/>
                <a:ea typeface="Verdana" panose="020B0604030504040204" pitchFamily="34" charset="0"/>
                <a:cs typeface="Arial" charset="0"/>
              </a:rPr>
              <a:t> de </a:t>
            </a:r>
            <a:r>
              <a:rPr lang="en-GB" altLang="en-US" dirty="0" err="1">
                <a:latin typeface="Verdana" panose="020B0604030504040204" pitchFamily="34" charset="0"/>
                <a:ea typeface="Verdana" panose="020B0604030504040204" pitchFamily="34" charset="0"/>
                <a:cs typeface="Arial" charset="0"/>
              </a:rPr>
              <a:t>Proteção</a:t>
            </a:r>
            <a:r>
              <a:rPr lang="en-GB" altLang="en-US" dirty="0">
                <a:latin typeface="Verdana" panose="020B0604030504040204" pitchFamily="34" charset="0"/>
                <a:ea typeface="Verdana" panose="020B0604030504040204" pitchFamily="34" charset="0"/>
                <a:cs typeface="Arial" charset="0"/>
              </a:rPr>
              <a:t> de Dados</a:t>
            </a:r>
          </a:p>
          <a:p>
            <a:pPr marL="0" indent="0">
              <a:buFont typeface="Calibri" pitchFamily="34" charset="0"/>
              <a:buNone/>
            </a:pPr>
            <a:endParaRPr lang="en-GB" altLang="en-US" dirty="0">
              <a:latin typeface="Verdana" panose="020B0604030504040204" pitchFamily="34" charset="0"/>
              <a:ea typeface="Verdana" panose="020B0604030504040204" pitchFamily="34" charset="0"/>
              <a:cs typeface="Arial" charset="0"/>
            </a:endParaRPr>
          </a:p>
          <a:p>
            <a:pPr marL="0" indent="0">
              <a:buFont typeface="+mj-lt"/>
              <a:buNone/>
            </a:pPr>
            <a:r>
              <a:rPr lang="en-GB" altLang="en-US" i="1" dirty="0">
                <a:latin typeface="Verdana" panose="020B0604030504040204" pitchFamily="34" charset="0"/>
                <a:ea typeface="Verdana" panose="020B0604030504040204" pitchFamily="34" charset="0"/>
                <a:cs typeface="Arial" charset="0"/>
              </a:rPr>
              <a:t>5. </a:t>
            </a:r>
            <a:r>
              <a:rPr lang="pt-BR" altLang="en-US" i="1" dirty="0">
                <a:latin typeface="Verdana" panose="020B0604030504040204" pitchFamily="34" charset="0"/>
                <a:ea typeface="Verdana" panose="020B0604030504040204" pitchFamily="34" charset="0"/>
                <a:cs typeface="Arial" charset="0"/>
              </a:rPr>
              <a:t>Dê um exemplo de uma "senha forte"</a:t>
            </a:r>
          </a:p>
          <a:p>
            <a:pPr marL="0" indent="0">
              <a:buFont typeface="+mj-lt"/>
              <a:buNone/>
            </a:pPr>
            <a:endParaRPr lang="pt-BR" altLang="en-US" i="1" dirty="0">
              <a:latin typeface="Verdana" panose="020B0604030504040204" pitchFamily="34" charset="0"/>
              <a:ea typeface="Verdana" panose="020B0604030504040204" pitchFamily="34" charset="0"/>
              <a:cs typeface="Arial" charset="0"/>
            </a:endParaRPr>
          </a:p>
          <a:p>
            <a:pPr marL="0" indent="0">
              <a:buFont typeface="+mj-lt"/>
              <a:buNone/>
            </a:pPr>
            <a:r>
              <a:rPr lang="pt-BR" altLang="en-US" i="1" dirty="0">
                <a:latin typeface="Verdana" panose="020B0604030504040204" pitchFamily="34" charset="0"/>
                <a:ea typeface="Verdana" panose="020B0604030504040204" pitchFamily="34" charset="0"/>
                <a:cs typeface="Arial" charset="0"/>
              </a:rPr>
              <a:t>Qualquer senha longa, com números e caracteres especiais, não uma palavra do dicionário, por exemplo: Tiavhqfm3 $ (exemplo baseado nas primeiras letras da frase "Este é um teste muito difícil para mim")</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10</a:t>
            </a:fld>
            <a:endParaRPr lang="en-GB"/>
          </a:p>
        </p:txBody>
      </p:sp>
    </p:spTree>
    <p:extLst>
      <p:ext uri="{BB962C8B-B14F-4D97-AF65-F5344CB8AC3E}">
        <p14:creationId xmlns:p14="http://schemas.microsoft.com/office/powerpoint/2010/main" val="39882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6. </a:t>
            </a:r>
            <a:r>
              <a:rPr lang="pt-BR" i="1" dirty="0">
                <a:latin typeface="Verdana" panose="020B0604030504040204" pitchFamily="34" charset="0"/>
                <a:ea typeface="Verdana" panose="020B0604030504040204" pitchFamily="34" charset="0"/>
              </a:rPr>
              <a:t>Se você reconhecer um e-mail de “ataque", o que deve fazer?</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Não abra, clique em links ou abra anexos. Denuncie.</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7. </a:t>
            </a:r>
            <a:r>
              <a:rPr lang="pt-BR" i="1" dirty="0">
                <a:latin typeface="Verdana" panose="020B0604030504040204" pitchFamily="34" charset="0"/>
                <a:ea typeface="Verdana" panose="020B0604030504040204" pitchFamily="34" charset="0"/>
              </a:rPr>
              <a:t>Se você encontrar um cartão de memória USB no estacionamento, que atitude você deve tomar?</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Não coloque no seu computador! Entregue-o ao seu supervisor ou autoridade adequada.</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8. </a:t>
            </a:r>
            <a:r>
              <a:rPr lang="pt-BR" i="1" dirty="0">
                <a:latin typeface="Verdana" panose="020B0604030504040204" pitchFamily="34" charset="0"/>
                <a:ea typeface="Verdana" panose="020B0604030504040204" pitchFamily="34" charset="0"/>
              </a:rPr>
              <a:t>Quais são suas responsabilidades quando recebe um visitante?</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Verifique se eles fizeram a identificação na portaria e se estão usando crachá. Acompanhá-los em todos os momentos.</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9. </a:t>
            </a:r>
            <a:r>
              <a:rPr lang="pt-BR" i="1" dirty="0">
                <a:latin typeface="Verdana" panose="020B0604030504040204" pitchFamily="34" charset="0"/>
                <a:ea typeface="Verdana" panose="020B0604030504040204" pitchFamily="34" charset="0"/>
              </a:rPr>
              <a:t>Para quem você relataria um incidente de segurança da informação?</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Seu supervisor e/ou responsável pela segurança da informação.</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10. </a:t>
            </a:r>
            <a:r>
              <a:rPr lang="pt-BR" i="1" dirty="0">
                <a:latin typeface="Verdana" panose="020B0604030504040204" pitchFamily="34" charset="0"/>
                <a:ea typeface="Verdana" panose="020B0604030504040204" pitchFamily="34" charset="0"/>
              </a:rPr>
              <a:t>De quem é a </a:t>
            </a:r>
            <a:r>
              <a:rPr lang="pt-BR" i="1">
                <a:latin typeface="Verdana" panose="020B0604030504040204" pitchFamily="34" charset="0"/>
                <a:ea typeface="Verdana" panose="020B0604030504040204" pitchFamily="34" charset="0"/>
              </a:rPr>
              <a:t>responsabilidade pela segurança </a:t>
            </a:r>
            <a:r>
              <a:rPr lang="pt-BR" i="1" dirty="0">
                <a:latin typeface="Verdana" panose="020B0604030504040204" pitchFamily="34" charset="0"/>
                <a:ea typeface="Verdana" panose="020B0604030504040204" pitchFamily="34" charset="0"/>
              </a:rPr>
              <a:t>da informação </a:t>
            </a:r>
            <a:r>
              <a:rPr lang="pt-BR" i="1">
                <a:latin typeface="Verdana" panose="020B0604030504040204" pitchFamily="34" charset="0"/>
                <a:ea typeface="Verdana" panose="020B0604030504040204" pitchFamily="34" charset="0"/>
              </a:rPr>
              <a:t>dentro da </a:t>
            </a:r>
            <a:r>
              <a:rPr lang="pt-BR" i="1" dirty="0">
                <a:latin typeface="Verdana" panose="020B0604030504040204" pitchFamily="34" charset="0"/>
                <a:ea typeface="Verdana" panose="020B0604030504040204" pitchFamily="34" charset="0"/>
              </a:rPr>
              <a:t>nossa organização?</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Todo mundo!</a:t>
            </a:r>
            <a:endParaRPr lang="en-GB" i="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11</a:t>
            </a:fld>
            <a:endParaRPr lang="en-GB"/>
          </a:p>
        </p:txBody>
      </p:sp>
    </p:spTree>
    <p:extLst>
      <p:ext uri="{BB962C8B-B14F-4D97-AF65-F5344CB8AC3E}">
        <p14:creationId xmlns:p14="http://schemas.microsoft.com/office/powerpoint/2010/main" val="342057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6. </a:t>
            </a:r>
            <a:r>
              <a:rPr lang="pt-BR" i="1" dirty="0">
                <a:latin typeface="Verdana" panose="020B0604030504040204" pitchFamily="34" charset="0"/>
                <a:ea typeface="Verdana" panose="020B0604030504040204" pitchFamily="34" charset="0"/>
              </a:rPr>
              <a:t>Se você reconhecer um e-mail de “ataque", o que deve fazer?</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Não abra, clique em links ou abra anexos. Denuncie.</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7. </a:t>
            </a:r>
            <a:r>
              <a:rPr lang="pt-BR" i="1" dirty="0">
                <a:latin typeface="Verdana" panose="020B0604030504040204" pitchFamily="34" charset="0"/>
                <a:ea typeface="Verdana" panose="020B0604030504040204" pitchFamily="34" charset="0"/>
              </a:rPr>
              <a:t>Se você encontrar um cartão de memória USB no estacionamento, que atitude você deve tomar?</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Não coloque no seu computador! Entregue-o ao seu supervisor ou autoridade adequada.</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8. </a:t>
            </a:r>
            <a:r>
              <a:rPr lang="pt-BR" i="1" dirty="0">
                <a:latin typeface="Verdana" panose="020B0604030504040204" pitchFamily="34" charset="0"/>
                <a:ea typeface="Verdana" panose="020B0604030504040204" pitchFamily="34" charset="0"/>
              </a:rPr>
              <a:t>Quais são suas responsabilidades quando recebe um visitante?</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Verifique se eles fizeram a identificação na portaria e se estão usando crachá. Acompanhá-los em todos os momentos.</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9. </a:t>
            </a:r>
            <a:r>
              <a:rPr lang="pt-BR" i="1" dirty="0">
                <a:latin typeface="Verdana" panose="020B0604030504040204" pitchFamily="34" charset="0"/>
                <a:ea typeface="Verdana" panose="020B0604030504040204" pitchFamily="34" charset="0"/>
              </a:rPr>
              <a:t>Para quem você relataria um incidente de segurança da informação?</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Seu supervisor e/ou responsável pela segurança da informação.</a:t>
            </a:r>
          </a:p>
          <a:p>
            <a:endParaRPr lang="en-GB" dirty="0">
              <a:latin typeface="Verdana" panose="020B0604030504040204" pitchFamily="34" charset="0"/>
              <a:ea typeface="Verdana" panose="020B0604030504040204" pitchFamily="34" charset="0"/>
            </a:endParaRPr>
          </a:p>
          <a:p>
            <a:r>
              <a:rPr lang="en-GB" i="1" dirty="0">
                <a:latin typeface="Verdana" panose="020B0604030504040204" pitchFamily="34" charset="0"/>
                <a:ea typeface="Verdana" panose="020B0604030504040204" pitchFamily="34" charset="0"/>
              </a:rPr>
              <a:t>10. </a:t>
            </a:r>
            <a:r>
              <a:rPr lang="pt-BR" i="1" dirty="0">
                <a:latin typeface="Verdana" panose="020B0604030504040204" pitchFamily="34" charset="0"/>
                <a:ea typeface="Verdana" panose="020B0604030504040204" pitchFamily="34" charset="0"/>
              </a:rPr>
              <a:t>De quem é a </a:t>
            </a:r>
            <a:r>
              <a:rPr lang="pt-BR" i="1">
                <a:latin typeface="Verdana" panose="020B0604030504040204" pitchFamily="34" charset="0"/>
                <a:ea typeface="Verdana" panose="020B0604030504040204" pitchFamily="34" charset="0"/>
              </a:rPr>
              <a:t>responsabilidade pela segurança </a:t>
            </a:r>
            <a:r>
              <a:rPr lang="pt-BR" i="1" dirty="0">
                <a:latin typeface="Verdana" panose="020B0604030504040204" pitchFamily="34" charset="0"/>
                <a:ea typeface="Verdana" panose="020B0604030504040204" pitchFamily="34" charset="0"/>
              </a:rPr>
              <a:t>da informação </a:t>
            </a:r>
            <a:r>
              <a:rPr lang="pt-BR" i="1">
                <a:latin typeface="Verdana" panose="020B0604030504040204" pitchFamily="34" charset="0"/>
                <a:ea typeface="Verdana" panose="020B0604030504040204" pitchFamily="34" charset="0"/>
              </a:rPr>
              <a:t>dentro da </a:t>
            </a:r>
            <a:r>
              <a:rPr lang="pt-BR" i="1" dirty="0">
                <a:latin typeface="Verdana" panose="020B0604030504040204" pitchFamily="34" charset="0"/>
                <a:ea typeface="Verdana" panose="020B0604030504040204" pitchFamily="34" charset="0"/>
              </a:rPr>
              <a:t>nossa organização?</a:t>
            </a:r>
          </a:p>
          <a:p>
            <a:endParaRPr lang="pt-BR" i="1" dirty="0">
              <a:latin typeface="Verdana" panose="020B0604030504040204" pitchFamily="34" charset="0"/>
              <a:ea typeface="Verdana" panose="020B0604030504040204" pitchFamily="34" charset="0"/>
            </a:endParaRPr>
          </a:p>
          <a:p>
            <a:r>
              <a:rPr lang="pt-BR" i="0" dirty="0">
                <a:latin typeface="Verdana" panose="020B0604030504040204" pitchFamily="34" charset="0"/>
                <a:ea typeface="Verdana" panose="020B0604030504040204" pitchFamily="34" charset="0"/>
              </a:rPr>
              <a:t>Todo mundo!</a:t>
            </a:r>
            <a:endParaRPr lang="en-GB" i="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12</a:t>
            </a:fld>
            <a:endParaRPr lang="en-GB"/>
          </a:p>
        </p:txBody>
      </p:sp>
    </p:spTree>
    <p:extLst>
      <p:ext uri="{BB962C8B-B14F-4D97-AF65-F5344CB8AC3E}">
        <p14:creationId xmlns:p14="http://schemas.microsoft.com/office/powerpoint/2010/main" val="148293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Resuma a agenda, por exemplo “Hoje vamos cobrir as seguintes áreas. Primeiro, vamos considerar os tipos de informações que nós, como organização, podem ser consideradas valiosas. Em seguida, veremos quem mais poderia se interessar por essas informações e as possíveis consequências se elas caíssem em mãos erradas. Depois de uma breve revisão de como a lei se aplica a essa área, falaremos sobre como pretendemos proteger nossos ativos de informação e em que parte você participa. Depois de um resumo e de quaisquer perguntas, faremos um breve teste para confirmar sua compreensão do que foi abordado.”</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2</a:t>
            </a:fld>
            <a:endParaRPr lang="en-GB"/>
          </a:p>
        </p:txBody>
      </p:sp>
    </p:spTree>
    <p:extLst>
      <p:ext uri="{BB962C8B-B14F-4D97-AF65-F5344CB8AC3E}">
        <p14:creationId xmlns:p14="http://schemas.microsoft.com/office/powerpoint/2010/main" val="394217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O banco de dados que sua organização detém é diversificado, mas provavelmente muitos exemplos que estão no slide você poderá utilizar (Nota - “Informações do cliente na nuvem” só será relevante se sua organização for um provedor de serviços em nuvem (PSN)). Esses dados são importantes de diferentes maneiras; alguns podem ser necessários para manter a empresa (por exemplo, registros de clientes), alguns podem estar sujeitos a penalidades legais se forem comprometidos (por exemplo, informações pessoais) e alguns podem representar um grande investimento (por exemplo, propriedade intelectual).</a:t>
            </a:r>
          </a:p>
          <a:p>
            <a:endParaRPr lang="pt-BR"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Discuta quais dados são armazenados por sua organização, quem as detém e onde elas estão localizadas - são principalmente eletrônicas ou em papel; na rede ou na nuvem? O ponto principal é que a organização tem uma variedade imensa de dados, em diversos locais e formas, e muitos são necessários.</a:t>
            </a:r>
          </a:p>
          <a:p>
            <a:endParaRPr lang="pt-BR" baseline="0" dirty="0">
              <a:latin typeface="Verdana" panose="020B0604030504040204" pitchFamily="34" charset="0"/>
              <a:ea typeface="Verdana" panose="020B0604030504040204" pitchFamily="34" charset="0"/>
            </a:endParaRPr>
          </a:p>
          <a:p>
            <a:endParaRPr lang="pt-BR" baseline="0" dirty="0">
              <a:latin typeface="Verdana" panose="020B0604030504040204" pitchFamily="34" charset="0"/>
              <a:ea typeface="Verdana" panose="020B0604030504040204" pitchFamily="34" charset="0"/>
            </a:endParaRPr>
          </a:p>
          <a:p>
            <a:endParaRPr lang="en-GB"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3</a:t>
            </a:fld>
            <a:endParaRPr lang="en-GB"/>
          </a:p>
        </p:txBody>
      </p:sp>
    </p:spTree>
    <p:extLst>
      <p:ext uri="{BB962C8B-B14F-4D97-AF65-F5344CB8AC3E}">
        <p14:creationId xmlns:p14="http://schemas.microsoft.com/office/powerpoint/2010/main" val="344897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Portanto, temos muitas informações valiosas e podemos sofrer muitas ameaças ou prejuízos. Explore as consequências de uma perda de confidencialidade, integridade ou disponibilidade dessas informações. O que aconteceria se os dados de seus clientes fossem roubados - como isso afetaria seus clientes, sua empresa, seus funcionários, sua diretoria e seus acionistas? Deixe claro que não se trata apenas de alguém invadir e roubar informações (embora isso seja importante), mas também, se as informações foram acidentalmente excluídas ou corrompidas por uma alteração de software, por exemplo.</a:t>
            </a:r>
          </a:p>
          <a:p>
            <a:endParaRPr lang="pt-BR"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O assunto deste slide é tratar, para a maioria das empresas, das consequências da perda de dados e como isso pode ameaçar a própria existência da empresa. Então precisamos protegê-lo.</a:t>
            </a:r>
            <a:endParaRPr lang="en-GB" baseline="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4</a:t>
            </a:fld>
            <a:endParaRPr lang="en-GB"/>
          </a:p>
        </p:txBody>
      </p:sp>
    </p:spTree>
    <p:extLst>
      <p:ext uri="{BB962C8B-B14F-4D97-AF65-F5344CB8AC3E}">
        <p14:creationId xmlns:p14="http://schemas.microsoft.com/office/powerpoint/2010/main" val="362168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Assim como nossos dados pessoais são valiosos para nós, podem ser para outros também. No slide está listados apenas alguns dos grupos que podem querer prejudicar ou furtar nossas informações. </a:t>
            </a:r>
          </a:p>
          <a:p>
            <a:r>
              <a:rPr lang="pt-BR" dirty="0">
                <a:latin typeface="Verdana" panose="020B0604030504040204" pitchFamily="34" charset="0"/>
                <a:ea typeface="Verdana" panose="020B0604030504040204" pitchFamily="34" charset="0"/>
              </a:rPr>
              <a:t>Os </a:t>
            </a:r>
            <a:r>
              <a:rPr lang="pt-BR" dirty="0" err="1">
                <a:latin typeface="Verdana" panose="020B0604030504040204" pitchFamily="34" charset="0"/>
                <a:ea typeface="Verdana" panose="020B0604030504040204" pitchFamily="34" charset="0"/>
              </a:rPr>
              <a:t>cibercriminosos</a:t>
            </a:r>
            <a:r>
              <a:rPr lang="pt-BR" dirty="0">
                <a:latin typeface="Verdana" panose="020B0604030504040204" pitchFamily="34" charset="0"/>
                <a:ea typeface="Verdana" panose="020B0604030504040204" pitchFamily="34" charset="0"/>
              </a:rPr>
              <a:t> geralmente tentam obter dinheiro por qualquer meio, vendendo dados ou por meio de extorsão, por exemplo. Isso é um grande negócio e está se tornando ainda mais sofisticado ao longo do tempo. </a:t>
            </a:r>
          </a:p>
          <a:p>
            <a:r>
              <a:rPr lang="pt-BR" dirty="0">
                <a:latin typeface="Verdana" panose="020B0604030504040204" pitchFamily="34" charset="0"/>
                <a:ea typeface="Verdana" panose="020B0604030504040204" pitchFamily="34" charset="0"/>
              </a:rPr>
              <a:t>Os concorrentes podem querer obter seus segredos comerciais, plantas, planos de negócios, listas de clientes, etc., porque é mais fácil e mais barato do que criar essas informações por conta própria. </a:t>
            </a:r>
          </a:p>
          <a:p>
            <a:r>
              <a:rPr lang="pt-BR" dirty="0">
                <a:latin typeface="Verdana" panose="020B0604030504040204" pitchFamily="34" charset="0"/>
                <a:ea typeface="Verdana" panose="020B0604030504040204" pitchFamily="34" charset="0"/>
              </a:rPr>
              <a:t>Os </a:t>
            </a:r>
            <a:r>
              <a:rPr lang="pt-BR" dirty="0" err="1">
                <a:latin typeface="Verdana" panose="020B0604030504040204" pitchFamily="34" charset="0"/>
                <a:ea typeface="Verdana" panose="020B0604030504040204" pitchFamily="34" charset="0"/>
              </a:rPr>
              <a:t>hacktivistas</a:t>
            </a:r>
            <a:r>
              <a:rPr lang="pt-BR" dirty="0">
                <a:latin typeface="Verdana" panose="020B0604030504040204" pitchFamily="34" charset="0"/>
                <a:ea typeface="Verdana" panose="020B0604030504040204" pitchFamily="34" charset="0"/>
              </a:rPr>
              <a:t> podem ter ressentimentos contra a sua organização e isso geralmente dependerá do setor em que você se trabalha. </a:t>
            </a:r>
          </a:p>
          <a:p>
            <a:r>
              <a:rPr lang="pt-BR" dirty="0">
                <a:latin typeface="Verdana" panose="020B0604030504040204" pitchFamily="34" charset="0"/>
                <a:ea typeface="Verdana" panose="020B0604030504040204" pitchFamily="34" charset="0"/>
              </a:rPr>
              <a:t>Por último, as pessoas dentro ou fora da sua organização podem tentar invadir ou interromper as operações do seu negócio, talvez por diversão ou talvez devido a um ressentimento, por ex. ex-funcionários descontentes. É um fato complicado, pois grande parte das fraudes de computadores que ocorre hoje, tem um componente “interno”.</a:t>
            </a:r>
          </a:p>
          <a:p>
            <a:endParaRPr lang="pt-BR" dirty="0">
              <a:latin typeface="Verdana" panose="020B0604030504040204" pitchFamily="34" charset="0"/>
              <a:ea typeface="Verdana" panose="020B0604030504040204" pitchFamily="34" charset="0"/>
            </a:endParaRPr>
          </a:p>
          <a:p>
            <a:endParaRPr lang="pt-BR" dirty="0">
              <a:latin typeface="Verdana" panose="020B0604030504040204" pitchFamily="34" charset="0"/>
              <a:ea typeface="Verdana" panose="020B0604030504040204" pitchFamily="34" charset="0"/>
            </a:endParaRPr>
          </a:p>
          <a:p>
            <a:endParaRPr lang="pt-BR" dirty="0">
              <a:latin typeface="Verdana" panose="020B0604030504040204" pitchFamily="34" charset="0"/>
              <a:ea typeface="Verdana" panose="020B0604030504040204" pitchFamily="34" charset="0"/>
            </a:endParaRPr>
          </a:p>
          <a:p>
            <a:endParaRPr lang="pt-BR"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5</a:t>
            </a:fld>
            <a:endParaRPr lang="en-GB"/>
          </a:p>
        </p:txBody>
      </p:sp>
    </p:spTree>
    <p:extLst>
      <p:ext uri="{BB962C8B-B14F-4D97-AF65-F5344CB8AC3E}">
        <p14:creationId xmlns:p14="http://schemas.microsoft.com/office/powerpoint/2010/main" val="251987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Este slide menciona que proteger nossas informações envolve (e exige) um alto grau de comprometimento de gerenciamento e administração. Colocar em prática uma série de políticas que prevê diferentes aspectos da segurança da informação. Passamos por um processo de avaliação dos nossos riscos, a fim de entender onde estão as lacunas e estabelecer controles para preenchê-las. Como parte de seu compromisso, a gerência fornecerá recursos para programas de treinamento e conscientização como este. Uma parte fundamental é monitorar regularmente como estamos atuando, a aplicação de ações corretivas realizadas e enfatizar a melhoria contínua na segurança da informação.</a:t>
            </a:r>
          </a:p>
        </p:txBody>
      </p:sp>
      <p:sp>
        <p:nvSpPr>
          <p:cNvPr id="4" name="Slide Number Placeholder 3"/>
          <p:cNvSpPr>
            <a:spLocks noGrp="1"/>
          </p:cNvSpPr>
          <p:nvPr>
            <p:ph type="sldNum" sz="quarter" idx="10"/>
          </p:nvPr>
        </p:nvSpPr>
        <p:spPr/>
        <p:txBody>
          <a:bodyPr/>
          <a:lstStyle/>
          <a:p>
            <a:fld id="{15572EC6-E22D-4314-BD35-0F32D91EA534}" type="slidenum">
              <a:rPr lang="en-GB" smtClean="0"/>
              <a:t>6</a:t>
            </a:fld>
            <a:endParaRPr lang="en-GB"/>
          </a:p>
        </p:txBody>
      </p:sp>
    </p:spTree>
    <p:extLst>
      <p:ext uri="{BB962C8B-B14F-4D97-AF65-F5344CB8AC3E}">
        <p14:creationId xmlns:p14="http://schemas.microsoft.com/office/powerpoint/2010/main" val="407743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A organização está atuando no gerenciamento dos riscos à segurança da informação, mas qual é o papel de todos os funcionários nisso? Para maximizar nossa segurança, é vital que todos cumpram as políticas definidas, sigam os procedimentos e estejam atentos a qualquer situação suspeita. Devido à gravidade deste problema, deve-se enfatizar que o cumprimento das políticas não é opcional, e eventual ação disciplinar pode ser aplicada nos casos de descumprimentos. Falaremos brevemente sobre nove áreas específicas nas quais políticas e procedimentos se aplicam e os principais pontos a serem lembrados.</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7</a:t>
            </a:fld>
            <a:endParaRPr lang="en-GB"/>
          </a:p>
        </p:txBody>
      </p:sp>
    </p:spTree>
    <p:extLst>
      <p:ext uri="{BB962C8B-B14F-4D97-AF65-F5344CB8AC3E}">
        <p14:creationId xmlns:p14="http://schemas.microsoft.com/office/powerpoint/2010/main" val="425710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Este slide menciona que proteger nossas informações envolve (e exige) um alto grau de comprometimento de gerenciamento e administração. Colocar em prática uma série de políticas que prevê diferentes aspectos da segurança da informação. Passamos por um processo de avaliação dos nossos riscos, a fim de entender onde estão as lacunas e estabelecer controles para preenchê-las. Como parte de seu compromisso, a gerência fornecerá recursos para programas de treinamento e conscientização como este. Uma parte fundamental é monitorar regularmente como estamos atuando, a aplicação de ações corretivas realizadas e enfatizar a melhoria contínua na segurança da informação.</a:t>
            </a:r>
          </a:p>
        </p:txBody>
      </p:sp>
      <p:sp>
        <p:nvSpPr>
          <p:cNvPr id="4" name="Slide Number Placeholder 3"/>
          <p:cNvSpPr>
            <a:spLocks noGrp="1"/>
          </p:cNvSpPr>
          <p:nvPr>
            <p:ph type="sldNum" sz="quarter" idx="10"/>
          </p:nvPr>
        </p:nvSpPr>
        <p:spPr/>
        <p:txBody>
          <a:bodyPr/>
          <a:lstStyle/>
          <a:p>
            <a:fld id="{15572EC6-E22D-4314-BD35-0F32D91EA534}" type="slidenum">
              <a:rPr lang="en-GB" smtClean="0"/>
              <a:t>8</a:t>
            </a:fld>
            <a:endParaRPr lang="en-GB"/>
          </a:p>
        </p:txBody>
      </p:sp>
    </p:spTree>
    <p:extLst>
      <p:ext uri="{BB962C8B-B14F-4D97-AF65-F5344CB8AC3E}">
        <p14:creationId xmlns:p14="http://schemas.microsoft.com/office/powerpoint/2010/main" val="267388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latin typeface="Verdana" panose="020B0604030504040204" pitchFamily="34" charset="0"/>
                <a:ea typeface="Verdana" panose="020B0604030504040204" pitchFamily="34" charset="0"/>
              </a:rPr>
              <a:t>Notas</a:t>
            </a:r>
            <a:r>
              <a:rPr lang="en-GB" b="1" dirty="0">
                <a:latin typeface="Verdana" panose="020B0604030504040204" pitchFamily="34" charset="0"/>
                <a:ea typeface="Verdana" panose="020B0604030504040204" pitchFamily="34" charset="0"/>
              </a:rPr>
              <a:t> para o </a:t>
            </a:r>
            <a:r>
              <a:rPr lang="en-GB" b="1" dirty="0" err="1">
                <a:latin typeface="Verdana" panose="020B0604030504040204" pitchFamily="34" charset="0"/>
                <a:ea typeface="Verdana" panose="020B0604030504040204" pitchFamily="34" charset="0"/>
              </a:rPr>
              <a:t>Apresentador</a:t>
            </a:r>
            <a:r>
              <a:rPr lang="en-GB" b="1" dirty="0">
                <a:latin typeface="Verdana" panose="020B0604030504040204" pitchFamily="34" charset="0"/>
                <a:ea typeface="Verdana" panose="020B0604030504040204" pitchFamily="34" charset="0"/>
              </a:rPr>
              <a:t>:</a:t>
            </a:r>
          </a:p>
          <a:p>
            <a:endParaRPr lang="en-GB" dirty="0">
              <a:latin typeface="Verdana" panose="020B0604030504040204" pitchFamily="34" charset="0"/>
              <a:ea typeface="Verdana" panose="020B0604030504040204" pitchFamily="34" charset="0"/>
            </a:endParaRPr>
          </a:p>
          <a:p>
            <a:r>
              <a:rPr lang="pt-BR" dirty="0">
                <a:latin typeface="Verdana" panose="020B0604030504040204" pitchFamily="34" charset="0"/>
                <a:ea typeface="Verdana" panose="020B0604030504040204" pitchFamily="34" charset="0"/>
              </a:rPr>
              <a:t>Pergunte se há alguma dúvida sobre o assunto da apresentação.</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15572EC6-E22D-4314-BD35-0F32D91EA534}" type="slidenum">
              <a:rPr lang="en-GB" smtClean="0"/>
              <a:t>9</a:t>
            </a:fld>
            <a:endParaRPr lang="en-GB"/>
          </a:p>
        </p:txBody>
      </p:sp>
    </p:spTree>
    <p:extLst>
      <p:ext uri="{BB962C8B-B14F-4D97-AF65-F5344CB8AC3E}">
        <p14:creationId xmlns:p14="http://schemas.microsoft.com/office/powerpoint/2010/main" val="344497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0FC2-A788-4A46-A286-5B0E6D9466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945BB9-2909-4A9D-AD98-63028C4603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320175A-8C17-4A59-8B11-EC70AD4253CA}"/>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a:extLst>
              <a:ext uri="{FF2B5EF4-FFF2-40B4-BE49-F238E27FC236}">
                <a16:creationId xmlns:a16="http://schemas.microsoft.com/office/drawing/2014/main" id="{DD969041-F905-4E6C-A168-CB1A7958D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B648F-EB9B-4C01-9A9F-A53DC783A473}"/>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494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814A-5EAA-41F7-AB7C-EBFBC88C6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4B832-D722-4BC1-9C6A-4D4CB39DDE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3AD2F-EA3A-43D4-87F6-61D26C3749CF}"/>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a:extLst>
              <a:ext uri="{FF2B5EF4-FFF2-40B4-BE49-F238E27FC236}">
                <a16:creationId xmlns:a16="http://schemas.microsoft.com/office/drawing/2014/main" id="{B045A176-AA96-4E1B-9433-06ED6CB4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507E3B-C600-4D88-8AFA-F5096EF53626}"/>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5573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789C1-422B-443D-8D91-43AAC7964A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1A2650-9D04-45DA-9264-FECD09AD01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E1DE2-3093-4834-A081-5FE2D08E4B4B}"/>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a:extLst>
              <a:ext uri="{FF2B5EF4-FFF2-40B4-BE49-F238E27FC236}">
                <a16:creationId xmlns:a16="http://schemas.microsoft.com/office/drawing/2014/main" id="{1F5F80EC-E9F6-4C55-AE6C-068E0AC640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B5A394-EDEE-4C63-9178-01E98CB1C949}"/>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958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2BC2-7EA6-42E9-A50A-5366DC117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130DE-819B-4AAD-ADFA-C560AB057D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E5C623-705C-4772-8BB8-02B8892C6E91}"/>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a:extLst>
              <a:ext uri="{FF2B5EF4-FFF2-40B4-BE49-F238E27FC236}">
                <a16:creationId xmlns:a16="http://schemas.microsoft.com/office/drawing/2014/main" id="{E9E83520-41DC-4D1B-80B9-257682B57F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36DADA-133F-47CF-89CD-9E3BC2EA034F}"/>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31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E1D7-3BC1-4020-99C3-5A2AF870BB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3BFDEAE-5D0D-4802-A802-AE8405DAB5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16D84-C7BF-4057-9BD9-7E9225421BF0}"/>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5" name="Footer Placeholder 4">
            <a:extLst>
              <a:ext uri="{FF2B5EF4-FFF2-40B4-BE49-F238E27FC236}">
                <a16:creationId xmlns:a16="http://schemas.microsoft.com/office/drawing/2014/main" id="{C7FF9356-8E9D-4CB9-ACD6-ADC8785257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C91D3-DDE9-4ED8-9679-B4C82F224446}"/>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1988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2036-919A-4D22-B250-2AC248D420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176D3-FFB6-43F9-A684-AD62EE03884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021A9-B23C-44C4-841C-5DFA383F303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A7BA6-0D75-498D-AE4B-E34288BA3983}"/>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a:extLst>
              <a:ext uri="{FF2B5EF4-FFF2-40B4-BE49-F238E27FC236}">
                <a16:creationId xmlns:a16="http://schemas.microsoft.com/office/drawing/2014/main" id="{5C7324B0-EBDA-447B-84C6-760E35757F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5DC7C6-C620-4CBA-BC35-AED4DE03225C}"/>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3990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F30C-6289-4BE9-9665-883EC1D19F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48317-532E-4D27-9D30-25E725E195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3077B-1062-4582-B0D0-93801ACBBB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A803B-A01A-4D2F-B13E-D4AEE12DF89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AE28F-42A0-435B-AE07-FC5EEC7EB93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4D77F8-7CE5-458C-B89D-929DB11C6B48}"/>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8" name="Footer Placeholder 7">
            <a:extLst>
              <a:ext uri="{FF2B5EF4-FFF2-40B4-BE49-F238E27FC236}">
                <a16:creationId xmlns:a16="http://schemas.microsoft.com/office/drawing/2014/main" id="{D7907849-C7C0-4F36-A397-EA805C36EE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AFC877-248E-4907-8819-D9C245090231}"/>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7959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CD82-1163-4701-824F-FECB56DBA1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44A33-59E0-4FA6-993D-A419B059FE83}"/>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4" name="Footer Placeholder 3">
            <a:extLst>
              <a:ext uri="{FF2B5EF4-FFF2-40B4-BE49-F238E27FC236}">
                <a16:creationId xmlns:a16="http://schemas.microsoft.com/office/drawing/2014/main" id="{8282DC2C-9259-4C7B-B8A4-09B3B6DCC6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DE2FFD-31E7-4C85-862D-8F8687F8126A}"/>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173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1E569-42E1-45CA-886A-E82A35D94D52}"/>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3" name="Footer Placeholder 2">
            <a:extLst>
              <a:ext uri="{FF2B5EF4-FFF2-40B4-BE49-F238E27FC236}">
                <a16:creationId xmlns:a16="http://schemas.microsoft.com/office/drawing/2014/main" id="{C01A7EE3-1772-4C7F-A93F-AF33CA301D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27A9B6-17AD-4C51-BEEA-E29F1CAAD29F}"/>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4852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9480-9DF3-4992-AB0A-E7F143AEEC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357B53-2E8A-480E-B0CE-1245E7A7E1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705C5-5FC3-4064-9815-EE3DA83A31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11BFAB-C730-4A68-9E5E-735F728CEB38}"/>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a:extLst>
              <a:ext uri="{FF2B5EF4-FFF2-40B4-BE49-F238E27FC236}">
                <a16:creationId xmlns:a16="http://schemas.microsoft.com/office/drawing/2014/main" id="{930D29B9-47F6-4CCC-9F70-8817431A25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7053AE-5545-44BD-AA6F-4CC7B54A57F9}"/>
              </a:ext>
            </a:extLst>
          </p:cNvPr>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505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8927-BD67-4017-88C7-A90DD23B08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7A3D8F-4946-4A5B-833E-F749FEAEA58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310F337-55A1-464D-B3CF-019D69DC05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EE576-F5B0-4BB3-B977-8552F580C44F}"/>
              </a:ext>
            </a:extLst>
          </p:cNvPr>
          <p:cNvSpPr>
            <a:spLocks noGrp="1"/>
          </p:cNvSpPr>
          <p:nvPr>
            <p:ph type="dt" sz="half" idx="10"/>
          </p:nvPr>
        </p:nvSpPr>
        <p:spPr/>
        <p:txBody>
          <a:bodyPr/>
          <a:lstStyle/>
          <a:p>
            <a:fld id="{48A87A34-81AB-432B-8DAE-1953F412C126}" type="datetimeFigureOut">
              <a:rPr lang="en-US" smtClean="0"/>
              <a:t>2/14/2022</a:t>
            </a:fld>
            <a:endParaRPr lang="en-US" dirty="0"/>
          </a:p>
        </p:txBody>
      </p:sp>
      <p:sp>
        <p:nvSpPr>
          <p:cNvPr id="6" name="Footer Placeholder 5">
            <a:extLst>
              <a:ext uri="{FF2B5EF4-FFF2-40B4-BE49-F238E27FC236}">
                <a16:creationId xmlns:a16="http://schemas.microsoft.com/office/drawing/2014/main" id="{69429F5F-A05A-4021-BF07-C6599270FF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B59E87-E132-4DD5-8B9F-65B0C7FA716D}"/>
              </a:ext>
            </a:extLst>
          </p:cNvPr>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Freeform 5">
            <a:extLst>
              <a:ext uri="{FF2B5EF4-FFF2-40B4-BE49-F238E27FC236}">
                <a16:creationId xmlns:a16="http://schemas.microsoft.com/office/drawing/2014/main" id="{A0F03587-E698-40C0-A3ED-4B190872FBDC}"/>
              </a:ext>
            </a:extLst>
          </p:cNvPr>
          <p:cNvSpPr>
            <a:spLocks/>
          </p:cNvSpPr>
          <p:nvPr/>
        </p:nvSpPr>
        <p:spPr bwMode="auto">
          <a:xfrm>
            <a:off x="0" y="5903119"/>
            <a:ext cx="9144000" cy="954881"/>
          </a:xfrm>
          <a:custGeom>
            <a:avLst/>
            <a:gdLst>
              <a:gd name="T0" fmla="*/ 15120 w 15360"/>
              <a:gd name="T1" fmla="*/ 355 h 1604"/>
              <a:gd name="T2" fmla="*/ 14945 w 15360"/>
              <a:gd name="T3" fmla="*/ 685 h 1604"/>
              <a:gd name="T4" fmla="*/ 14700 w 15360"/>
              <a:gd name="T5" fmla="*/ 645 h 1604"/>
              <a:gd name="T6" fmla="*/ 14406 w 15360"/>
              <a:gd name="T7" fmla="*/ 702 h 1604"/>
              <a:gd name="T8" fmla="*/ 14097 w 15360"/>
              <a:gd name="T9" fmla="*/ 576 h 1604"/>
              <a:gd name="T10" fmla="*/ 13905 w 15360"/>
              <a:gd name="T11" fmla="*/ 518 h 1604"/>
              <a:gd name="T12" fmla="*/ 13603 w 15360"/>
              <a:gd name="T13" fmla="*/ 384 h 1604"/>
              <a:gd name="T14" fmla="*/ 13286 w 15360"/>
              <a:gd name="T15" fmla="*/ 386 h 1604"/>
              <a:gd name="T16" fmla="*/ 12966 w 15360"/>
              <a:gd name="T17" fmla="*/ 545 h 1604"/>
              <a:gd name="T18" fmla="*/ 12753 w 15360"/>
              <a:gd name="T19" fmla="*/ 608 h 1604"/>
              <a:gd name="T20" fmla="*/ 12543 w 15360"/>
              <a:gd name="T21" fmla="*/ 660 h 1604"/>
              <a:gd name="T22" fmla="*/ 12365 w 15360"/>
              <a:gd name="T23" fmla="*/ 746 h 1604"/>
              <a:gd name="T24" fmla="*/ 12119 w 15360"/>
              <a:gd name="T25" fmla="*/ 562 h 1604"/>
              <a:gd name="T26" fmla="*/ 11848 w 15360"/>
              <a:gd name="T27" fmla="*/ 401 h 1604"/>
              <a:gd name="T28" fmla="*/ 11616 w 15360"/>
              <a:gd name="T29" fmla="*/ 276 h 1604"/>
              <a:gd name="T30" fmla="*/ 11249 w 15360"/>
              <a:gd name="T31" fmla="*/ 29 h 1604"/>
              <a:gd name="T32" fmla="*/ 10840 w 15360"/>
              <a:gd name="T33" fmla="*/ 29 h 1604"/>
              <a:gd name="T34" fmla="*/ 10476 w 15360"/>
              <a:gd name="T35" fmla="*/ 271 h 1604"/>
              <a:gd name="T36" fmla="*/ 10308 w 15360"/>
              <a:gd name="T37" fmla="*/ 401 h 1604"/>
              <a:gd name="T38" fmla="*/ 10107 w 15360"/>
              <a:gd name="T39" fmla="*/ 495 h 1604"/>
              <a:gd name="T40" fmla="*/ 9836 w 15360"/>
              <a:gd name="T41" fmla="*/ 537 h 1604"/>
              <a:gd name="T42" fmla="*/ 9494 w 15360"/>
              <a:gd name="T43" fmla="*/ 622 h 1604"/>
              <a:gd name="T44" fmla="*/ 9264 w 15360"/>
              <a:gd name="T45" fmla="*/ 489 h 1604"/>
              <a:gd name="T46" fmla="*/ 9072 w 15360"/>
              <a:gd name="T47" fmla="*/ 491 h 1604"/>
              <a:gd name="T48" fmla="*/ 8886 w 15360"/>
              <a:gd name="T49" fmla="*/ 424 h 1604"/>
              <a:gd name="T50" fmla="*/ 8605 w 15360"/>
              <a:gd name="T51" fmla="*/ 290 h 1604"/>
              <a:gd name="T52" fmla="*/ 8304 w 15360"/>
              <a:gd name="T53" fmla="*/ 311 h 1604"/>
              <a:gd name="T54" fmla="*/ 8028 w 15360"/>
              <a:gd name="T55" fmla="*/ 505 h 1604"/>
              <a:gd name="T56" fmla="*/ 7770 w 15360"/>
              <a:gd name="T57" fmla="*/ 539 h 1604"/>
              <a:gd name="T58" fmla="*/ 7532 w 15360"/>
              <a:gd name="T59" fmla="*/ 578 h 1604"/>
              <a:gd name="T60" fmla="*/ 7356 w 15360"/>
              <a:gd name="T61" fmla="*/ 464 h 1604"/>
              <a:gd name="T62" fmla="*/ 7150 w 15360"/>
              <a:gd name="T63" fmla="*/ 445 h 1604"/>
              <a:gd name="T64" fmla="*/ 6914 w 15360"/>
              <a:gd name="T65" fmla="*/ 554 h 1604"/>
              <a:gd name="T66" fmla="*/ 6678 w 15360"/>
              <a:gd name="T67" fmla="*/ 647 h 1604"/>
              <a:gd name="T68" fmla="*/ 6384 w 15360"/>
              <a:gd name="T69" fmla="*/ 679 h 1604"/>
              <a:gd name="T70" fmla="*/ 6257 w 15360"/>
              <a:gd name="T71" fmla="*/ 581 h 1604"/>
              <a:gd name="T72" fmla="*/ 6075 w 15360"/>
              <a:gd name="T73" fmla="*/ 522 h 1604"/>
              <a:gd name="T74" fmla="*/ 5885 w 15360"/>
              <a:gd name="T75" fmla="*/ 401 h 1604"/>
              <a:gd name="T76" fmla="*/ 5530 w 15360"/>
              <a:gd name="T77" fmla="*/ 228 h 1604"/>
              <a:gd name="T78" fmla="*/ 5121 w 15360"/>
              <a:gd name="T79" fmla="*/ 267 h 1604"/>
              <a:gd name="T80" fmla="*/ 4758 w 15360"/>
              <a:gd name="T81" fmla="*/ 568 h 1604"/>
              <a:gd name="T82" fmla="*/ 4441 w 15360"/>
              <a:gd name="T83" fmla="*/ 547 h 1604"/>
              <a:gd name="T84" fmla="*/ 4143 w 15360"/>
              <a:gd name="T85" fmla="*/ 570 h 1604"/>
              <a:gd name="T86" fmla="*/ 3905 w 15360"/>
              <a:gd name="T87" fmla="*/ 723 h 1604"/>
              <a:gd name="T88" fmla="*/ 3686 w 15360"/>
              <a:gd name="T89" fmla="*/ 725 h 1604"/>
              <a:gd name="T90" fmla="*/ 3469 w 15360"/>
              <a:gd name="T91" fmla="*/ 835 h 1604"/>
              <a:gd name="T92" fmla="*/ 3256 w 15360"/>
              <a:gd name="T93" fmla="*/ 923 h 1604"/>
              <a:gd name="T94" fmla="*/ 3009 w 15360"/>
              <a:gd name="T95" fmla="*/ 885 h 1604"/>
              <a:gd name="T96" fmla="*/ 2828 w 15360"/>
              <a:gd name="T97" fmla="*/ 683 h 1604"/>
              <a:gd name="T98" fmla="*/ 2600 w 15360"/>
              <a:gd name="T99" fmla="*/ 556 h 1604"/>
              <a:gd name="T100" fmla="*/ 2298 w 15360"/>
              <a:gd name="T101" fmla="*/ 388 h 1604"/>
              <a:gd name="T102" fmla="*/ 2026 w 15360"/>
              <a:gd name="T103" fmla="*/ 378 h 1604"/>
              <a:gd name="T104" fmla="*/ 1730 w 15360"/>
              <a:gd name="T105" fmla="*/ 512 h 1604"/>
              <a:gd name="T106" fmla="*/ 1507 w 15360"/>
              <a:gd name="T107" fmla="*/ 846 h 1604"/>
              <a:gd name="T108" fmla="*/ 1252 w 15360"/>
              <a:gd name="T109" fmla="*/ 800 h 1604"/>
              <a:gd name="T110" fmla="*/ 1008 w 15360"/>
              <a:gd name="T111" fmla="*/ 835 h 1604"/>
              <a:gd name="T112" fmla="*/ 732 w 15360"/>
              <a:gd name="T113" fmla="*/ 775 h 1604"/>
              <a:gd name="T114" fmla="*/ 369 w 15360"/>
              <a:gd name="T115" fmla="*/ 554 h 1604"/>
              <a:gd name="T116" fmla="*/ 52 w 15360"/>
              <a:gd name="T117" fmla="*/ 558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60" h="1604">
                <a:moveTo>
                  <a:pt x="15360" y="192"/>
                </a:moveTo>
                <a:lnTo>
                  <a:pt x="15360" y="192"/>
                </a:lnTo>
                <a:lnTo>
                  <a:pt x="15322" y="209"/>
                </a:lnTo>
                <a:lnTo>
                  <a:pt x="15285" y="228"/>
                </a:lnTo>
                <a:lnTo>
                  <a:pt x="15249" y="249"/>
                </a:lnTo>
                <a:lnTo>
                  <a:pt x="15214" y="272"/>
                </a:lnTo>
                <a:lnTo>
                  <a:pt x="15181" y="299"/>
                </a:lnTo>
                <a:lnTo>
                  <a:pt x="15151" y="326"/>
                </a:lnTo>
                <a:lnTo>
                  <a:pt x="15120" y="355"/>
                </a:lnTo>
                <a:lnTo>
                  <a:pt x="15093" y="386"/>
                </a:lnTo>
                <a:lnTo>
                  <a:pt x="15066" y="418"/>
                </a:lnTo>
                <a:lnTo>
                  <a:pt x="15043" y="453"/>
                </a:lnTo>
                <a:lnTo>
                  <a:pt x="15022" y="487"/>
                </a:lnTo>
                <a:lnTo>
                  <a:pt x="15001" y="526"/>
                </a:lnTo>
                <a:lnTo>
                  <a:pt x="14984" y="562"/>
                </a:lnTo>
                <a:lnTo>
                  <a:pt x="14968" y="602"/>
                </a:lnTo>
                <a:lnTo>
                  <a:pt x="14955" y="643"/>
                </a:lnTo>
                <a:lnTo>
                  <a:pt x="14945" y="685"/>
                </a:lnTo>
                <a:lnTo>
                  <a:pt x="14945" y="685"/>
                </a:lnTo>
                <a:lnTo>
                  <a:pt x="14916" y="675"/>
                </a:lnTo>
                <a:lnTo>
                  <a:pt x="14886" y="668"/>
                </a:lnTo>
                <a:lnTo>
                  <a:pt x="14857" y="660"/>
                </a:lnTo>
                <a:lnTo>
                  <a:pt x="14826" y="654"/>
                </a:lnTo>
                <a:lnTo>
                  <a:pt x="14794" y="650"/>
                </a:lnTo>
                <a:lnTo>
                  <a:pt x="14763" y="647"/>
                </a:lnTo>
                <a:lnTo>
                  <a:pt x="14732" y="645"/>
                </a:lnTo>
                <a:lnTo>
                  <a:pt x="14700" y="645"/>
                </a:lnTo>
                <a:lnTo>
                  <a:pt x="14700" y="645"/>
                </a:lnTo>
                <a:lnTo>
                  <a:pt x="14661" y="647"/>
                </a:lnTo>
                <a:lnTo>
                  <a:pt x="14623" y="649"/>
                </a:lnTo>
                <a:lnTo>
                  <a:pt x="14584" y="652"/>
                </a:lnTo>
                <a:lnTo>
                  <a:pt x="14548" y="660"/>
                </a:lnTo>
                <a:lnTo>
                  <a:pt x="14511" y="668"/>
                </a:lnTo>
                <a:lnTo>
                  <a:pt x="14475" y="677"/>
                </a:lnTo>
                <a:lnTo>
                  <a:pt x="14440" y="689"/>
                </a:lnTo>
                <a:lnTo>
                  <a:pt x="14406" y="702"/>
                </a:lnTo>
                <a:lnTo>
                  <a:pt x="14406" y="702"/>
                </a:lnTo>
                <a:lnTo>
                  <a:pt x="14373" y="675"/>
                </a:lnTo>
                <a:lnTo>
                  <a:pt x="14340" y="650"/>
                </a:lnTo>
                <a:lnTo>
                  <a:pt x="14304" y="627"/>
                </a:lnTo>
                <a:lnTo>
                  <a:pt x="14266" y="610"/>
                </a:lnTo>
                <a:lnTo>
                  <a:pt x="14225" y="595"/>
                </a:lnTo>
                <a:lnTo>
                  <a:pt x="14183" y="585"/>
                </a:lnTo>
                <a:lnTo>
                  <a:pt x="14141" y="579"/>
                </a:lnTo>
                <a:lnTo>
                  <a:pt x="14097" y="576"/>
                </a:lnTo>
                <a:lnTo>
                  <a:pt x="14097" y="576"/>
                </a:lnTo>
                <a:lnTo>
                  <a:pt x="14068" y="578"/>
                </a:lnTo>
                <a:lnTo>
                  <a:pt x="14041" y="579"/>
                </a:lnTo>
                <a:lnTo>
                  <a:pt x="14014" y="583"/>
                </a:lnTo>
                <a:lnTo>
                  <a:pt x="13987" y="589"/>
                </a:lnTo>
                <a:lnTo>
                  <a:pt x="13987" y="589"/>
                </a:lnTo>
                <a:lnTo>
                  <a:pt x="13960" y="564"/>
                </a:lnTo>
                <a:lnTo>
                  <a:pt x="13933" y="541"/>
                </a:lnTo>
                <a:lnTo>
                  <a:pt x="13905" y="518"/>
                </a:lnTo>
                <a:lnTo>
                  <a:pt x="13874" y="497"/>
                </a:lnTo>
                <a:lnTo>
                  <a:pt x="13843" y="478"/>
                </a:lnTo>
                <a:lnTo>
                  <a:pt x="13812" y="460"/>
                </a:lnTo>
                <a:lnTo>
                  <a:pt x="13780" y="443"/>
                </a:lnTo>
                <a:lnTo>
                  <a:pt x="13745" y="428"/>
                </a:lnTo>
                <a:lnTo>
                  <a:pt x="13713" y="414"/>
                </a:lnTo>
                <a:lnTo>
                  <a:pt x="13676" y="403"/>
                </a:lnTo>
                <a:lnTo>
                  <a:pt x="13642" y="391"/>
                </a:lnTo>
                <a:lnTo>
                  <a:pt x="13603" y="384"/>
                </a:lnTo>
                <a:lnTo>
                  <a:pt x="13567" y="378"/>
                </a:lnTo>
                <a:lnTo>
                  <a:pt x="13528" y="372"/>
                </a:lnTo>
                <a:lnTo>
                  <a:pt x="13490" y="370"/>
                </a:lnTo>
                <a:lnTo>
                  <a:pt x="13452" y="368"/>
                </a:lnTo>
                <a:lnTo>
                  <a:pt x="13452" y="368"/>
                </a:lnTo>
                <a:lnTo>
                  <a:pt x="13409" y="370"/>
                </a:lnTo>
                <a:lnTo>
                  <a:pt x="13367" y="372"/>
                </a:lnTo>
                <a:lnTo>
                  <a:pt x="13327" y="378"/>
                </a:lnTo>
                <a:lnTo>
                  <a:pt x="13286" y="386"/>
                </a:lnTo>
                <a:lnTo>
                  <a:pt x="13246" y="397"/>
                </a:lnTo>
                <a:lnTo>
                  <a:pt x="13208" y="409"/>
                </a:lnTo>
                <a:lnTo>
                  <a:pt x="13169" y="422"/>
                </a:lnTo>
                <a:lnTo>
                  <a:pt x="13133" y="437"/>
                </a:lnTo>
                <a:lnTo>
                  <a:pt x="13098" y="457"/>
                </a:lnTo>
                <a:lnTo>
                  <a:pt x="13064" y="476"/>
                </a:lnTo>
                <a:lnTo>
                  <a:pt x="13029" y="497"/>
                </a:lnTo>
                <a:lnTo>
                  <a:pt x="12996" y="520"/>
                </a:lnTo>
                <a:lnTo>
                  <a:pt x="12966" y="545"/>
                </a:lnTo>
                <a:lnTo>
                  <a:pt x="12937" y="570"/>
                </a:lnTo>
                <a:lnTo>
                  <a:pt x="12908" y="599"/>
                </a:lnTo>
                <a:lnTo>
                  <a:pt x="12881" y="627"/>
                </a:lnTo>
                <a:lnTo>
                  <a:pt x="12881" y="627"/>
                </a:lnTo>
                <a:lnTo>
                  <a:pt x="12851" y="618"/>
                </a:lnTo>
                <a:lnTo>
                  <a:pt x="12818" y="612"/>
                </a:lnTo>
                <a:lnTo>
                  <a:pt x="12785" y="608"/>
                </a:lnTo>
                <a:lnTo>
                  <a:pt x="12753" y="608"/>
                </a:lnTo>
                <a:lnTo>
                  <a:pt x="12753" y="608"/>
                </a:lnTo>
                <a:lnTo>
                  <a:pt x="12728" y="608"/>
                </a:lnTo>
                <a:lnTo>
                  <a:pt x="12703" y="610"/>
                </a:lnTo>
                <a:lnTo>
                  <a:pt x="12678" y="614"/>
                </a:lnTo>
                <a:lnTo>
                  <a:pt x="12655" y="618"/>
                </a:lnTo>
                <a:lnTo>
                  <a:pt x="12632" y="624"/>
                </a:lnTo>
                <a:lnTo>
                  <a:pt x="12609" y="631"/>
                </a:lnTo>
                <a:lnTo>
                  <a:pt x="12586" y="641"/>
                </a:lnTo>
                <a:lnTo>
                  <a:pt x="12564" y="650"/>
                </a:lnTo>
                <a:lnTo>
                  <a:pt x="12543" y="660"/>
                </a:lnTo>
                <a:lnTo>
                  <a:pt x="12522" y="672"/>
                </a:lnTo>
                <a:lnTo>
                  <a:pt x="12503" y="685"/>
                </a:lnTo>
                <a:lnTo>
                  <a:pt x="12484" y="698"/>
                </a:lnTo>
                <a:lnTo>
                  <a:pt x="12467" y="714"/>
                </a:lnTo>
                <a:lnTo>
                  <a:pt x="12449" y="729"/>
                </a:lnTo>
                <a:lnTo>
                  <a:pt x="12432" y="744"/>
                </a:lnTo>
                <a:lnTo>
                  <a:pt x="12417" y="762"/>
                </a:lnTo>
                <a:lnTo>
                  <a:pt x="12417" y="762"/>
                </a:lnTo>
                <a:lnTo>
                  <a:pt x="12365" y="746"/>
                </a:lnTo>
                <a:lnTo>
                  <a:pt x="12311" y="735"/>
                </a:lnTo>
                <a:lnTo>
                  <a:pt x="12255" y="725"/>
                </a:lnTo>
                <a:lnTo>
                  <a:pt x="12200" y="721"/>
                </a:lnTo>
                <a:lnTo>
                  <a:pt x="12200" y="721"/>
                </a:lnTo>
                <a:lnTo>
                  <a:pt x="12188" y="687"/>
                </a:lnTo>
                <a:lnTo>
                  <a:pt x="12175" y="654"/>
                </a:lnTo>
                <a:lnTo>
                  <a:pt x="12159" y="622"/>
                </a:lnTo>
                <a:lnTo>
                  <a:pt x="12140" y="591"/>
                </a:lnTo>
                <a:lnTo>
                  <a:pt x="12119" y="562"/>
                </a:lnTo>
                <a:lnTo>
                  <a:pt x="12096" y="535"/>
                </a:lnTo>
                <a:lnTo>
                  <a:pt x="12071" y="510"/>
                </a:lnTo>
                <a:lnTo>
                  <a:pt x="12044" y="487"/>
                </a:lnTo>
                <a:lnTo>
                  <a:pt x="12015" y="466"/>
                </a:lnTo>
                <a:lnTo>
                  <a:pt x="11985" y="449"/>
                </a:lnTo>
                <a:lnTo>
                  <a:pt x="11952" y="432"/>
                </a:lnTo>
                <a:lnTo>
                  <a:pt x="11919" y="418"/>
                </a:lnTo>
                <a:lnTo>
                  <a:pt x="11885" y="409"/>
                </a:lnTo>
                <a:lnTo>
                  <a:pt x="11848" y="401"/>
                </a:lnTo>
                <a:lnTo>
                  <a:pt x="11812" y="395"/>
                </a:lnTo>
                <a:lnTo>
                  <a:pt x="11773" y="393"/>
                </a:lnTo>
                <a:lnTo>
                  <a:pt x="11773" y="393"/>
                </a:lnTo>
                <a:lnTo>
                  <a:pt x="11733" y="395"/>
                </a:lnTo>
                <a:lnTo>
                  <a:pt x="11695" y="401"/>
                </a:lnTo>
                <a:lnTo>
                  <a:pt x="11695" y="401"/>
                </a:lnTo>
                <a:lnTo>
                  <a:pt x="11672" y="357"/>
                </a:lnTo>
                <a:lnTo>
                  <a:pt x="11645" y="315"/>
                </a:lnTo>
                <a:lnTo>
                  <a:pt x="11616" y="276"/>
                </a:lnTo>
                <a:lnTo>
                  <a:pt x="11583" y="238"/>
                </a:lnTo>
                <a:lnTo>
                  <a:pt x="11549" y="203"/>
                </a:lnTo>
                <a:lnTo>
                  <a:pt x="11512" y="169"/>
                </a:lnTo>
                <a:lnTo>
                  <a:pt x="11472" y="140"/>
                </a:lnTo>
                <a:lnTo>
                  <a:pt x="11432" y="111"/>
                </a:lnTo>
                <a:lnTo>
                  <a:pt x="11388" y="86"/>
                </a:lnTo>
                <a:lnTo>
                  <a:pt x="11343" y="63"/>
                </a:lnTo>
                <a:lnTo>
                  <a:pt x="11297" y="46"/>
                </a:lnTo>
                <a:lnTo>
                  <a:pt x="11249" y="29"/>
                </a:lnTo>
                <a:lnTo>
                  <a:pt x="11199" y="17"/>
                </a:lnTo>
                <a:lnTo>
                  <a:pt x="11149" y="8"/>
                </a:lnTo>
                <a:lnTo>
                  <a:pt x="11098" y="2"/>
                </a:lnTo>
                <a:lnTo>
                  <a:pt x="11044" y="0"/>
                </a:lnTo>
                <a:lnTo>
                  <a:pt x="11044" y="0"/>
                </a:lnTo>
                <a:lnTo>
                  <a:pt x="10992" y="2"/>
                </a:lnTo>
                <a:lnTo>
                  <a:pt x="10940" y="8"/>
                </a:lnTo>
                <a:lnTo>
                  <a:pt x="10890" y="17"/>
                </a:lnTo>
                <a:lnTo>
                  <a:pt x="10840" y="29"/>
                </a:lnTo>
                <a:lnTo>
                  <a:pt x="10792" y="44"/>
                </a:lnTo>
                <a:lnTo>
                  <a:pt x="10746" y="63"/>
                </a:lnTo>
                <a:lnTo>
                  <a:pt x="10702" y="84"/>
                </a:lnTo>
                <a:lnTo>
                  <a:pt x="10660" y="109"/>
                </a:lnTo>
                <a:lnTo>
                  <a:pt x="10618" y="136"/>
                </a:lnTo>
                <a:lnTo>
                  <a:pt x="10579" y="167"/>
                </a:lnTo>
                <a:lnTo>
                  <a:pt x="10543" y="200"/>
                </a:lnTo>
                <a:lnTo>
                  <a:pt x="10508" y="234"/>
                </a:lnTo>
                <a:lnTo>
                  <a:pt x="10476" y="271"/>
                </a:lnTo>
                <a:lnTo>
                  <a:pt x="10447" y="311"/>
                </a:lnTo>
                <a:lnTo>
                  <a:pt x="10420" y="351"/>
                </a:lnTo>
                <a:lnTo>
                  <a:pt x="10395" y="395"/>
                </a:lnTo>
                <a:lnTo>
                  <a:pt x="10395" y="395"/>
                </a:lnTo>
                <a:lnTo>
                  <a:pt x="10387" y="393"/>
                </a:lnTo>
                <a:lnTo>
                  <a:pt x="10387" y="393"/>
                </a:lnTo>
                <a:lnTo>
                  <a:pt x="10360" y="395"/>
                </a:lnTo>
                <a:lnTo>
                  <a:pt x="10333" y="397"/>
                </a:lnTo>
                <a:lnTo>
                  <a:pt x="10308" y="401"/>
                </a:lnTo>
                <a:lnTo>
                  <a:pt x="10284" y="407"/>
                </a:lnTo>
                <a:lnTo>
                  <a:pt x="10259" y="413"/>
                </a:lnTo>
                <a:lnTo>
                  <a:pt x="10236" y="420"/>
                </a:lnTo>
                <a:lnTo>
                  <a:pt x="10212" y="430"/>
                </a:lnTo>
                <a:lnTo>
                  <a:pt x="10189" y="441"/>
                </a:lnTo>
                <a:lnTo>
                  <a:pt x="10168" y="453"/>
                </a:lnTo>
                <a:lnTo>
                  <a:pt x="10147" y="464"/>
                </a:lnTo>
                <a:lnTo>
                  <a:pt x="10126" y="480"/>
                </a:lnTo>
                <a:lnTo>
                  <a:pt x="10107" y="495"/>
                </a:lnTo>
                <a:lnTo>
                  <a:pt x="10088" y="510"/>
                </a:lnTo>
                <a:lnTo>
                  <a:pt x="10070" y="528"/>
                </a:lnTo>
                <a:lnTo>
                  <a:pt x="10053" y="547"/>
                </a:lnTo>
                <a:lnTo>
                  <a:pt x="10038" y="564"/>
                </a:lnTo>
                <a:lnTo>
                  <a:pt x="10038" y="564"/>
                </a:lnTo>
                <a:lnTo>
                  <a:pt x="9990" y="553"/>
                </a:lnTo>
                <a:lnTo>
                  <a:pt x="9940" y="545"/>
                </a:lnTo>
                <a:lnTo>
                  <a:pt x="9888" y="539"/>
                </a:lnTo>
                <a:lnTo>
                  <a:pt x="9836" y="537"/>
                </a:lnTo>
                <a:lnTo>
                  <a:pt x="9836" y="537"/>
                </a:lnTo>
                <a:lnTo>
                  <a:pt x="9790" y="539"/>
                </a:lnTo>
                <a:lnTo>
                  <a:pt x="9746" y="543"/>
                </a:lnTo>
                <a:lnTo>
                  <a:pt x="9702" y="549"/>
                </a:lnTo>
                <a:lnTo>
                  <a:pt x="9658" y="558"/>
                </a:lnTo>
                <a:lnTo>
                  <a:pt x="9615" y="572"/>
                </a:lnTo>
                <a:lnTo>
                  <a:pt x="9573" y="585"/>
                </a:lnTo>
                <a:lnTo>
                  <a:pt x="9533" y="602"/>
                </a:lnTo>
                <a:lnTo>
                  <a:pt x="9494" y="622"/>
                </a:lnTo>
                <a:lnTo>
                  <a:pt x="9494" y="622"/>
                </a:lnTo>
                <a:lnTo>
                  <a:pt x="9462" y="591"/>
                </a:lnTo>
                <a:lnTo>
                  <a:pt x="9427" y="562"/>
                </a:lnTo>
                <a:lnTo>
                  <a:pt x="9391" y="539"/>
                </a:lnTo>
                <a:lnTo>
                  <a:pt x="9350" y="518"/>
                </a:lnTo>
                <a:lnTo>
                  <a:pt x="9329" y="510"/>
                </a:lnTo>
                <a:lnTo>
                  <a:pt x="9308" y="503"/>
                </a:lnTo>
                <a:lnTo>
                  <a:pt x="9287" y="495"/>
                </a:lnTo>
                <a:lnTo>
                  <a:pt x="9264" y="489"/>
                </a:lnTo>
                <a:lnTo>
                  <a:pt x="9241" y="485"/>
                </a:lnTo>
                <a:lnTo>
                  <a:pt x="9218" y="484"/>
                </a:lnTo>
                <a:lnTo>
                  <a:pt x="9195" y="482"/>
                </a:lnTo>
                <a:lnTo>
                  <a:pt x="9172" y="480"/>
                </a:lnTo>
                <a:lnTo>
                  <a:pt x="9172" y="480"/>
                </a:lnTo>
                <a:lnTo>
                  <a:pt x="9147" y="482"/>
                </a:lnTo>
                <a:lnTo>
                  <a:pt x="9120" y="484"/>
                </a:lnTo>
                <a:lnTo>
                  <a:pt x="9097" y="487"/>
                </a:lnTo>
                <a:lnTo>
                  <a:pt x="9072" y="491"/>
                </a:lnTo>
                <a:lnTo>
                  <a:pt x="9049" y="497"/>
                </a:lnTo>
                <a:lnTo>
                  <a:pt x="9026" y="505"/>
                </a:lnTo>
                <a:lnTo>
                  <a:pt x="9003" y="514"/>
                </a:lnTo>
                <a:lnTo>
                  <a:pt x="8980" y="524"/>
                </a:lnTo>
                <a:lnTo>
                  <a:pt x="8980" y="524"/>
                </a:lnTo>
                <a:lnTo>
                  <a:pt x="8959" y="497"/>
                </a:lnTo>
                <a:lnTo>
                  <a:pt x="8936" y="470"/>
                </a:lnTo>
                <a:lnTo>
                  <a:pt x="8913" y="447"/>
                </a:lnTo>
                <a:lnTo>
                  <a:pt x="8886" y="424"/>
                </a:lnTo>
                <a:lnTo>
                  <a:pt x="8859" y="401"/>
                </a:lnTo>
                <a:lnTo>
                  <a:pt x="8832" y="382"/>
                </a:lnTo>
                <a:lnTo>
                  <a:pt x="8801" y="363"/>
                </a:lnTo>
                <a:lnTo>
                  <a:pt x="8772" y="345"/>
                </a:lnTo>
                <a:lnTo>
                  <a:pt x="8740" y="332"/>
                </a:lnTo>
                <a:lnTo>
                  <a:pt x="8707" y="318"/>
                </a:lnTo>
                <a:lnTo>
                  <a:pt x="8675" y="307"/>
                </a:lnTo>
                <a:lnTo>
                  <a:pt x="8640" y="297"/>
                </a:lnTo>
                <a:lnTo>
                  <a:pt x="8605" y="290"/>
                </a:lnTo>
                <a:lnTo>
                  <a:pt x="8569" y="284"/>
                </a:lnTo>
                <a:lnTo>
                  <a:pt x="8534" y="280"/>
                </a:lnTo>
                <a:lnTo>
                  <a:pt x="8496" y="280"/>
                </a:lnTo>
                <a:lnTo>
                  <a:pt x="8496" y="280"/>
                </a:lnTo>
                <a:lnTo>
                  <a:pt x="8456" y="280"/>
                </a:lnTo>
                <a:lnTo>
                  <a:pt x="8417" y="284"/>
                </a:lnTo>
                <a:lnTo>
                  <a:pt x="8379" y="292"/>
                </a:lnTo>
                <a:lnTo>
                  <a:pt x="8340" y="299"/>
                </a:lnTo>
                <a:lnTo>
                  <a:pt x="8304" y="311"/>
                </a:lnTo>
                <a:lnTo>
                  <a:pt x="8268" y="324"/>
                </a:lnTo>
                <a:lnTo>
                  <a:pt x="8233" y="340"/>
                </a:lnTo>
                <a:lnTo>
                  <a:pt x="8198" y="359"/>
                </a:lnTo>
                <a:lnTo>
                  <a:pt x="8168" y="378"/>
                </a:lnTo>
                <a:lnTo>
                  <a:pt x="8137" y="399"/>
                </a:lnTo>
                <a:lnTo>
                  <a:pt x="8106" y="422"/>
                </a:lnTo>
                <a:lnTo>
                  <a:pt x="8079" y="449"/>
                </a:lnTo>
                <a:lnTo>
                  <a:pt x="8052" y="476"/>
                </a:lnTo>
                <a:lnTo>
                  <a:pt x="8028" y="505"/>
                </a:lnTo>
                <a:lnTo>
                  <a:pt x="8004" y="533"/>
                </a:lnTo>
                <a:lnTo>
                  <a:pt x="7985" y="566"/>
                </a:lnTo>
                <a:lnTo>
                  <a:pt x="7985" y="566"/>
                </a:lnTo>
                <a:lnTo>
                  <a:pt x="7941" y="553"/>
                </a:lnTo>
                <a:lnTo>
                  <a:pt x="7897" y="545"/>
                </a:lnTo>
                <a:lnTo>
                  <a:pt x="7851" y="539"/>
                </a:lnTo>
                <a:lnTo>
                  <a:pt x="7805" y="537"/>
                </a:lnTo>
                <a:lnTo>
                  <a:pt x="7805" y="537"/>
                </a:lnTo>
                <a:lnTo>
                  <a:pt x="7770" y="539"/>
                </a:lnTo>
                <a:lnTo>
                  <a:pt x="7736" y="541"/>
                </a:lnTo>
                <a:lnTo>
                  <a:pt x="7703" y="545"/>
                </a:lnTo>
                <a:lnTo>
                  <a:pt x="7670" y="553"/>
                </a:lnTo>
                <a:lnTo>
                  <a:pt x="7638" y="560"/>
                </a:lnTo>
                <a:lnTo>
                  <a:pt x="7607" y="570"/>
                </a:lnTo>
                <a:lnTo>
                  <a:pt x="7576" y="583"/>
                </a:lnTo>
                <a:lnTo>
                  <a:pt x="7548" y="595"/>
                </a:lnTo>
                <a:lnTo>
                  <a:pt x="7548" y="595"/>
                </a:lnTo>
                <a:lnTo>
                  <a:pt x="7532" y="578"/>
                </a:lnTo>
                <a:lnTo>
                  <a:pt x="7515" y="562"/>
                </a:lnTo>
                <a:lnTo>
                  <a:pt x="7498" y="547"/>
                </a:lnTo>
                <a:lnTo>
                  <a:pt x="7480" y="531"/>
                </a:lnTo>
                <a:lnTo>
                  <a:pt x="7461" y="518"/>
                </a:lnTo>
                <a:lnTo>
                  <a:pt x="7442" y="505"/>
                </a:lnTo>
                <a:lnTo>
                  <a:pt x="7421" y="493"/>
                </a:lnTo>
                <a:lnTo>
                  <a:pt x="7400" y="482"/>
                </a:lnTo>
                <a:lnTo>
                  <a:pt x="7379" y="472"/>
                </a:lnTo>
                <a:lnTo>
                  <a:pt x="7356" y="464"/>
                </a:lnTo>
                <a:lnTo>
                  <a:pt x="7332" y="457"/>
                </a:lnTo>
                <a:lnTo>
                  <a:pt x="7309" y="451"/>
                </a:lnTo>
                <a:lnTo>
                  <a:pt x="7286" y="447"/>
                </a:lnTo>
                <a:lnTo>
                  <a:pt x="7261" y="443"/>
                </a:lnTo>
                <a:lnTo>
                  <a:pt x="7236" y="441"/>
                </a:lnTo>
                <a:lnTo>
                  <a:pt x="7212" y="439"/>
                </a:lnTo>
                <a:lnTo>
                  <a:pt x="7212" y="439"/>
                </a:lnTo>
                <a:lnTo>
                  <a:pt x="7181" y="441"/>
                </a:lnTo>
                <a:lnTo>
                  <a:pt x="7150" y="445"/>
                </a:lnTo>
                <a:lnTo>
                  <a:pt x="7121" y="449"/>
                </a:lnTo>
                <a:lnTo>
                  <a:pt x="7092" y="457"/>
                </a:lnTo>
                <a:lnTo>
                  <a:pt x="7064" y="466"/>
                </a:lnTo>
                <a:lnTo>
                  <a:pt x="7037" y="476"/>
                </a:lnTo>
                <a:lnTo>
                  <a:pt x="7010" y="489"/>
                </a:lnTo>
                <a:lnTo>
                  <a:pt x="6985" y="503"/>
                </a:lnTo>
                <a:lnTo>
                  <a:pt x="6960" y="518"/>
                </a:lnTo>
                <a:lnTo>
                  <a:pt x="6937" y="535"/>
                </a:lnTo>
                <a:lnTo>
                  <a:pt x="6914" y="554"/>
                </a:lnTo>
                <a:lnTo>
                  <a:pt x="6895" y="576"/>
                </a:lnTo>
                <a:lnTo>
                  <a:pt x="6876" y="597"/>
                </a:lnTo>
                <a:lnTo>
                  <a:pt x="6856" y="620"/>
                </a:lnTo>
                <a:lnTo>
                  <a:pt x="6841" y="643"/>
                </a:lnTo>
                <a:lnTo>
                  <a:pt x="6826" y="668"/>
                </a:lnTo>
                <a:lnTo>
                  <a:pt x="6826" y="668"/>
                </a:lnTo>
                <a:lnTo>
                  <a:pt x="6778" y="658"/>
                </a:lnTo>
                <a:lnTo>
                  <a:pt x="6728" y="650"/>
                </a:lnTo>
                <a:lnTo>
                  <a:pt x="6678" y="647"/>
                </a:lnTo>
                <a:lnTo>
                  <a:pt x="6628" y="645"/>
                </a:lnTo>
                <a:lnTo>
                  <a:pt x="6628" y="645"/>
                </a:lnTo>
                <a:lnTo>
                  <a:pt x="6591" y="645"/>
                </a:lnTo>
                <a:lnTo>
                  <a:pt x="6557" y="649"/>
                </a:lnTo>
                <a:lnTo>
                  <a:pt x="6520" y="650"/>
                </a:lnTo>
                <a:lnTo>
                  <a:pt x="6486" y="656"/>
                </a:lnTo>
                <a:lnTo>
                  <a:pt x="6451" y="664"/>
                </a:lnTo>
                <a:lnTo>
                  <a:pt x="6419" y="672"/>
                </a:lnTo>
                <a:lnTo>
                  <a:pt x="6384" y="679"/>
                </a:lnTo>
                <a:lnTo>
                  <a:pt x="6351" y="691"/>
                </a:lnTo>
                <a:lnTo>
                  <a:pt x="6351" y="691"/>
                </a:lnTo>
                <a:lnTo>
                  <a:pt x="6342" y="672"/>
                </a:lnTo>
                <a:lnTo>
                  <a:pt x="6330" y="654"/>
                </a:lnTo>
                <a:lnTo>
                  <a:pt x="6317" y="639"/>
                </a:lnTo>
                <a:lnTo>
                  <a:pt x="6303" y="622"/>
                </a:lnTo>
                <a:lnTo>
                  <a:pt x="6290" y="608"/>
                </a:lnTo>
                <a:lnTo>
                  <a:pt x="6273" y="593"/>
                </a:lnTo>
                <a:lnTo>
                  <a:pt x="6257" y="581"/>
                </a:lnTo>
                <a:lnTo>
                  <a:pt x="6240" y="570"/>
                </a:lnTo>
                <a:lnTo>
                  <a:pt x="6221" y="558"/>
                </a:lnTo>
                <a:lnTo>
                  <a:pt x="6202" y="549"/>
                </a:lnTo>
                <a:lnTo>
                  <a:pt x="6182" y="541"/>
                </a:lnTo>
                <a:lnTo>
                  <a:pt x="6161" y="535"/>
                </a:lnTo>
                <a:lnTo>
                  <a:pt x="6140" y="530"/>
                </a:lnTo>
                <a:lnTo>
                  <a:pt x="6119" y="526"/>
                </a:lnTo>
                <a:lnTo>
                  <a:pt x="6098" y="524"/>
                </a:lnTo>
                <a:lnTo>
                  <a:pt x="6075" y="522"/>
                </a:lnTo>
                <a:lnTo>
                  <a:pt x="6075" y="522"/>
                </a:lnTo>
                <a:lnTo>
                  <a:pt x="6056" y="524"/>
                </a:lnTo>
                <a:lnTo>
                  <a:pt x="6036" y="524"/>
                </a:lnTo>
                <a:lnTo>
                  <a:pt x="6000" y="531"/>
                </a:lnTo>
                <a:lnTo>
                  <a:pt x="6000" y="531"/>
                </a:lnTo>
                <a:lnTo>
                  <a:pt x="5975" y="497"/>
                </a:lnTo>
                <a:lnTo>
                  <a:pt x="5946" y="462"/>
                </a:lnTo>
                <a:lnTo>
                  <a:pt x="5916" y="432"/>
                </a:lnTo>
                <a:lnTo>
                  <a:pt x="5885" y="401"/>
                </a:lnTo>
                <a:lnTo>
                  <a:pt x="5850" y="372"/>
                </a:lnTo>
                <a:lnTo>
                  <a:pt x="5816" y="347"/>
                </a:lnTo>
                <a:lnTo>
                  <a:pt x="5779" y="322"/>
                </a:lnTo>
                <a:lnTo>
                  <a:pt x="5741" y="301"/>
                </a:lnTo>
                <a:lnTo>
                  <a:pt x="5700" y="282"/>
                </a:lnTo>
                <a:lnTo>
                  <a:pt x="5660" y="265"/>
                </a:lnTo>
                <a:lnTo>
                  <a:pt x="5618" y="249"/>
                </a:lnTo>
                <a:lnTo>
                  <a:pt x="5574" y="238"/>
                </a:lnTo>
                <a:lnTo>
                  <a:pt x="5530" y="228"/>
                </a:lnTo>
                <a:lnTo>
                  <a:pt x="5484" y="221"/>
                </a:lnTo>
                <a:lnTo>
                  <a:pt x="5437" y="217"/>
                </a:lnTo>
                <a:lnTo>
                  <a:pt x="5391" y="215"/>
                </a:lnTo>
                <a:lnTo>
                  <a:pt x="5391" y="215"/>
                </a:lnTo>
                <a:lnTo>
                  <a:pt x="5334" y="217"/>
                </a:lnTo>
                <a:lnTo>
                  <a:pt x="5278" y="223"/>
                </a:lnTo>
                <a:lnTo>
                  <a:pt x="5224" y="234"/>
                </a:lnTo>
                <a:lnTo>
                  <a:pt x="5171" y="248"/>
                </a:lnTo>
                <a:lnTo>
                  <a:pt x="5121" y="267"/>
                </a:lnTo>
                <a:lnTo>
                  <a:pt x="5071" y="288"/>
                </a:lnTo>
                <a:lnTo>
                  <a:pt x="5023" y="313"/>
                </a:lnTo>
                <a:lnTo>
                  <a:pt x="4977" y="340"/>
                </a:lnTo>
                <a:lnTo>
                  <a:pt x="4934" y="372"/>
                </a:lnTo>
                <a:lnTo>
                  <a:pt x="4894" y="405"/>
                </a:lnTo>
                <a:lnTo>
                  <a:pt x="4856" y="443"/>
                </a:lnTo>
                <a:lnTo>
                  <a:pt x="4819" y="482"/>
                </a:lnTo>
                <a:lnTo>
                  <a:pt x="4787" y="524"/>
                </a:lnTo>
                <a:lnTo>
                  <a:pt x="4758" y="568"/>
                </a:lnTo>
                <a:lnTo>
                  <a:pt x="4731" y="616"/>
                </a:lnTo>
                <a:lnTo>
                  <a:pt x="4708" y="664"/>
                </a:lnTo>
                <a:lnTo>
                  <a:pt x="4708" y="664"/>
                </a:lnTo>
                <a:lnTo>
                  <a:pt x="4668" y="635"/>
                </a:lnTo>
                <a:lnTo>
                  <a:pt x="4627" y="610"/>
                </a:lnTo>
                <a:lnTo>
                  <a:pt x="4583" y="589"/>
                </a:lnTo>
                <a:lnTo>
                  <a:pt x="4537" y="572"/>
                </a:lnTo>
                <a:lnTo>
                  <a:pt x="4491" y="556"/>
                </a:lnTo>
                <a:lnTo>
                  <a:pt x="4441" y="547"/>
                </a:lnTo>
                <a:lnTo>
                  <a:pt x="4391" y="539"/>
                </a:lnTo>
                <a:lnTo>
                  <a:pt x="4339" y="537"/>
                </a:lnTo>
                <a:lnTo>
                  <a:pt x="4339" y="537"/>
                </a:lnTo>
                <a:lnTo>
                  <a:pt x="4305" y="537"/>
                </a:lnTo>
                <a:lnTo>
                  <a:pt x="4272" y="541"/>
                </a:lnTo>
                <a:lnTo>
                  <a:pt x="4239" y="545"/>
                </a:lnTo>
                <a:lnTo>
                  <a:pt x="4207" y="553"/>
                </a:lnTo>
                <a:lnTo>
                  <a:pt x="4174" y="560"/>
                </a:lnTo>
                <a:lnTo>
                  <a:pt x="4143" y="570"/>
                </a:lnTo>
                <a:lnTo>
                  <a:pt x="4115" y="581"/>
                </a:lnTo>
                <a:lnTo>
                  <a:pt x="4084" y="595"/>
                </a:lnTo>
                <a:lnTo>
                  <a:pt x="4055" y="608"/>
                </a:lnTo>
                <a:lnTo>
                  <a:pt x="4028" y="624"/>
                </a:lnTo>
                <a:lnTo>
                  <a:pt x="4001" y="641"/>
                </a:lnTo>
                <a:lnTo>
                  <a:pt x="3976" y="660"/>
                </a:lnTo>
                <a:lnTo>
                  <a:pt x="3951" y="681"/>
                </a:lnTo>
                <a:lnTo>
                  <a:pt x="3926" y="702"/>
                </a:lnTo>
                <a:lnTo>
                  <a:pt x="3905" y="723"/>
                </a:lnTo>
                <a:lnTo>
                  <a:pt x="3884" y="748"/>
                </a:lnTo>
                <a:lnTo>
                  <a:pt x="3884" y="748"/>
                </a:lnTo>
                <a:lnTo>
                  <a:pt x="3850" y="737"/>
                </a:lnTo>
                <a:lnTo>
                  <a:pt x="3817" y="729"/>
                </a:lnTo>
                <a:lnTo>
                  <a:pt x="3780" y="723"/>
                </a:lnTo>
                <a:lnTo>
                  <a:pt x="3744" y="721"/>
                </a:lnTo>
                <a:lnTo>
                  <a:pt x="3744" y="721"/>
                </a:lnTo>
                <a:lnTo>
                  <a:pt x="3715" y="723"/>
                </a:lnTo>
                <a:lnTo>
                  <a:pt x="3686" y="725"/>
                </a:lnTo>
                <a:lnTo>
                  <a:pt x="3660" y="731"/>
                </a:lnTo>
                <a:lnTo>
                  <a:pt x="3633" y="739"/>
                </a:lnTo>
                <a:lnTo>
                  <a:pt x="3606" y="746"/>
                </a:lnTo>
                <a:lnTo>
                  <a:pt x="3581" y="758"/>
                </a:lnTo>
                <a:lnTo>
                  <a:pt x="3556" y="769"/>
                </a:lnTo>
                <a:lnTo>
                  <a:pt x="3533" y="785"/>
                </a:lnTo>
                <a:lnTo>
                  <a:pt x="3510" y="800"/>
                </a:lnTo>
                <a:lnTo>
                  <a:pt x="3491" y="817"/>
                </a:lnTo>
                <a:lnTo>
                  <a:pt x="3469" y="835"/>
                </a:lnTo>
                <a:lnTo>
                  <a:pt x="3452" y="854"/>
                </a:lnTo>
                <a:lnTo>
                  <a:pt x="3435" y="875"/>
                </a:lnTo>
                <a:lnTo>
                  <a:pt x="3420" y="898"/>
                </a:lnTo>
                <a:lnTo>
                  <a:pt x="3404" y="921"/>
                </a:lnTo>
                <a:lnTo>
                  <a:pt x="3393" y="946"/>
                </a:lnTo>
                <a:lnTo>
                  <a:pt x="3393" y="946"/>
                </a:lnTo>
                <a:lnTo>
                  <a:pt x="3348" y="934"/>
                </a:lnTo>
                <a:lnTo>
                  <a:pt x="3302" y="927"/>
                </a:lnTo>
                <a:lnTo>
                  <a:pt x="3256" y="923"/>
                </a:lnTo>
                <a:lnTo>
                  <a:pt x="3210" y="921"/>
                </a:lnTo>
                <a:lnTo>
                  <a:pt x="3210" y="921"/>
                </a:lnTo>
                <a:lnTo>
                  <a:pt x="3162" y="923"/>
                </a:lnTo>
                <a:lnTo>
                  <a:pt x="3116" y="927"/>
                </a:lnTo>
                <a:lnTo>
                  <a:pt x="3072" y="934"/>
                </a:lnTo>
                <a:lnTo>
                  <a:pt x="3026" y="946"/>
                </a:lnTo>
                <a:lnTo>
                  <a:pt x="3026" y="946"/>
                </a:lnTo>
                <a:lnTo>
                  <a:pt x="3020" y="915"/>
                </a:lnTo>
                <a:lnTo>
                  <a:pt x="3009" y="885"/>
                </a:lnTo>
                <a:lnTo>
                  <a:pt x="2997" y="856"/>
                </a:lnTo>
                <a:lnTo>
                  <a:pt x="2982" y="829"/>
                </a:lnTo>
                <a:lnTo>
                  <a:pt x="2966" y="804"/>
                </a:lnTo>
                <a:lnTo>
                  <a:pt x="2947" y="779"/>
                </a:lnTo>
                <a:lnTo>
                  <a:pt x="2926" y="756"/>
                </a:lnTo>
                <a:lnTo>
                  <a:pt x="2905" y="735"/>
                </a:lnTo>
                <a:lnTo>
                  <a:pt x="2880" y="716"/>
                </a:lnTo>
                <a:lnTo>
                  <a:pt x="2855" y="698"/>
                </a:lnTo>
                <a:lnTo>
                  <a:pt x="2828" y="683"/>
                </a:lnTo>
                <a:lnTo>
                  <a:pt x="2799" y="672"/>
                </a:lnTo>
                <a:lnTo>
                  <a:pt x="2769" y="660"/>
                </a:lnTo>
                <a:lnTo>
                  <a:pt x="2738" y="652"/>
                </a:lnTo>
                <a:lnTo>
                  <a:pt x="2707" y="649"/>
                </a:lnTo>
                <a:lnTo>
                  <a:pt x="2675" y="645"/>
                </a:lnTo>
                <a:lnTo>
                  <a:pt x="2675" y="645"/>
                </a:lnTo>
                <a:lnTo>
                  <a:pt x="2652" y="614"/>
                </a:lnTo>
                <a:lnTo>
                  <a:pt x="2627" y="585"/>
                </a:lnTo>
                <a:lnTo>
                  <a:pt x="2600" y="556"/>
                </a:lnTo>
                <a:lnTo>
                  <a:pt x="2571" y="531"/>
                </a:lnTo>
                <a:lnTo>
                  <a:pt x="2542" y="507"/>
                </a:lnTo>
                <a:lnTo>
                  <a:pt x="2511" y="484"/>
                </a:lnTo>
                <a:lnTo>
                  <a:pt x="2479" y="462"/>
                </a:lnTo>
                <a:lnTo>
                  <a:pt x="2444" y="443"/>
                </a:lnTo>
                <a:lnTo>
                  <a:pt x="2410" y="426"/>
                </a:lnTo>
                <a:lnTo>
                  <a:pt x="2375" y="413"/>
                </a:lnTo>
                <a:lnTo>
                  <a:pt x="2337" y="399"/>
                </a:lnTo>
                <a:lnTo>
                  <a:pt x="2298" y="388"/>
                </a:lnTo>
                <a:lnTo>
                  <a:pt x="2260" y="380"/>
                </a:lnTo>
                <a:lnTo>
                  <a:pt x="2220" y="374"/>
                </a:lnTo>
                <a:lnTo>
                  <a:pt x="2179" y="370"/>
                </a:lnTo>
                <a:lnTo>
                  <a:pt x="2139" y="368"/>
                </a:lnTo>
                <a:lnTo>
                  <a:pt x="2139" y="368"/>
                </a:lnTo>
                <a:lnTo>
                  <a:pt x="2110" y="368"/>
                </a:lnTo>
                <a:lnTo>
                  <a:pt x="2081" y="370"/>
                </a:lnTo>
                <a:lnTo>
                  <a:pt x="2052" y="374"/>
                </a:lnTo>
                <a:lnTo>
                  <a:pt x="2026" y="378"/>
                </a:lnTo>
                <a:lnTo>
                  <a:pt x="1997" y="384"/>
                </a:lnTo>
                <a:lnTo>
                  <a:pt x="1970" y="389"/>
                </a:lnTo>
                <a:lnTo>
                  <a:pt x="1945" y="397"/>
                </a:lnTo>
                <a:lnTo>
                  <a:pt x="1918" y="407"/>
                </a:lnTo>
                <a:lnTo>
                  <a:pt x="1893" y="416"/>
                </a:lnTo>
                <a:lnTo>
                  <a:pt x="1866" y="428"/>
                </a:lnTo>
                <a:lnTo>
                  <a:pt x="1818" y="451"/>
                </a:lnTo>
                <a:lnTo>
                  <a:pt x="1772" y="480"/>
                </a:lnTo>
                <a:lnTo>
                  <a:pt x="1730" y="512"/>
                </a:lnTo>
                <a:lnTo>
                  <a:pt x="1688" y="547"/>
                </a:lnTo>
                <a:lnTo>
                  <a:pt x="1651" y="585"/>
                </a:lnTo>
                <a:lnTo>
                  <a:pt x="1617" y="627"/>
                </a:lnTo>
                <a:lnTo>
                  <a:pt x="1586" y="672"/>
                </a:lnTo>
                <a:lnTo>
                  <a:pt x="1559" y="718"/>
                </a:lnTo>
                <a:lnTo>
                  <a:pt x="1534" y="767"/>
                </a:lnTo>
                <a:lnTo>
                  <a:pt x="1524" y="792"/>
                </a:lnTo>
                <a:lnTo>
                  <a:pt x="1515" y="819"/>
                </a:lnTo>
                <a:lnTo>
                  <a:pt x="1507" y="846"/>
                </a:lnTo>
                <a:lnTo>
                  <a:pt x="1500" y="873"/>
                </a:lnTo>
                <a:lnTo>
                  <a:pt x="1500" y="873"/>
                </a:lnTo>
                <a:lnTo>
                  <a:pt x="1467" y="856"/>
                </a:lnTo>
                <a:lnTo>
                  <a:pt x="1434" y="840"/>
                </a:lnTo>
                <a:lnTo>
                  <a:pt x="1400" y="829"/>
                </a:lnTo>
                <a:lnTo>
                  <a:pt x="1363" y="817"/>
                </a:lnTo>
                <a:lnTo>
                  <a:pt x="1327" y="810"/>
                </a:lnTo>
                <a:lnTo>
                  <a:pt x="1290" y="804"/>
                </a:lnTo>
                <a:lnTo>
                  <a:pt x="1252" y="800"/>
                </a:lnTo>
                <a:lnTo>
                  <a:pt x="1213" y="798"/>
                </a:lnTo>
                <a:lnTo>
                  <a:pt x="1213" y="798"/>
                </a:lnTo>
                <a:lnTo>
                  <a:pt x="1187" y="798"/>
                </a:lnTo>
                <a:lnTo>
                  <a:pt x="1160" y="800"/>
                </a:lnTo>
                <a:lnTo>
                  <a:pt x="1133" y="804"/>
                </a:lnTo>
                <a:lnTo>
                  <a:pt x="1108" y="808"/>
                </a:lnTo>
                <a:lnTo>
                  <a:pt x="1081" y="814"/>
                </a:lnTo>
                <a:lnTo>
                  <a:pt x="1056" y="819"/>
                </a:lnTo>
                <a:lnTo>
                  <a:pt x="1008" y="835"/>
                </a:lnTo>
                <a:lnTo>
                  <a:pt x="960" y="856"/>
                </a:lnTo>
                <a:lnTo>
                  <a:pt x="916" y="879"/>
                </a:lnTo>
                <a:lnTo>
                  <a:pt x="874" y="906"/>
                </a:lnTo>
                <a:lnTo>
                  <a:pt x="833" y="936"/>
                </a:lnTo>
                <a:lnTo>
                  <a:pt x="833" y="936"/>
                </a:lnTo>
                <a:lnTo>
                  <a:pt x="812" y="894"/>
                </a:lnTo>
                <a:lnTo>
                  <a:pt x="789" y="852"/>
                </a:lnTo>
                <a:lnTo>
                  <a:pt x="762" y="812"/>
                </a:lnTo>
                <a:lnTo>
                  <a:pt x="732" y="775"/>
                </a:lnTo>
                <a:lnTo>
                  <a:pt x="699" y="741"/>
                </a:lnTo>
                <a:lnTo>
                  <a:pt x="664" y="706"/>
                </a:lnTo>
                <a:lnTo>
                  <a:pt x="628" y="677"/>
                </a:lnTo>
                <a:lnTo>
                  <a:pt x="589" y="649"/>
                </a:lnTo>
                <a:lnTo>
                  <a:pt x="549" y="624"/>
                </a:lnTo>
                <a:lnTo>
                  <a:pt x="507" y="602"/>
                </a:lnTo>
                <a:lnTo>
                  <a:pt x="463" y="583"/>
                </a:lnTo>
                <a:lnTo>
                  <a:pt x="417" y="566"/>
                </a:lnTo>
                <a:lnTo>
                  <a:pt x="369" y="554"/>
                </a:lnTo>
                <a:lnTo>
                  <a:pt x="321" y="545"/>
                </a:lnTo>
                <a:lnTo>
                  <a:pt x="271" y="539"/>
                </a:lnTo>
                <a:lnTo>
                  <a:pt x="219" y="537"/>
                </a:lnTo>
                <a:lnTo>
                  <a:pt x="219" y="537"/>
                </a:lnTo>
                <a:lnTo>
                  <a:pt x="190" y="537"/>
                </a:lnTo>
                <a:lnTo>
                  <a:pt x="161" y="539"/>
                </a:lnTo>
                <a:lnTo>
                  <a:pt x="134" y="543"/>
                </a:lnTo>
                <a:lnTo>
                  <a:pt x="106" y="547"/>
                </a:lnTo>
                <a:lnTo>
                  <a:pt x="52" y="558"/>
                </a:lnTo>
                <a:lnTo>
                  <a:pt x="0" y="574"/>
                </a:lnTo>
                <a:lnTo>
                  <a:pt x="0" y="1604"/>
                </a:lnTo>
                <a:lnTo>
                  <a:pt x="15360" y="1604"/>
                </a:lnTo>
                <a:lnTo>
                  <a:pt x="15360" y="192"/>
                </a:lnTo>
                <a:close/>
              </a:path>
            </a:pathLst>
          </a:custGeom>
          <a:solidFill>
            <a:srgbClr val="22396E"/>
          </a:solidFill>
          <a:ln>
            <a:noFill/>
          </a:ln>
        </p:spPr>
        <p:txBody>
          <a:bodyPr vert="horz" wrap="square" lIns="91440" tIns="45720" rIns="91440" bIns="45720" numCol="1" anchor="t" anchorCtr="0" compatLnSpc="1">
            <a:prstTxWarp prst="textNoShape">
              <a:avLst/>
            </a:prstTxWarp>
          </a:bodyPr>
          <a:lstStyle/>
          <a:p>
            <a:endParaRPr lang="en-ID">
              <a:solidFill>
                <a:schemeClr val="tx2"/>
              </a:solidFill>
            </a:endParaRPr>
          </a:p>
        </p:txBody>
      </p:sp>
    </p:spTree>
    <p:extLst>
      <p:ext uri="{BB962C8B-B14F-4D97-AF65-F5344CB8AC3E}">
        <p14:creationId xmlns:p14="http://schemas.microsoft.com/office/powerpoint/2010/main" val="304781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F5017-210A-4F45-9FB1-BBBD365720F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DB1A6E-E6A7-47AE-BF2C-577E53C92F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1D54FE-A5F3-48B8-933D-9C932E0339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DFDFED3-38FC-42EF-992A-A785F78793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DF5D35-EF60-4F12-ADA2-82794CDB03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‹nº›</a:t>
            </a:fld>
            <a:endParaRPr lang="en-US" dirty="0"/>
          </a:p>
        </p:txBody>
      </p:sp>
      <p:sp>
        <p:nvSpPr>
          <p:cNvPr id="7" name="Freeform 5">
            <a:extLst>
              <a:ext uri="{FF2B5EF4-FFF2-40B4-BE49-F238E27FC236}">
                <a16:creationId xmlns:a16="http://schemas.microsoft.com/office/drawing/2014/main" id="{A582AAF1-6856-47D0-AA36-C0E557D49E6F}"/>
              </a:ext>
            </a:extLst>
          </p:cNvPr>
          <p:cNvSpPr>
            <a:spLocks/>
          </p:cNvSpPr>
          <p:nvPr/>
        </p:nvSpPr>
        <p:spPr bwMode="auto">
          <a:xfrm>
            <a:off x="0" y="5903119"/>
            <a:ext cx="9144000" cy="954881"/>
          </a:xfrm>
          <a:custGeom>
            <a:avLst/>
            <a:gdLst>
              <a:gd name="T0" fmla="*/ 15120 w 15360"/>
              <a:gd name="T1" fmla="*/ 355 h 1604"/>
              <a:gd name="T2" fmla="*/ 14945 w 15360"/>
              <a:gd name="T3" fmla="*/ 685 h 1604"/>
              <a:gd name="T4" fmla="*/ 14700 w 15360"/>
              <a:gd name="T5" fmla="*/ 645 h 1604"/>
              <a:gd name="T6" fmla="*/ 14406 w 15360"/>
              <a:gd name="T7" fmla="*/ 702 h 1604"/>
              <a:gd name="T8" fmla="*/ 14097 w 15360"/>
              <a:gd name="T9" fmla="*/ 576 h 1604"/>
              <a:gd name="T10" fmla="*/ 13905 w 15360"/>
              <a:gd name="T11" fmla="*/ 518 h 1604"/>
              <a:gd name="T12" fmla="*/ 13603 w 15360"/>
              <a:gd name="T13" fmla="*/ 384 h 1604"/>
              <a:gd name="T14" fmla="*/ 13286 w 15360"/>
              <a:gd name="T15" fmla="*/ 386 h 1604"/>
              <a:gd name="T16" fmla="*/ 12966 w 15360"/>
              <a:gd name="T17" fmla="*/ 545 h 1604"/>
              <a:gd name="T18" fmla="*/ 12753 w 15360"/>
              <a:gd name="T19" fmla="*/ 608 h 1604"/>
              <a:gd name="T20" fmla="*/ 12543 w 15360"/>
              <a:gd name="T21" fmla="*/ 660 h 1604"/>
              <a:gd name="T22" fmla="*/ 12365 w 15360"/>
              <a:gd name="T23" fmla="*/ 746 h 1604"/>
              <a:gd name="T24" fmla="*/ 12119 w 15360"/>
              <a:gd name="T25" fmla="*/ 562 h 1604"/>
              <a:gd name="T26" fmla="*/ 11848 w 15360"/>
              <a:gd name="T27" fmla="*/ 401 h 1604"/>
              <a:gd name="T28" fmla="*/ 11616 w 15360"/>
              <a:gd name="T29" fmla="*/ 276 h 1604"/>
              <a:gd name="T30" fmla="*/ 11249 w 15360"/>
              <a:gd name="T31" fmla="*/ 29 h 1604"/>
              <a:gd name="T32" fmla="*/ 10840 w 15360"/>
              <a:gd name="T33" fmla="*/ 29 h 1604"/>
              <a:gd name="T34" fmla="*/ 10476 w 15360"/>
              <a:gd name="T35" fmla="*/ 271 h 1604"/>
              <a:gd name="T36" fmla="*/ 10308 w 15360"/>
              <a:gd name="T37" fmla="*/ 401 h 1604"/>
              <a:gd name="T38" fmla="*/ 10107 w 15360"/>
              <a:gd name="T39" fmla="*/ 495 h 1604"/>
              <a:gd name="T40" fmla="*/ 9836 w 15360"/>
              <a:gd name="T41" fmla="*/ 537 h 1604"/>
              <a:gd name="T42" fmla="*/ 9494 w 15360"/>
              <a:gd name="T43" fmla="*/ 622 h 1604"/>
              <a:gd name="T44" fmla="*/ 9264 w 15360"/>
              <a:gd name="T45" fmla="*/ 489 h 1604"/>
              <a:gd name="T46" fmla="*/ 9072 w 15360"/>
              <a:gd name="T47" fmla="*/ 491 h 1604"/>
              <a:gd name="T48" fmla="*/ 8886 w 15360"/>
              <a:gd name="T49" fmla="*/ 424 h 1604"/>
              <a:gd name="T50" fmla="*/ 8605 w 15360"/>
              <a:gd name="T51" fmla="*/ 290 h 1604"/>
              <a:gd name="T52" fmla="*/ 8304 w 15360"/>
              <a:gd name="T53" fmla="*/ 311 h 1604"/>
              <a:gd name="T54" fmla="*/ 8028 w 15360"/>
              <a:gd name="T55" fmla="*/ 505 h 1604"/>
              <a:gd name="T56" fmla="*/ 7770 w 15360"/>
              <a:gd name="T57" fmla="*/ 539 h 1604"/>
              <a:gd name="T58" fmla="*/ 7532 w 15360"/>
              <a:gd name="T59" fmla="*/ 578 h 1604"/>
              <a:gd name="T60" fmla="*/ 7356 w 15360"/>
              <a:gd name="T61" fmla="*/ 464 h 1604"/>
              <a:gd name="T62" fmla="*/ 7150 w 15360"/>
              <a:gd name="T63" fmla="*/ 445 h 1604"/>
              <a:gd name="T64" fmla="*/ 6914 w 15360"/>
              <a:gd name="T65" fmla="*/ 554 h 1604"/>
              <a:gd name="T66" fmla="*/ 6678 w 15360"/>
              <a:gd name="T67" fmla="*/ 647 h 1604"/>
              <a:gd name="T68" fmla="*/ 6384 w 15360"/>
              <a:gd name="T69" fmla="*/ 679 h 1604"/>
              <a:gd name="T70" fmla="*/ 6257 w 15360"/>
              <a:gd name="T71" fmla="*/ 581 h 1604"/>
              <a:gd name="T72" fmla="*/ 6075 w 15360"/>
              <a:gd name="T73" fmla="*/ 522 h 1604"/>
              <a:gd name="T74" fmla="*/ 5885 w 15360"/>
              <a:gd name="T75" fmla="*/ 401 h 1604"/>
              <a:gd name="T76" fmla="*/ 5530 w 15360"/>
              <a:gd name="T77" fmla="*/ 228 h 1604"/>
              <a:gd name="T78" fmla="*/ 5121 w 15360"/>
              <a:gd name="T79" fmla="*/ 267 h 1604"/>
              <a:gd name="T80" fmla="*/ 4758 w 15360"/>
              <a:gd name="T81" fmla="*/ 568 h 1604"/>
              <a:gd name="T82" fmla="*/ 4441 w 15360"/>
              <a:gd name="T83" fmla="*/ 547 h 1604"/>
              <a:gd name="T84" fmla="*/ 4143 w 15360"/>
              <a:gd name="T85" fmla="*/ 570 h 1604"/>
              <a:gd name="T86" fmla="*/ 3905 w 15360"/>
              <a:gd name="T87" fmla="*/ 723 h 1604"/>
              <a:gd name="T88" fmla="*/ 3686 w 15360"/>
              <a:gd name="T89" fmla="*/ 725 h 1604"/>
              <a:gd name="T90" fmla="*/ 3469 w 15360"/>
              <a:gd name="T91" fmla="*/ 835 h 1604"/>
              <a:gd name="T92" fmla="*/ 3256 w 15360"/>
              <a:gd name="T93" fmla="*/ 923 h 1604"/>
              <a:gd name="T94" fmla="*/ 3009 w 15360"/>
              <a:gd name="T95" fmla="*/ 885 h 1604"/>
              <a:gd name="T96" fmla="*/ 2828 w 15360"/>
              <a:gd name="T97" fmla="*/ 683 h 1604"/>
              <a:gd name="T98" fmla="*/ 2600 w 15360"/>
              <a:gd name="T99" fmla="*/ 556 h 1604"/>
              <a:gd name="T100" fmla="*/ 2298 w 15360"/>
              <a:gd name="T101" fmla="*/ 388 h 1604"/>
              <a:gd name="T102" fmla="*/ 2026 w 15360"/>
              <a:gd name="T103" fmla="*/ 378 h 1604"/>
              <a:gd name="T104" fmla="*/ 1730 w 15360"/>
              <a:gd name="T105" fmla="*/ 512 h 1604"/>
              <a:gd name="T106" fmla="*/ 1507 w 15360"/>
              <a:gd name="T107" fmla="*/ 846 h 1604"/>
              <a:gd name="T108" fmla="*/ 1252 w 15360"/>
              <a:gd name="T109" fmla="*/ 800 h 1604"/>
              <a:gd name="T110" fmla="*/ 1008 w 15360"/>
              <a:gd name="T111" fmla="*/ 835 h 1604"/>
              <a:gd name="T112" fmla="*/ 732 w 15360"/>
              <a:gd name="T113" fmla="*/ 775 h 1604"/>
              <a:gd name="T114" fmla="*/ 369 w 15360"/>
              <a:gd name="T115" fmla="*/ 554 h 1604"/>
              <a:gd name="T116" fmla="*/ 52 w 15360"/>
              <a:gd name="T117" fmla="*/ 558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60" h="1604">
                <a:moveTo>
                  <a:pt x="15360" y="192"/>
                </a:moveTo>
                <a:lnTo>
                  <a:pt x="15360" y="192"/>
                </a:lnTo>
                <a:lnTo>
                  <a:pt x="15322" y="209"/>
                </a:lnTo>
                <a:lnTo>
                  <a:pt x="15285" y="228"/>
                </a:lnTo>
                <a:lnTo>
                  <a:pt x="15249" y="249"/>
                </a:lnTo>
                <a:lnTo>
                  <a:pt x="15214" y="272"/>
                </a:lnTo>
                <a:lnTo>
                  <a:pt x="15181" y="299"/>
                </a:lnTo>
                <a:lnTo>
                  <a:pt x="15151" y="326"/>
                </a:lnTo>
                <a:lnTo>
                  <a:pt x="15120" y="355"/>
                </a:lnTo>
                <a:lnTo>
                  <a:pt x="15093" y="386"/>
                </a:lnTo>
                <a:lnTo>
                  <a:pt x="15066" y="418"/>
                </a:lnTo>
                <a:lnTo>
                  <a:pt x="15043" y="453"/>
                </a:lnTo>
                <a:lnTo>
                  <a:pt x="15022" y="487"/>
                </a:lnTo>
                <a:lnTo>
                  <a:pt x="15001" y="526"/>
                </a:lnTo>
                <a:lnTo>
                  <a:pt x="14984" y="562"/>
                </a:lnTo>
                <a:lnTo>
                  <a:pt x="14968" y="602"/>
                </a:lnTo>
                <a:lnTo>
                  <a:pt x="14955" y="643"/>
                </a:lnTo>
                <a:lnTo>
                  <a:pt x="14945" y="685"/>
                </a:lnTo>
                <a:lnTo>
                  <a:pt x="14945" y="685"/>
                </a:lnTo>
                <a:lnTo>
                  <a:pt x="14916" y="675"/>
                </a:lnTo>
                <a:lnTo>
                  <a:pt x="14886" y="668"/>
                </a:lnTo>
                <a:lnTo>
                  <a:pt x="14857" y="660"/>
                </a:lnTo>
                <a:lnTo>
                  <a:pt x="14826" y="654"/>
                </a:lnTo>
                <a:lnTo>
                  <a:pt x="14794" y="650"/>
                </a:lnTo>
                <a:lnTo>
                  <a:pt x="14763" y="647"/>
                </a:lnTo>
                <a:lnTo>
                  <a:pt x="14732" y="645"/>
                </a:lnTo>
                <a:lnTo>
                  <a:pt x="14700" y="645"/>
                </a:lnTo>
                <a:lnTo>
                  <a:pt x="14700" y="645"/>
                </a:lnTo>
                <a:lnTo>
                  <a:pt x="14661" y="647"/>
                </a:lnTo>
                <a:lnTo>
                  <a:pt x="14623" y="649"/>
                </a:lnTo>
                <a:lnTo>
                  <a:pt x="14584" y="652"/>
                </a:lnTo>
                <a:lnTo>
                  <a:pt x="14548" y="660"/>
                </a:lnTo>
                <a:lnTo>
                  <a:pt x="14511" y="668"/>
                </a:lnTo>
                <a:lnTo>
                  <a:pt x="14475" y="677"/>
                </a:lnTo>
                <a:lnTo>
                  <a:pt x="14440" y="689"/>
                </a:lnTo>
                <a:lnTo>
                  <a:pt x="14406" y="702"/>
                </a:lnTo>
                <a:lnTo>
                  <a:pt x="14406" y="702"/>
                </a:lnTo>
                <a:lnTo>
                  <a:pt x="14373" y="675"/>
                </a:lnTo>
                <a:lnTo>
                  <a:pt x="14340" y="650"/>
                </a:lnTo>
                <a:lnTo>
                  <a:pt x="14304" y="627"/>
                </a:lnTo>
                <a:lnTo>
                  <a:pt x="14266" y="610"/>
                </a:lnTo>
                <a:lnTo>
                  <a:pt x="14225" y="595"/>
                </a:lnTo>
                <a:lnTo>
                  <a:pt x="14183" y="585"/>
                </a:lnTo>
                <a:lnTo>
                  <a:pt x="14141" y="579"/>
                </a:lnTo>
                <a:lnTo>
                  <a:pt x="14097" y="576"/>
                </a:lnTo>
                <a:lnTo>
                  <a:pt x="14097" y="576"/>
                </a:lnTo>
                <a:lnTo>
                  <a:pt x="14068" y="578"/>
                </a:lnTo>
                <a:lnTo>
                  <a:pt x="14041" y="579"/>
                </a:lnTo>
                <a:lnTo>
                  <a:pt x="14014" y="583"/>
                </a:lnTo>
                <a:lnTo>
                  <a:pt x="13987" y="589"/>
                </a:lnTo>
                <a:lnTo>
                  <a:pt x="13987" y="589"/>
                </a:lnTo>
                <a:lnTo>
                  <a:pt x="13960" y="564"/>
                </a:lnTo>
                <a:lnTo>
                  <a:pt x="13933" y="541"/>
                </a:lnTo>
                <a:lnTo>
                  <a:pt x="13905" y="518"/>
                </a:lnTo>
                <a:lnTo>
                  <a:pt x="13874" y="497"/>
                </a:lnTo>
                <a:lnTo>
                  <a:pt x="13843" y="478"/>
                </a:lnTo>
                <a:lnTo>
                  <a:pt x="13812" y="460"/>
                </a:lnTo>
                <a:lnTo>
                  <a:pt x="13780" y="443"/>
                </a:lnTo>
                <a:lnTo>
                  <a:pt x="13745" y="428"/>
                </a:lnTo>
                <a:lnTo>
                  <a:pt x="13713" y="414"/>
                </a:lnTo>
                <a:lnTo>
                  <a:pt x="13676" y="403"/>
                </a:lnTo>
                <a:lnTo>
                  <a:pt x="13642" y="391"/>
                </a:lnTo>
                <a:lnTo>
                  <a:pt x="13603" y="384"/>
                </a:lnTo>
                <a:lnTo>
                  <a:pt x="13567" y="378"/>
                </a:lnTo>
                <a:lnTo>
                  <a:pt x="13528" y="372"/>
                </a:lnTo>
                <a:lnTo>
                  <a:pt x="13490" y="370"/>
                </a:lnTo>
                <a:lnTo>
                  <a:pt x="13452" y="368"/>
                </a:lnTo>
                <a:lnTo>
                  <a:pt x="13452" y="368"/>
                </a:lnTo>
                <a:lnTo>
                  <a:pt x="13409" y="370"/>
                </a:lnTo>
                <a:lnTo>
                  <a:pt x="13367" y="372"/>
                </a:lnTo>
                <a:lnTo>
                  <a:pt x="13327" y="378"/>
                </a:lnTo>
                <a:lnTo>
                  <a:pt x="13286" y="386"/>
                </a:lnTo>
                <a:lnTo>
                  <a:pt x="13246" y="397"/>
                </a:lnTo>
                <a:lnTo>
                  <a:pt x="13208" y="409"/>
                </a:lnTo>
                <a:lnTo>
                  <a:pt x="13169" y="422"/>
                </a:lnTo>
                <a:lnTo>
                  <a:pt x="13133" y="437"/>
                </a:lnTo>
                <a:lnTo>
                  <a:pt x="13098" y="457"/>
                </a:lnTo>
                <a:lnTo>
                  <a:pt x="13064" y="476"/>
                </a:lnTo>
                <a:lnTo>
                  <a:pt x="13029" y="497"/>
                </a:lnTo>
                <a:lnTo>
                  <a:pt x="12996" y="520"/>
                </a:lnTo>
                <a:lnTo>
                  <a:pt x="12966" y="545"/>
                </a:lnTo>
                <a:lnTo>
                  <a:pt x="12937" y="570"/>
                </a:lnTo>
                <a:lnTo>
                  <a:pt x="12908" y="599"/>
                </a:lnTo>
                <a:lnTo>
                  <a:pt x="12881" y="627"/>
                </a:lnTo>
                <a:lnTo>
                  <a:pt x="12881" y="627"/>
                </a:lnTo>
                <a:lnTo>
                  <a:pt x="12851" y="618"/>
                </a:lnTo>
                <a:lnTo>
                  <a:pt x="12818" y="612"/>
                </a:lnTo>
                <a:lnTo>
                  <a:pt x="12785" y="608"/>
                </a:lnTo>
                <a:lnTo>
                  <a:pt x="12753" y="608"/>
                </a:lnTo>
                <a:lnTo>
                  <a:pt x="12753" y="608"/>
                </a:lnTo>
                <a:lnTo>
                  <a:pt x="12728" y="608"/>
                </a:lnTo>
                <a:lnTo>
                  <a:pt x="12703" y="610"/>
                </a:lnTo>
                <a:lnTo>
                  <a:pt x="12678" y="614"/>
                </a:lnTo>
                <a:lnTo>
                  <a:pt x="12655" y="618"/>
                </a:lnTo>
                <a:lnTo>
                  <a:pt x="12632" y="624"/>
                </a:lnTo>
                <a:lnTo>
                  <a:pt x="12609" y="631"/>
                </a:lnTo>
                <a:lnTo>
                  <a:pt x="12586" y="641"/>
                </a:lnTo>
                <a:lnTo>
                  <a:pt x="12564" y="650"/>
                </a:lnTo>
                <a:lnTo>
                  <a:pt x="12543" y="660"/>
                </a:lnTo>
                <a:lnTo>
                  <a:pt x="12522" y="672"/>
                </a:lnTo>
                <a:lnTo>
                  <a:pt x="12503" y="685"/>
                </a:lnTo>
                <a:lnTo>
                  <a:pt x="12484" y="698"/>
                </a:lnTo>
                <a:lnTo>
                  <a:pt x="12467" y="714"/>
                </a:lnTo>
                <a:lnTo>
                  <a:pt x="12449" y="729"/>
                </a:lnTo>
                <a:lnTo>
                  <a:pt x="12432" y="744"/>
                </a:lnTo>
                <a:lnTo>
                  <a:pt x="12417" y="762"/>
                </a:lnTo>
                <a:lnTo>
                  <a:pt x="12417" y="762"/>
                </a:lnTo>
                <a:lnTo>
                  <a:pt x="12365" y="746"/>
                </a:lnTo>
                <a:lnTo>
                  <a:pt x="12311" y="735"/>
                </a:lnTo>
                <a:lnTo>
                  <a:pt x="12255" y="725"/>
                </a:lnTo>
                <a:lnTo>
                  <a:pt x="12200" y="721"/>
                </a:lnTo>
                <a:lnTo>
                  <a:pt x="12200" y="721"/>
                </a:lnTo>
                <a:lnTo>
                  <a:pt x="12188" y="687"/>
                </a:lnTo>
                <a:lnTo>
                  <a:pt x="12175" y="654"/>
                </a:lnTo>
                <a:lnTo>
                  <a:pt x="12159" y="622"/>
                </a:lnTo>
                <a:lnTo>
                  <a:pt x="12140" y="591"/>
                </a:lnTo>
                <a:lnTo>
                  <a:pt x="12119" y="562"/>
                </a:lnTo>
                <a:lnTo>
                  <a:pt x="12096" y="535"/>
                </a:lnTo>
                <a:lnTo>
                  <a:pt x="12071" y="510"/>
                </a:lnTo>
                <a:lnTo>
                  <a:pt x="12044" y="487"/>
                </a:lnTo>
                <a:lnTo>
                  <a:pt x="12015" y="466"/>
                </a:lnTo>
                <a:lnTo>
                  <a:pt x="11985" y="449"/>
                </a:lnTo>
                <a:lnTo>
                  <a:pt x="11952" y="432"/>
                </a:lnTo>
                <a:lnTo>
                  <a:pt x="11919" y="418"/>
                </a:lnTo>
                <a:lnTo>
                  <a:pt x="11885" y="409"/>
                </a:lnTo>
                <a:lnTo>
                  <a:pt x="11848" y="401"/>
                </a:lnTo>
                <a:lnTo>
                  <a:pt x="11812" y="395"/>
                </a:lnTo>
                <a:lnTo>
                  <a:pt x="11773" y="393"/>
                </a:lnTo>
                <a:lnTo>
                  <a:pt x="11773" y="393"/>
                </a:lnTo>
                <a:lnTo>
                  <a:pt x="11733" y="395"/>
                </a:lnTo>
                <a:lnTo>
                  <a:pt x="11695" y="401"/>
                </a:lnTo>
                <a:lnTo>
                  <a:pt x="11695" y="401"/>
                </a:lnTo>
                <a:lnTo>
                  <a:pt x="11672" y="357"/>
                </a:lnTo>
                <a:lnTo>
                  <a:pt x="11645" y="315"/>
                </a:lnTo>
                <a:lnTo>
                  <a:pt x="11616" y="276"/>
                </a:lnTo>
                <a:lnTo>
                  <a:pt x="11583" y="238"/>
                </a:lnTo>
                <a:lnTo>
                  <a:pt x="11549" y="203"/>
                </a:lnTo>
                <a:lnTo>
                  <a:pt x="11512" y="169"/>
                </a:lnTo>
                <a:lnTo>
                  <a:pt x="11472" y="140"/>
                </a:lnTo>
                <a:lnTo>
                  <a:pt x="11432" y="111"/>
                </a:lnTo>
                <a:lnTo>
                  <a:pt x="11388" y="86"/>
                </a:lnTo>
                <a:lnTo>
                  <a:pt x="11343" y="63"/>
                </a:lnTo>
                <a:lnTo>
                  <a:pt x="11297" y="46"/>
                </a:lnTo>
                <a:lnTo>
                  <a:pt x="11249" y="29"/>
                </a:lnTo>
                <a:lnTo>
                  <a:pt x="11199" y="17"/>
                </a:lnTo>
                <a:lnTo>
                  <a:pt x="11149" y="8"/>
                </a:lnTo>
                <a:lnTo>
                  <a:pt x="11098" y="2"/>
                </a:lnTo>
                <a:lnTo>
                  <a:pt x="11044" y="0"/>
                </a:lnTo>
                <a:lnTo>
                  <a:pt x="11044" y="0"/>
                </a:lnTo>
                <a:lnTo>
                  <a:pt x="10992" y="2"/>
                </a:lnTo>
                <a:lnTo>
                  <a:pt x="10940" y="8"/>
                </a:lnTo>
                <a:lnTo>
                  <a:pt x="10890" y="17"/>
                </a:lnTo>
                <a:lnTo>
                  <a:pt x="10840" y="29"/>
                </a:lnTo>
                <a:lnTo>
                  <a:pt x="10792" y="44"/>
                </a:lnTo>
                <a:lnTo>
                  <a:pt x="10746" y="63"/>
                </a:lnTo>
                <a:lnTo>
                  <a:pt x="10702" y="84"/>
                </a:lnTo>
                <a:lnTo>
                  <a:pt x="10660" y="109"/>
                </a:lnTo>
                <a:lnTo>
                  <a:pt x="10618" y="136"/>
                </a:lnTo>
                <a:lnTo>
                  <a:pt x="10579" y="167"/>
                </a:lnTo>
                <a:lnTo>
                  <a:pt x="10543" y="200"/>
                </a:lnTo>
                <a:lnTo>
                  <a:pt x="10508" y="234"/>
                </a:lnTo>
                <a:lnTo>
                  <a:pt x="10476" y="271"/>
                </a:lnTo>
                <a:lnTo>
                  <a:pt x="10447" y="311"/>
                </a:lnTo>
                <a:lnTo>
                  <a:pt x="10420" y="351"/>
                </a:lnTo>
                <a:lnTo>
                  <a:pt x="10395" y="395"/>
                </a:lnTo>
                <a:lnTo>
                  <a:pt x="10395" y="395"/>
                </a:lnTo>
                <a:lnTo>
                  <a:pt x="10387" y="393"/>
                </a:lnTo>
                <a:lnTo>
                  <a:pt x="10387" y="393"/>
                </a:lnTo>
                <a:lnTo>
                  <a:pt x="10360" y="395"/>
                </a:lnTo>
                <a:lnTo>
                  <a:pt x="10333" y="397"/>
                </a:lnTo>
                <a:lnTo>
                  <a:pt x="10308" y="401"/>
                </a:lnTo>
                <a:lnTo>
                  <a:pt x="10284" y="407"/>
                </a:lnTo>
                <a:lnTo>
                  <a:pt x="10259" y="413"/>
                </a:lnTo>
                <a:lnTo>
                  <a:pt x="10236" y="420"/>
                </a:lnTo>
                <a:lnTo>
                  <a:pt x="10212" y="430"/>
                </a:lnTo>
                <a:lnTo>
                  <a:pt x="10189" y="441"/>
                </a:lnTo>
                <a:lnTo>
                  <a:pt x="10168" y="453"/>
                </a:lnTo>
                <a:lnTo>
                  <a:pt x="10147" y="464"/>
                </a:lnTo>
                <a:lnTo>
                  <a:pt x="10126" y="480"/>
                </a:lnTo>
                <a:lnTo>
                  <a:pt x="10107" y="495"/>
                </a:lnTo>
                <a:lnTo>
                  <a:pt x="10088" y="510"/>
                </a:lnTo>
                <a:lnTo>
                  <a:pt x="10070" y="528"/>
                </a:lnTo>
                <a:lnTo>
                  <a:pt x="10053" y="547"/>
                </a:lnTo>
                <a:lnTo>
                  <a:pt x="10038" y="564"/>
                </a:lnTo>
                <a:lnTo>
                  <a:pt x="10038" y="564"/>
                </a:lnTo>
                <a:lnTo>
                  <a:pt x="9990" y="553"/>
                </a:lnTo>
                <a:lnTo>
                  <a:pt x="9940" y="545"/>
                </a:lnTo>
                <a:lnTo>
                  <a:pt x="9888" y="539"/>
                </a:lnTo>
                <a:lnTo>
                  <a:pt x="9836" y="537"/>
                </a:lnTo>
                <a:lnTo>
                  <a:pt x="9836" y="537"/>
                </a:lnTo>
                <a:lnTo>
                  <a:pt x="9790" y="539"/>
                </a:lnTo>
                <a:lnTo>
                  <a:pt x="9746" y="543"/>
                </a:lnTo>
                <a:lnTo>
                  <a:pt x="9702" y="549"/>
                </a:lnTo>
                <a:lnTo>
                  <a:pt x="9658" y="558"/>
                </a:lnTo>
                <a:lnTo>
                  <a:pt x="9615" y="572"/>
                </a:lnTo>
                <a:lnTo>
                  <a:pt x="9573" y="585"/>
                </a:lnTo>
                <a:lnTo>
                  <a:pt x="9533" y="602"/>
                </a:lnTo>
                <a:lnTo>
                  <a:pt x="9494" y="622"/>
                </a:lnTo>
                <a:lnTo>
                  <a:pt x="9494" y="622"/>
                </a:lnTo>
                <a:lnTo>
                  <a:pt x="9462" y="591"/>
                </a:lnTo>
                <a:lnTo>
                  <a:pt x="9427" y="562"/>
                </a:lnTo>
                <a:lnTo>
                  <a:pt x="9391" y="539"/>
                </a:lnTo>
                <a:lnTo>
                  <a:pt x="9350" y="518"/>
                </a:lnTo>
                <a:lnTo>
                  <a:pt x="9329" y="510"/>
                </a:lnTo>
                <a:lnTo>
                  <a:pt x="9308" y="503"/>
                </a:lnTo>
                <a:lnTo>
                  <a:pt x="9287" y="495"/>
                </a:lnTo>
                <a:lnTo>
                  <a:pt x="9264" y="489"/>
                </a:lnTo>
                <a:lnTo>
                  <a:pt x="9241" y="485"/>
                </a:lnTo>
                <a:lnTo>
                  <a:pt x="9218" y="484"/>
                </a:lnTo>
                <a:lnTo>
                  <a:pt x="9195" y="482"/>
                </a:lnTo>
                <a:lnTo>
                  <a:pt x="9172" y="480"/>
                </a:lnTo>
                <a:lnTo>
                  <a:pt x="9172" y="480"/>
                </a:lnTo>
                <a:lnTo>
                  <a:pt x="9147" y="482"/>
                </a:lnTo>
                <a:lnTo>
                  <a:pt x="9120" y="484"/>
                </a:lnTo>
                <a:lnTo>
                  <a:pt x="9097" y="487"/>
                </a:lnTo>
                <a:lnTo>
                  <a:pt x="9072" y="491"/>
                </a:lnTo>
                <a:lnTo>
                  <a:pt x="9049" y="497"/>
                </a:lnTo>
                <a:lnTo>
                  <a:pt x="9026" y="505"/>
                </a:lnTo>
                <a:lnTo>
                  <a:pt x="9003" y="514"/>
                </a:lnTo>
                <a:lnTo>
                  <a:pt x="8980" y="524"/>
                </a:lnTo>
                <a:lnTo>
                  <a:pt x="8980" y="524"/>
                </a:lnTo>
                <a:lnTo>
                  <a:pt x="8959" y="497"/>
                </a:lnTo>
                <a:lnTo>
                  <a:pt x="8936" y="470"/>
                </a:lnTo>
                <a:lnTo>
                  <a:pt x="8913" y="447"/>
                </a:lnTo>
                <a:lnTo>
                  <a:pt x="8886" y="424"/>
                </a:lnTo>
                <a:lnTo>
                  <a:pt x="8859" y="401"/>
                </a:lnTo>
                <a:lnTo>
                  <a:pt x="8832" y="382"/>
                </a:lnTo>
                <a:lnTo>
                  <a:pt x="8801" y="363"/>
                </a:lnTo>
                <a:lnTo>
                  <a:pt x="8772" y="345"/>
                </a:lnTo>
                <a:lnTo>
                  <a:pt x="8740" y="332"/>
                </a:lnTo>
                <a:lnTo>
                  <a:pt x="8707" y="318"/>
                </a:lnTo>
                <a:lnTo>
                  <a:pt x="8675" y="307"/>
                </a:lnTo>
                <a:lnTo>
                  <a:pt x="8640" y="297"/>
                </a:lnTo>
                <a:lnTo>
                  <a:pt x="8605" y="290"/>
                </a:lnTo>
                <a:lnTo>
                  <a:pt x="8569" y="284"/>
                </a:lnTo>
                <a:lnTo>
                  <a:pt x="8534" y="280"/>
                </a:lnTo>
                <a:lnTo>
                  <a:pt x="8496" y="280"/>
                </a:lnTo>
                <a:lnTo>
                  <a:pt x="8496" y="280"/>
                </a:lnTo>
                <a:lnTo>
                  <a:pt x="8456" y="280"/>
                </a:lnTo>
                <a:lnTo>
                  <a:pt x="8417" y="284"/>
                </a:lnTo>
                <a:lnTo>
                  <a:pt x="8379" y="292"/>
                </a:lnTo>
                <a:lnTo>
                  <a:pt x="8340" y="299"/>
                </a:lnTo>
                <a:lnTo>
                  <a:pt x="8304" y="311"/>
                </a:lnTo>
                <a:lnTo>
                  <a:pt x="8268" y="324"/>
                </a:lnTo>
                <a:lnTo>
                  <a:pt x="8233" y="340"/>
                </a:lnTo>
                <a:lnTo>
                  <a:pt x="8198" y="359"/>
                </a:lnTo>
                <a:lnTo>
                  <a:pt x="8168" y="378"/>
                </a:lnTo>
                <a:lnTo>
                  <a:pt x="8137" y="399"/>
                </a:lnTo>
                <a:lnTo>
                  <a:pt x="8106" y="422"/>
                </a:lnTo>
                <a:lnTo>
                  <a:pt x="8079" y="449"/>
                </a:lnTo>
                <a:lnTo>
                  <a:pt x="8052" y="476"/>
                </a:lnTo>
                <a:lnTo>
                  <a:pt x="8028" y="505"/>
                </a:lnTo>
                <a:lnTo>
                  <a:pt x="8004" y="533"/>
                </a:lnTo>
                <a:lnTo>
                  <a:pt x="7985" y="566"/>
                </a:lnTo>
                <a:lnTo>
                  <a:pt x="7985" y="566"/>
                </a:lnTo>
                <a:lnTo>
                  <a:pt x="7941" y="553"/>
                </a:lnTo>
                <a:lnTo>
                  <a:pt x="7897" y="545"/>
                </a:lnTo>
                <a:lnTo>
                  <a:pt x="7851" y="539"/>
                </a:lnTo>
                <a:lnTo>
                  <a:pt x="7805" y="537"/>
                </a:lnTo>
                <a:lnTo>
                  <a:pt x="7805" y="537"/>
                </a:lnTo>
                <a:lnTo>
                  <a:pt x="7770" y="539"/>
                </a:lnTo>
                <a:lnTo>
                  <a:pt x="7736" y="541"/>
                </a:lnTo>
                <a:lnTo>
                  <a:pt x="7703" y="545"/>
                </a:lnTo>
                <a:lnTo>
                  <a:pt x="7670" y="553"/>
                </a:lnTo>
                <a:lnTo>
                  <a:pt x="7638" y="560"/>
                </a:lnTo>
                <a:lnTo>
                  <a:pt x="7607" y="570"/>
                </a:lnTo>
                <a:lnTo>
                  <a:pt x="7576" y="583"/>
                </a:lnTo>
                <a:lnTo>
                  <a:pt x="7548" y="595"/>
                </a:lnTo>
                <a:lnTo>
                  <a:pt x="7548" y="595"/>
                </a:lnTo>
                <a:lnTo>
                  <a:pt x="7532" y="578"/>
                </a:lnTo>
                <a:lnTo>
                  <a:pt x="7515" y="562"/>
                </a:lnTo>
                <a:lnTo>
                  <a:pt x="7498" y="547"/>
                </a:lnTo>
                <a:lnTo>
                  <a:pt x="7480" y="531"/>
                </a:lnTo>
                <a:lnTo>
                  <a:pt x="7461" y="518"/>
                </a:lnTo>
                <a:lnTo>
                  <a:pt x="7442" y="505"/>
                </a:lnTo>
                <a:lnTo>
                  <a:pt x="7421" y="493"/>
                </a:lnTo>
                <a:lnTo>
                  <a:pt x="7400" y="482"/>
                </a:lnTo>
                <a:lnTo>
                  <a:pt x="7379" y="472"/>
                </a:lnTo>
                <a:lnTo>
                  <a:pt x="7356" y="464"/>
                </a:lnTo>
                <a:lnTo>
                  <a:pt x="7332" y="457"/>
                </a:lnTo>
                <a:lnTo>
                  <a:pt x="7309" y="451"/>
                </a:lnTo>
                <a:lnTo>
                  <a:pt x="7286" y="447"/>
                </a:lnTo>
                <a:lnTo>
                  <a:pt x="7261" y="443"/>
                </a:lnTo>
                <a:lnTo>
                  <a:pt x="7236" y="441"/>
                </a:lnTo>
                <a:lnTo>
                  <a:pt x="7212" y="439"/>
                </a:lnTo>
                <a:lnTo>
                  <a:pt x="7212" y="439"/>
                </a:lnTo>
                <a:lnTo>
                  <a:pt x="7181" y="441"/>
                </a:lnTo>
                <a:lnTo>
                  <a:pt x="7150" y="445"/>
                </a:lnTo>
                <a:lnTo>
                  <a:pt x="7121" y="449"/>
                </a:lnTo>
                <a:lnTo>
                  <a:pt x="7092" y="457"/>
                </a:lnTo>
                <a:lnTo>
                  <a:pt x="7064" y="466"/>
                </a:lnTo>
                <a:lnTo>
                  <a:pt x="7037" y="476"/>
                </a:lnTo>
                <a:lnTo>
                  <a:pt x="7010" y="489"/>
                </a:lnTo>
                <a:lnTo>
                  <a:pt x="6985" y="503"/>
                </a:lnTo>
                <a:lnTo>
                  <a:pt x="6960" y="518"/>
                </a:lnTo>
                <a:lnTo>
                  <a:pt x="6937" y="535"/>
                </a:lnTo>
                <a:lnTo>
                  <a:pt x="6914" y="554"/>
                </a:lnTo>
                <a:lnTo>
                  <a:pt x="6895" y="576"/>
                </a:lnTo>
                <a:lnTo>
                  <a:pt x="6876" y="597"/>
                </a:lnTo>
                <a:lnTo>
                  <a:pt x="6856" y="620"/>
                </a:lnTo>
                <a:lnTo>
                  <a:pt x="6841" y="643"/>
                </a:lnTo>
                <a:lnTo>
                  <a:pt x="6826" y="668"/>
                </a:lnTo>
                <a:lnTo>
                  <a:pt x="6826" y="668"/>
                </a:lnTo>
                <a:lnTo>
                  <a:pt x="6778" y="658"/>
                </a:lnTo>
                <a:lnTo>
                  <a:pt x="6728" y="650"/>
                </a:lnTo>
                <a:lnTo>
                  <a:pt x="6678" y="647"/>
                </a:lnTo>
                <a:lnTo>
                  <a:pt x="6628" y="645"/>
                </a:lnTo>
                <a:lnTo>
                  <a:pt x="6628" y="645"/>
                </a:lnTo>
                <a:lnTo>
                  <a:pt x="6591" y="645"/>
                </a:lnTo>
                <a:lnTo>
                  <a:pt x="6557" y="649"/>
                </a:lnTo>
                <a:lnTo>
                  <a:pt x="6520" y="650"/>
                </a:lnTo>
                <a:lnTo>
                  <a:pt x="6486" y="656"/>
                </a:lnTo>
                <a:lnTo>
                  <a:pt x="6451" y="664"/>
                </a:lnTo>
                <a:lnTo>
                  <a:pt x="6419" y="672"/>
                </a:lnTo>
                <a:lnTo>
                  <a:pt x="6384" y="679"/>
                </a:lnTo>
                <a:lnTo>
                  <a:pt x="6351" y="691"/>
                </a:lnTo>
                <a:lnTo>
                  <a:pt x="6351" y="691"/>
                </a:lnTo>
                <a:lnTo>
                  <a:pt x="6342" y="672"/>
                </a:lnTo>
                <a:lnTo>
                  <a:pt x="6330" y="654"/>
                </a:lnTo>
                <a:lnTo>
                  <a:pt x="6317" y="639"/>
                </a:lnTo>
                <a:lnTo>
                  <a:pt x="6303" y="622"/>
                </a:lnTo>
                <a:lnTo>
                  <a:pt x="6290" y="608"/>
                </a:lnTo>
                <a:lnTo>
                  <a:pt x="6273" y="593"/>
                </a:lnTo>
                <a:lnTo>
                  <a:pt x="6257" y="581"/>
                </a:lnTo>
                <a:lnTo>
                  <a:pt x="6240" y="570"/>
                </a:lnTo>
                <a:lnTo>
                  <a:pt x="6221" y="558"/>
                </a:lnTo>
                <a:lnTo>
                  <a:pt x="6202" y="549"/>
                </a:lnTo>
                <a:lnTo>
                  <a:pt x="6182" y="541"/>
                </a:lnTo>
                <a:lnTo>
                  <a:pt x="6161" y="535"/>
                </a:lnTo>
                <a:lnTo>
                  <a:pt x="6140" y="530"/>
                </a:lnTo>
                <a:lnTo>
                  <a:pt x="6119" y="526"/>
                </a:lnTo>
                <a:lnTo>
                  <a:pt x="6098" y="524"/>
                </a:lnTo>
                <a:lnTo>
                  <a:pt x="6075" y="522"/>
                </a:lnTo>
                <a:lnTo>
                  <a:pt x="6075" y="522"/>
                </a:lnTo>
                <a:lnTo>
                  <a:pt x="6056" y="524"/>
                </a:lnTo>
                <a:lnTo>
                  <a:pt x="6036" y="524"/>
                </a:lnTo>
                <a:lnTo>
                  <a:pt x="6000" y="531"/>
                </a:lnTo>
                <a:lnTo>
                  <a:pt x="6000" y="531"/>
                </a:lnTo>
                <a:lnTo>
                  <a:pt x="5975" y="497"/>
                </a:lnTo>
                <a:lnTo>
                  <a:pt x="5946" y="462"/>
                </a:lnTo>
                <a:lnTo>
                  <a:pt x="5916" y="432"/>
                </a:lnTo>
                <a:lnTo>
                  <a:pt x="5885" y="401"/>
                </a:lnTo>
                <a:lnTo>
                  <a:pt x="5850" y="372"/>
                </a:lnTo>
                <a:lnTo>
                  <a:pt x="5816" y="347"/>
                </a:lnTo>
                <a:lnTo>
                  <a:pt x="5779" y="322"/>
                </a:lnTo>
                <a:lnTo>
                  <a:pt x="5741" y="301"/>
                </a:lnTo>
                <a:lnTo>
                  <a:pt x="5700" y="282"/>
                </a:lnTo>
                <a:lnTo>
                  <a:pt x="5660" y="265"/>
                </a:lnTo>
                <a:lnTo>
                  <a:pt x="5618" y="249"/>
                </a:lnTo>
                <a:lnTo>
                  <a:pt x="5574" y="238"/>
                </a:lnTo>
                <a:lnTo>
                  <a:pt x="5530" y="228"/>
                </a:lnTo>
                <a:lnTo>
                  <a:pt x="5484" y="221"/>
                </a:lnTo>
                <a:lnTo>
                  <a:pt x="5437" y="217"/>
                </a:lnTo>
                <a:lnTo>
                  <a:pt x="5391" y="215"/>
                </a:lnTo>
                <a:lnTo>
                  <a:pt x="5391" y="215"/>
                </a:lnTo>
                <a:lnTo>
                  <a:pt x="5334" y="217"/>
                </a:lnTo>
                <a:lnTo>
                  <a:pt x="5278" y="223"/>
                </a:lnTo>
                <a:lnTo>
                  <a:pt x="5224" y="234"/>
                </a:lnTo>
                <a:lnTo>
                  <a:pt x="5171" y="248"/>
                </a:lnTo>
                <a:lnTo>
                  <a:pt x="5121" y="267"/>
                </a:lnTo>
                <a:lnTo>
                  <a:pt x="5071" y="288"/>
                </a:lnTo>
                <a:lnTo>
                  <a:pt x="5023" y="313"/>
                </a:lnTo>
                <a:lnTo>
                  <a:pt x="4977" y="340"/>
                </a:lnTo>
                <a:lnTo>
                  <a:pt x="4934" y="372"/>
                </a:lnTo>
                <a:lnTo>
                  <a:pt x="4894" y="405"/>
                </a:lnTo>
                <a:lnTo>
                  <a:pt x="4856" y="443"/>
                </a:lnTo>
                <a:lnTo>
                  <a:pt x="4819" y="482"/>
                </a:lnTo>
                <a:lnTo>
                  <a:pt x="4787" y="524"/>
                </a:lnTo>
                <a:lnTo>
                  <a:pt x="4758" y="568"/>
                </a:lnTo>
                <a:lnTo>
                  <a:pt x="4731" y="616"/>
                </a:lnTo>
                <a:lnTo>
                  <a:pt x="4708" y="664"/>
                </a:lnTo>
                <a:lnTo>
                  <a:pt x="4708" y="664"/>
                </a:lnTo>
                <a:lnTo>
                  <a:pt x="4668" y="635"/>
                </a:lnTo>
                <a:lnTo>
                  <a:pt x="4627" y="610"/>
                </a:lnTo>
                <a:lnTo>
                  <a:pt x="4583" y="589"/>
                </a:lnTo>
                <a:lnTo>
                  <a:pt x="4537" y="572"/>
                </a:lnTo>
                <a:lnTo>
                  <a:pt x="4491" y="556"/>
                </a:lnTo>
                <a:lnTo>
                  <a:pt x="4441" y="547"/>
                </a:lnTo>
                <a:lnTo>
                  <a:pt x="4391" y="539"/>
                </a:lnTo>
                <a:lnTo>
                  <a:pt x="4339" y="537"/>
                </a:lnTo>
                <a:lnTo>
                  <a:pt x="4339" y="537"/>
                </a:lnTo>
                <a:lnTo>
                  <a:pt x="4305" y="537"/>
                </a:lnTo>
                <a:lnTo>
                  <a:pt x="4272" y="541"/>
                </a:lnTo>
                <a:lnTo>
                  <a:pt x="4239" y="545"/>
                </a:lnTo>
                <a:lnTo>
                  <a:pt x="4207" y="553"/>
                </a:lnTo>
                <a:lnTo>
                  <a:pt x="4174" y="560"/>
                </a:lnTo>
                <a:lnTo>
                  <a:pt x="4143" y="570"/>
                </a:lnTo>
                <a:lnTo>
                  <a:pt x="4115" y="581"/>
                </a:lnTo>
                <a:lnTo>
                  <a:pt x="4084" y="595"/>
                </a:lnTo>
                <a:lnTo>
                  <a:pt x="4055" y="608"/>
                </a:lnTo>
                <a:lnTo>
                  <a:pt x="4028" y="624"/>
                </a:lnTo>
                <a:lnTo>
                  <a:pt x="4001" y="641"/>
                </a:lnTo>
                <a:lnTo>
                  <a:pt x="3976" y="660"/>
                </a:lnTo>
                <a:lnTo>
                  <a:pt x="3951" y="681"/>
                </a:lnTo>
                <a:lnTo>
                  <a:pt x="3926" y="702"/>
                </a:lnTo>
                <a:lnTo>
                  <a:pt x="3905" y="723"/>
                </a:lnTo>
                <a:lnTo>
                  <a:pt x="3884" y="748"/>
                </a:lnTo>
                <a:lnTo>
                  <a:pt x="3884" y="748"/>
                </a:lnTo>
                <a:lnTo>
                  <a:pt x="3850" y="737"/>
                </a:lnTo>
                <a:lnTo>
                  <a:pt x="3817" y="729"/>
                </a:lnTo>
                <a:lnTo>
                  <a:pt x="3780" y="723"/>
                </a:lnTo>
                <a:lnTo>
                  <a:pt x="3744" y="721"/>
                </a:lnTo>
                <a:lnTo>
                  <a:pt x="3744" y="721"/>
                </a:lnTo>
                <a:lnTo>
                  <a:pt x="3715" y="723"/>
                </a:lnTo>
                <a:lnTo>
                  <a:pt x="3686" y="725"/>
                </a:lnTo>
                <a:lnTo>
                  <a:pt x="3660" y="731"/>
                </a:lnTo>
                <a:lnTo>
                  <a:pt x="3633" y="739"/>
                </a:lnTo>
                <a:lnTo>
                  <a:pt x="3606" y="746"/>
                </a:lnTo>
                <a:lnTo>
                  <a:pt x="3581" y="758"/>
                </a:lnTo>
                <a:lnTo>
                  <a:pt x="3556" y="769"/>
                </a:lnTo>
                <a:lnTo>
                  <a:pt x="3533" y="785"/>
                </a:lnTo>
                <a:lnTo>
                  <a:pt x="3510" y="800"/>
                </a:lnTo>
                <a:lnTo>
                  <a:pt x="3491" y="817"/>
                </a:lnTo>
                <a:lnTo>
                  <a:pt x="3469" y="835"/>
                </a:lnTo>
                <a:lnTo>
                  <a:pt x="3452" y="854"/>
                </a:lnTo>
                <a:lnTo>
                  <a:pt x="3435" y="875"/>
                </a:lnTo>
                <a:lnTo>
                  <a:pt x="3420" y="898"/>
                </a:lnTo>
                <a:lnTo>
                  <a:pt x="3404" y="921"/>
                </a:lnTo>
                <a:lnTo>
                  <a:pt x="3393" y="946"/>
                </a:lnTo>
                <a:lnTo>
                  <a:pt x="3393" y="946"/>
                </a:lnTo>
                <a:lnTo>
                  <a:pt x="3348" y="934"/>
                </a:lnTo>
                <a:lnTo>
                  <a:pt x="3302" y="927"/>
                </a:lnTo>
                <a:lnTo>
                  <a:pt x="3256" y="923"/>
                </a:lnTo>
                <a:lnTo>
                  <a:pt x="3210" y="921"/>
                </a:lnTo>
                <a:lnTo>
                  <a:pt x="3210" y="921"/>
                </a:lnTo>
                <a:lnTo>
                  <a:pt x="3162" y="923"/>
                </a:lnTo>
                <a:lnTo>
                  <a:pt x="3116" y="927"/>
                </a:lnTo>
                <a:lnTo>
                  <a:pt x="3072" y="934"/>
                </a:lnTo>
                <a:lnTo>
                  <a:pt x="3026" y="946"/>
                </a:lnTo>
                <a:lnTo>
                  <a:pt x="3026" y="946"/>
                </a:lnTo>
                <a:lnTo>
                  <a:pt x="3020" y="915"/>
                </a:lnTo>
                <a:lnTo>
                  <a:pt x="3009" y="885"/>
                </a:lnTo>
                <a:lnTo>
                  <a:pt x="2997" y="856"/>
                </a:lnTo>
                <a:lnTo>
                  <a:pt x="2982" y="829"/>
                </a:lnTo>
                <a:lnTo>
                  <a:pt x="2966" y="804"/>
                </a:lnTo>
                <a:lnTo>
                  <a:pt x="2947" y="779"/>
                </a:lnTo>
                <a:lnTo>
                  <a:pt x="2926" y="756"/>
                </a:lnTo>
                <a:lnTo>
                  <a:pt x="2905" y="735"/>
                </a:lnTo>
                <a:lnTo>
                  <a:pt x="2880" y="716"/>
                </a:lnTo>
                <a:lnTo>
                  <a:pt x="2855" y="698"/>
                </a:lnTo>
                <a:lnTo>
                  <a:pt x="2828" y="683"/>
                </a:lnTo>
                <a:lnTo>
                  <a:pt x="2799" y="672"/>
                </a:lnTo>
                <a:lnTo>
                  <a:pt x="2769" y="660"/>
                </a:lnTo>
                <a:lnTo>
                  <a:pt x="2738" y="652"/>
                </a:lnTo>
                <a:lnTo>
                  <a:pt x="2707" y="649"/>
                </a:lnTo>
                <a:lnTo>
                  <a:pt x="2675" y="645"/>
                </a:lnTo>
                <a:lnTo>
                  <a:pt x="2675" y="645"/>
                </a:lnTo>
                <a:lnTo>
                  <a:pt x="2652" y="614"/>
                </a:lnTo>
                <a:lnTo>
                  <a:pt x="2627" y="585"/>
                </a:lnTo>
                <a:lnTo>
                  <a:pt x="2600" y="556"/>
                </a:lnTo>
                <a:lnTo>
                  <a:pt x="2571" y="531"/>
                </a:lnTo>
                <a:lnTo>
                  <a:pt x="2542" y="507"/>
                </a:lnTo>
                <a:lnTo>
                  <a:pt x="2511" y="484"/>
                </a:lnTo>
                <a:lnTo>
                  <a:pt x="2479" y="462"/>
                </a:lnTo>
                <a:lnTo>
                  <a:pt x="2444" y="443"/>
                </a:lnTo>
                <a:lnTo>
                  <a:pt x="2410" y="426"/>
                </a:lnTo>
                <a:lnTo>
                  <a:pt x="2375" y="413"/>
                </a:lnTo>
                <a:lnTo>
                  <a:pt x="2337" y="399"/>
                </a:lnTo>
                <a:lnTo>
                  <a:pt x="2298" y="388"/>
                </a:lnTo>
                <a:lnTo>
                  <a:pt x="2260" y="380"/>
                </a:lnTo>
                <a:lnTo>
                  <a:pt x="2220" y="374"/>
                </a:lnTo>
                <a:lnTo>
                  <a:pt x="2179" y="370"/>
                </a:lnTo>
                <a:lnTo>
                  <a:pt x="2139" y="368"/>
                </a:lnTo>
                <a:lnTo>
                  <a:pt x="2139" y="368"/>
                </a:lnTo>
                <a:lnTo>
                  <a:pt x="2110" y="368"/>
                </a:lnTo>
                <a:lnTo>
                  <a:pt x="2081" y="370"/>
                </a:lnTo>
                <a:lnTo>
                  <a:pt x="2052" y="374"/>
                </a:lnTo>
                <a:lnTo>
                  <a:pt x="2026" y="378"/>
                </a:lnTo>
                <a:lnTo>
                  <a:pt x="1997" y="384"/>
                </a:lnTo>
                <a:lnTo>
                  <a:pt x="1970" y="389"/>
                </a:lnTo>
                <a:lnTo>
                  <a:pt x="1945" y="397"/>
                </a:lnTo>
                <a:lnTo>
                  <a:pt x="1918" y="407"/>
                </a:lnTo>
                <a:lnTo>
                  <a:pt x="1893" y="416"/>
                </a:lnTo>
                <a:lnTo>
                  <a:pt x="1866" y="428"/>
                </a:lnTo>
                <a:lnTo>
                  <a:pt x="1818" y="451"/>
                </a:lnTo>
                <a:lnTo>
                  <a:pt x="1772" y="480"/>
                </a:lnTo>
                <a:lnTo>
                  <a:pt x="1730" y="512"/>
                </a:lnTo>
                <a:lnTo>
                  <a:pt x="1688" y="547"/>
                </a:lnTo>
                <a:lnTo>
                  <a:pt x="1651" y="585"/>
                </a:lnTo>
                <a:lnTo>
                  <a:pt x="1617" y="627"/>
                </a:lnTo>
                <a:lnTo>
                  <a:pt x="1586" y="672"/>
                </a:lnTo>
                <a:lnTo>
                  <a:pt x="1559" y="718"/>
                </a:lnTo>
                <a:lnTo>
                  <a:pt x="1534" y="767"/>
                </a:lnTo>
                <a:lnTo>
                  <a:pt x="1524" y="792"/>
                </a:lnTo>
                <a:lnTo>
                  <a:pt x="1515" y="819"/>
                </a:lnTo>
                <a:lnTo>
                  <a:pt x="1507" y="846"/>
                </a:lnTo>
                <a:lnTo>
                  <a:pt x="1500" y="873"/>
                </a:lnTo>
                <a:lnTo>
                  <a:pt x="1500" y="873"/>
                </a:lnTo>
                <a:lnTo>
                  <a:pt x="1467" y="856"/>
                </a:lnTo>
                <a:lnTo>
                  <a:pt x="1434" y="840"/>
                </a:lnTo>
                <a:lnTo>
                  <a:pt x="1400" y="829"/>
                </a:lnTo>
                <a:lnTo>
                  <a:pt x="1363" y="817"/>
                </a:lnTo>
                <a:lnTo>
                  <a:pt x="1327" y="810"/>
                </a:lnTo>
                <a:lnTo>
                  <a:pt x="1290" y="804"/>
                </a:lnTo>
                <a:lnTo>
                  <a:pt x="1252" y="800"/>
                </a:lnTo>
                <a:lnTo>
                  <a:pt x="1213" y="798"/>
                </a:lnTo>
                <a:lnTo>
                  <a:pt x="1213" y="798"/>
                </a:lnTo>
                <a:lnTo>
                  <a:pt x="1187" y="798"/>
                </a:lnTo>
                <a:lnTo>
                  <a:pt x="1160" y="800"/>
                </a:lnTo>
                <a:lnTo>
                  <a:pt x="1133" y="804"/>
                </a:lnTo>
                <a:lnTo>
                  <a:pt x="1108" y="808"/>
                </a:lnTo>
                <a:lnTo>
                  <a:pt x="1081" y="814"/>
                </a:lnTo>
                <a:lnTo>
                  <a:pt x="1056" y="819"/>
                </a:lnTo>
                <a:lnTo>
                  <a:pt x="1008" y="835"/>
                </a:lnTo>
                <a:lnTo>
                  <a:pt x="960" y="856"/>
                </a:lnTo>
                <a:lnTo>
                  <a:pt x="916" y="879"/>
                </a:lnTo>
                <a:lnTo>
                  <a:pt x="874" y="906"/>
                </a:lnTo>
                <a:lnTo>
                  <a:pt x="833" y="936"/>
                </a:lnTo>
                <a:lnTo>
                  <a:pt x="833" y="936"/>
                </a:lnTo>
                <a:lnTo>
                  <a:pt x="812" y="894"/>
                </a:lnTo>
                <a:lnTo>
                  <a:pt x="789" y="852"/>
                </a:lnTo>
                <a:lnTo>
                  <a:pt x="762" y="812"/>
                </a:lnTo>
                <a:lnTo>
                  <a:pt x="732" y="775"/>
                </a:lnTo>
                <a:lnTo>
                  <a:pt x="699" y="741"/>
                </a:lnTo>
                <a:lnTo>
                  <a:pt x="664" y="706"/>
                </a:lnTo>
                <a:lnTo>
                  <a:pt x="628" y="677"/>
                </a:lnTo>
                <a:lnTo>
                  <a:pt x="589" y="649"/>
                </a:lnTo>
                <a:lnTo>
                  <a:pt x="549" y="624"/>
                </a:lnTo>
                <a:lnTo>
                  <a:pt x="507" y="602"/>
                </a:lnTo>
                <a:lnTo>
                  <a:pt x="463" y="583"/>
                </a:lnTo>
                <a:lnTo>
                  <a:pt x="417" y="566"/>
                </a:lnTo>
                <a:lnTo>
                  <a:pt x="369" y="554"/>
                </a:lnTo>
                <a:lnTo>
                  <a:pt x="321" y="545"/>
                </a:lnTo>
                <a:lnTo>
                  <a:pt x="271" y="539"/>
                </a:lnTo>
                <a:lnTo>
                  <a:pt x="219" y="537"/>
                </a:lnTo>
                <a:lnTo>
                  <a:pt x="219" y="537"/>
                </a:lnTo>
                <a:lnTo>
                  <a:pt x="190" y="537"/>
                </a:lnTo>
                <a:lnTo>
                  <a:pt x="161" y="539"/>
                </a:lnTo>
                <a:lnTo>
                  <a:pt x="134" y="543"/>
                </a:lnTo>
                <a:lnTo>
                  <a:pt x="106" y="547"/>
                </a:lnTo>
                <a:lnTo>
                  <a:pt x="52" y="558"/>
                </a:lnTo>
                <a:lnTo>
                  <a:pt x="0" y="574"/>
                </a:lnTo>
                <a:lnTo>
                  <a:pt x="0" y="1604"/>
                </a:lnTo>
                <a:lnTo>
                  <a:pt x="15360" y="1604"/>
                </a:lnTo>
                <a:lnTo>
                  <a:pt x="15360" y="192"/>
                </a:lnTo>
                <a:close/>
              </a:path>
            </a:pathLst>
          </a:custGeom>
          <a:solidFill>
            <a:srgbClr val="22396E"/>
          </a:solidFill>
          <a:ln>
            <a:noFill/>
          </a:ln>
        </p:spPr>
        <p:txBody>
          <a:bodyPr vert="horz" wrap="square" lIns="91440" tIns="45720" rIns="91440" bIns="45720" numCol="1" anchor="t" anchorCtr="0" compatLnSpc="1">
            <a:prstTxWarp prst="textNoShape">
              <a:avLst/>
            </a:prstTxWarp>
          </a:bodyPr>
          <a:lstStyle/>
          <a:p>
            <a:endParaRPr lang="en-ID">
              <a:solidFill>
                <a:schemeClr val="tx2"/>
              </a:solidFill>
            </a:endParaRPr>
          </a:p>
        </p:txBody>
      </p:sp>
    </p:spTree>
    <p:extLst>
      <p:ext uri="{BB962C8B-B14F-4D97-AF65-F5344CB8AC3E}">
        <p14:creationId xmlns:p14="http://schemas.microsoft.com/office/powerpoint/2010/main" val="92862037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685800" rtl="0" eaLnBrk="1" latinLnBrk="0" hangingPunct="1">
        <a:lnSpc>
          <a:spcPct val="90000"/>
        </a:lnSpc>
        <a:spcBef>
          <a:spcPct val="0"/>
        </a:spcBef>
        <a:buNone/>
        <a:defRPr sz="3300" kern="1200" baseline="0">
          <a:solidFill>
            <a:schemeClr val="tx2"/>
          </a:solidFill>
          <a:latin typeface="Verdana" panose="020B060403050404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idx="4294967295"/>
          </p:nvPr>
        </p:nvSpPr>
        <p:spPr>
          <a:xfrm>
            <a:off x="1550985" y="2385219"/>
            <a:ext cx="6042025" cy="2087562"/>
          </a:xfrm>
        </p:spPr>
        <p:txBody>
          <a:bodyPr>
            <a:normAutofit/>
          </a:bodyPr>
          <a:lstStyle/>
          <a:p>
            <a:pPr marL="0" marR="0" indent="0" algn="ctr">
              <a:buNone/>
            </a:pPr>
            <a:r>
              <a:rPr lang="pt-BR" altLang="en-US" sz="4000" b="1" dirty="0">
                <a:ea typeface="Verdana" panose="020B0604030504040204" pitchFamily="34" charset="0"/>
                <a:cs typeface="Arial" charset="0"/>
              </a:rPr>
              <a:t>Treinamento </a:t>
            </a:r>
            <a:r>
              <a:rPr lang="pt-BR" altLang="en-US" sz="4000" b="1">
                <a:ea typeface="Verdana" panose="020B0604030504040204" pitchFamily="34" charset="0"/>
                <a:cs typeface="Arial" charset="0"/>
              </a:rPr>
              <a:t>de Assédio Moral</a:t>
            </a:r>
            <a:endParaRPr lang="en-GB" altLang="en-US" sz="4000" b="1" dirty="0">
              <a:ea typeface="Verdana" panose="020B0604030504040204" pitchFamily="34" charset="0"/>
              <a:cs typeface="Arial" charset="0"/>
            </a:endParaRPr>
          </a:p>
        </p:txBody>
      </p:sp>
      <p:pic>
        <p:nvPicPr>
          <p:cNvPr id="4" name="Picture 3" descr="A screen shot of a computer&#10;&#10;Description automatically generated">
            <a:extLst>
              <a:ext uri="{FF2B5EF4-FFF2-40B4-BE49-F238E27FC236}">
                <a16:creationId xmlns:a16="http://schemas.microsoft.com/office/drawing/2014/main" id="{79F3F51E-03E4-4D38-8CFF-B43F09FB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361" y="476672"/>
            <a:ext cx="6391275" cy="1314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476250"/>
            <a:ext cx="8229600" cy="1143000"/>
          </a:xfrm>
        </p:spPr>
        <p:txBody>
          <a:bodyPr/>
          <a:lstStyle/>
          <a:p>
            <a:r>
              <a:rPr lang="en-GB" altLang="en-US" dirty="0" err="1"/>
              <a:t>Questionário</a:t>
            </a:r>
            <a:endParaRPr lang="en-GB" altLang="en-US" dirty="0"/>
          </a:p>
        </p:txBody>
      </p:sp>
      <p:pic>
        <p:nvPicPr>
          <p:cNvPr id="5" name="Imagem 4">
            <a:extLst>
              <a:ext uri="{FF2B5EF4-FFF2-40B4-BE49-F238E27FC236}">
                <a16:creationId xmlns:a16="http://schemas.microsoft.com/office/drawing/2014/main" id="{EDB92049-5AC2-4E5A-8AC1-C825FB236CEB}"/>
              </a:ext>
            </a:extLst>
          </p:cNvPr>
          <p:cNvPicPr>
            <a:picLocks noChangeAspect="1"/>
          </p:cNvPicPr>
          <p:nvPr/>
        </p:nvPicPr>
        <p:blipFill rotWithShape="1">
          <a:blip r:embed="rId3"/>
          <a:srcRect l="64688" t="18148" r="3646" b="13210"/>
          <a:stretch/>
        </p:blipFill>
        <p:spPr>
          <a:xfrm>
            <a:off x="180976" y="1619250"/>
            <a:ext cx="4284618" cy="3918169"/>
          </a:xfrm>
          <a:prstGeom prst="rect">
            <a:avLst/>
          </a:prstGeom>
        </p:spPr>
      </p:pic>
      <p:pic>
        <p:nvPicPr>
          <p:cNvPr id="7" name="Imagem 6">
            <a:extLst>
              <a:ext uri="{FF2B5EF4-FFF2-40B4-BE49-F238E27FC236}">
                <a16:creationId xmlns:a16="http://schemas.microsoft.com/office/drawing/2014/main" id="{C0020DC0-A071-4841-9E22-7C0E54B58755}"/>
              </a:ext>
            </a:extLst>
          </p:cNvPr>
          <p:cNvPicPr>
            <a:picLocks noChangeAspect="1"/>
          </p:cNvPicPr>
          <p:nvPr/>
        </p:nvPicPr>
        <p:blipFill rotWithShape="1">
          <a:blip r:embed="rId4"/>
          <a:srcRect l="63750" t="40123" r="5625" b="34444"/>
          <a:stretch/>
        </p:blipFill>
        <p:spPr>
          <a:xfrm>
            <a:off x="4225215" y="2486026"/>
            <a:ext cx="4812249" cy="16859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60648"/>
            <a:ext cx="8229600" cy="1143000"/>
          </a:xfrm>
        </p:spPr>
        <p:txBody>
          <a:bodyPr/>
          <a:lstStyle/>
          <a:p>
            <a:r>
              <a:rPr lang="en-GB" altLang="en-US" dirty="0" err="1"/>
              <a:t>Continuação</a:t>
            </a:r>
            <a:r>
              <a:rPr lang="en-GB" altLang="en-US" dirty="0"/>
              <a:t> do </a:t>
            </a:r>
            <a:r>
              <a:rPr lang="en-GB" altLang="en-US" dirty="0" err="1"/>
              <a:t>questionário</a:t>
            </a:r>
            <a:endParaRPr lang="en-GB" altLang="en-US" dirty="0"/>
          </a:p>
        </p:txBody>
      </p:sp>
      <p:pic>
        <p:nvPicPr>
          <p:cNvPr id="3" name="Imagem 2">
            <a:extLst>
              <a:ext uri="{FF2B5EF4-FFF2-40B4-BE49-F238E27FC236}">
                <a16:creationId xmlns:a16="http://schemas.microsoft.com/office/drawing/2014/main" id="{5D9E1595-24CA-4167-87C4-71F90B3A338D}"/>
              </a:ext>
            </a:extLst>
          </p:cNvPr>
          <p:cNvPicPr>
            <a:picLocks noChangeAspect="1"/>
          </p:cNvPicPr>
          <p:nvPr/>
        </p:nvPicPr>
        <p:blipFill rotWithShape="1">
          <a:blip r:embed="rId3"/>
          <a:srcRect l="63854" t="26790" r="2500" b="32716"/>
          <a:stretch/>
        </p:blipFill>
        <p:spPr>
          <a:xfrm>
            <a:off x="1447800" y="1958788"/>
            <a:ext cx="5791200" cy="29404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60648"/>
            <a:ext cx="8229600" cy="1143000"/>
          </a:xfrm>
        </p:spPr>
        <p:txBody>
          <a:bodyPr/>
          <a:lstStyle/>
          <a:p>
            <a:r>
              <a:rPr lang="en-GB" altLang="en-US" dirty="0" err="1"/>
              <a:t>Continuação</a:t>
            </a:r>
            <a:r>
              <a:rPr lang="en-GB" altLang="en-US" dirty="0"/>
              <a:t> do </a:t>
            </a:r>
            <a:r>
              <a:rPr lang="en-GB" altLang="en-US" dirty="0" err="1"/>
              <a:t>questionário</a:t>
            </a:r>
            <a:endParaRPr lang="en-GB" altLang="en-US" dirty="0"/>
          </a:p>
        </p:txBody>
      </p:sp>
      <p:pic>
        <p:nvPicPr>
          <p:cNvPr id="4" name="Imagem 3">
            <a:extLst>
              <a:ext uri="{FF2B5EF4-FFF2-40B4-BE49-F238E27FC236}">
                <a16:creationId xmlns:a16="http://schemas.microsoft.com/office/drawing/2014/main" id="{B8A74E24-82DF-48C2-A131-6B946A1FBA22}"/>
              </a:ext>
            </a:extLst>
          </p:cNvPr>
          <p:cNvPicPr>
            <a:picLocks noChangeAspect="1"/>
          </p:cNvPicPr>
          <p:nvPr/>
        </p:nvPicPr>
        <p:blipFill rotWithShape="1">
          <a:blip r:embed="rId3"/>
          <a:srcRect l="64897" t="32716" r="2290" b="13209"/>
          <a:stretch/>
        </p:blipFill>
        <p:spPr>
          <a:xfrm>
            <a:off x="1621565" y="1377746"/>
            <a:ext cx="5900869" cy="4102508"/>
          </a:xfrm>
          <a:prstGeom prst="rect">
            <a:avLst/>
          </a:prstGeom>
        </p:spPr>
      </p:pic>
    </p:spTree>
    <p:extLst>
      <p:ext uri="{BB962C8B-B14F-4D97-AF65-F5344CB8AC3E}">
        <p14:creationId xmlns:p14="http://schemas.microsoft.com/office/powerpoint/2010/main" val="261634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549275"/>
            <a:ext cx="8229600" cy="1143000"/>
          </a:xfrm>
        </p:spPr>
        <p:txBody>
          <a:bodyPr/>
          <a:lstStyle/>
          <a:p>
            <a:r>
              <a:rPr lang="en-GB" altLang="en-US" dirty="0" err="1"/>
              <a:t>Tópico</a:t>
            </a:r>
            <a:endParaRPr lang="en-GB" altLang="en-US" dirty="0"/>
          </a:p>
        </p:txBody>
      </p:sp>
      <p:sp>
        <p:nvSpPr>
          <p:cNvPr id="14339" name="Content Placeholder 2"/>
          <p:cNvSpPr>
            <a:spLocks noGrp="1"/>
          </p:cNvSpPr>
          <p:nvPr>
            <p:ph idx="1"/>
          </p:nvPr>
        </p:nvSpPr>
        <p:spPr/>
        <p:txBody>
          <a:bodyPr>
            <a:normAutofit/>
          </a:bodyPr>
          <a:lstStyle/>
          <a:p>
            <a:r>
              <a:rPr lang="en-GB" altLang="en-US" dirty="0">
                <a:ea typeface="Verdana" panose="020B0604030504040204" pitchFamily="34" charset="0"/>
                <a:cs typeface="Arial" charset="0"/>
              </a:rPr>
              <a:t>O que é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a:t>
            </a:r>
          </a:p>
          <a:p>
            <a:r>
              <a:rPr lang="en-GB" altLang="en-US" dirty="0">
                <a:ea typeface="Verdana" panose="020B0604030504040204" pitchFamily="34" charset="0"/>
                <a:cs typeface="Arial" charset="0"/>
              </a:rPr>
              <a:t>O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 </a:t>
            </a:r>
            <a:r>
              <a:rPr lang="en-GB" altLang="en-US" dirty="0" err="1">
                <a:ea typeface="Verdana" panose="020B0604030504040204" pitchFamily="34" charset="0"/>
                <a:cs typeface="Arial" charset="0"/>
              </a:rPr>
              <a:t>está</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na</a:t>
            </a:r>
            <a:r>
              <a:rPr lang="en-GB" altLang="en-US" dirty="0">
                <a:ea typeface="Verdana" panose="020B0604030504040204" pitchFamily="34" charset="0"/>
                <a:cs typeface="Arial" charset="0"/>
              </a:rPr>
              <a:t> lei!</a:t>
            </a:r>
          </a:p>
          <a:p>
            <a:r>
              <a:rPr lang="en-GB" altLang="en-US" dirty="0" err="1">
                <a:ea typeface="Verdana" panose="020B0604030504040204" pitchFamily="34" charset="0"/>
                <a:cs typeface="Arial" charset="0"/>
              </a:rPr>
              <a:t>Quais</a:t>
            </a:r>
            <a:r>
              <a:rPr lang="en-GB" altLang="en-US" dirty="0">
                <a:ea typeface="Verdana" panose="020B0604030504040204" pitchFamily="34" charset="0"/>
                <a:cs typeface="Arial" charset="0"/>
              </a:rPr>
              <a:t> as </a:t>
            </a:r>
            <a:r>
              <a:rPr lang="en-GB" altLang="en-US" dirty="0" err="1">
                <a:ea typeface="Verdana" panose="020B0604030504040204" pitchFamily="34" charset="0"/>
                <a:cs typeface="Arial" charset="0"/>
              </a:rPr>
              <a:t>modalidades</a:t>
            </a:r>
            <a:r>
              <a:rPr lang="en-GB" altLang="en-US" dirty="0">
                <a:ea typeface="Verdana" panose="020B0604030504040204" pitchFamily="34" charset="0"/>
                <a:cs typeface="Arial" charset="0"/>
              </a:rPr>
              <a:t> de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a:t>
            </a:r>
          </a:p>
          <a:p>
            <a:r>
              <a:rPr lang="en-GB" altLang="en-US" dirty="0" err="1">
                <a:ea typeface="Verdana" panose="020B0604030504040204" pitchFamily="34" charset="0"/>
                <a:cs typeface="Arial" charset="0"/>
              </a:rPr>
              <a:t>Situações</a:t>
            </a:r>
            <a:r>
              <a:rPr lang="en-GB" altLang="en-US" dirty="0">
                <a:ea typeface="Verdana" panose="020B0604030504040204" pitchFamily="34" charset="0"/>
                <a:cs typeface="Arial" charset="0"/>
              </a:rPr>
              <a:t> de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a:t>
            </a:r>
          </a:p>
          <a:p>
            <a:r>
              <a:rPr lang="en-GB" altLang="en-US" dirty="0">
                <a:ea typeface="Verdana" panose="020B0604030504040204" pitchFamily="34" charset="0"/>
                <a:cs typeface="Arial" charset="0"/>
              </a:rPr>
              <a:t>O que NÃO é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a:t>
            </a:r>
          </a:p>
          <a:p>
            <a:r>
              <a:rPr lang="en-GB" altLang="en-US" dirty="0" err="1">
                <a:ea typeface="Verdana" panose="020B0604030504040204" pitchFamily="34" charset="0"/>
                <a:cs typeface="Arial" charset="0"/>
              </a:rPr>
              <a:t>Prevenção</a:t>
            </a:r>
            <a:endParaRPr lang="en-GB" altLang="en-US" dirty="0">
              <a:ea typeface="Verdana" panose="020B0604030504040204" pitchFamily="34" charset="0"/>
              <a:cs typeface="Arial" charset="0"/>
            </a:endParaRPr>
          </a:p>
          <a:p>
            <a:r>
              <a:rPr lang="en-GB" altLang="en-US" dirty="0" err="1">
                <a:ea typeface="Verdana" panose="020B0604030504040204" pitchFamily="34" charset="0"/>
                <a:cs typeface="Arial" charset="0"/>
              </a:rPr>
              <a:t>Questionário</a:t>
            </a:r>
            <a:endParaRPr lang="en-GB" altLang="en-US" dirty="0">
              <a:ea typeface="Verdana" panose="020B0604030504040204"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549275"/>
            <a:ext cx="8229600" cy="1143000"/>
          </a:xfrm>
        </p:spPr>
        <p:txBody>
          <a:bodyPr/>
          <a:lstStyle/>
          <a:p>
            <a:pPr algn="ctr"/>
            <a:r>
              <a:rPr lang="en-GB" altLang="en-US" dirty="0"/>
              <a:t>O que é </a:t>
            </a:r>
            <a:r>
              <a:rPr lang="en-GB" altLang="en-US" dirty="0" err="1"/>
              <a:t>Assédio</a:t>
            </a:r>
            <a:r>
              <a:rPr lang="en-GB" altLang="en-US" dirty="0"/>
              <a:t> Moral?</a:t>
            </a:r>
          </a:p>
        </p:txBody>
      </p:sp>
      <p:sp>
        <p:nvSpPr>
          <p:cNvPr id="5" name="Content Placeholder 2">
            <a:extLst>
              <a:ext uri="{FF2B5EF4-FFF2-40B4-BE49-F238E27FC236}">
                <a16:creationId xmlns:a16="http://schemas.microsoft.com/office/drawing/2014/main" id="{5FC809E1-5B2D-4D7B-820A-2D0674BA2426}"/>
              </a:ext>
            </a:extLst>
          </p:cNvPr>
          <p:cNvSpPr txBox="1">
            <a:spLocks/>
          </p:cNvSpPr>
          <p:nvPr/>
        </p:nvSpPr>
        <p:spPr bwMode="auto">
          <a:xfrm>
            <a:off x="323527" y="1874837"/>
            <a:ext cx="8374385"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altLang="en-US" sz="2000" dirty="0"/>
              <a:t>O </a:t>
            </a:r>
            <a:r>
              <a:rPr lang="en-GB" altLang="en-US" sz="2000" dirty="0" err="1"/>
              <a:t>Assédio</a:t>
            </a:r>
            <a:r>
              <a:rPr lang="en-GB" altLang="en-US" sz="2000" dirty="0"/>
              <a:t> Moral é a </a:t>
            </a:r>
            <a:r>
              <a:rPr lang="en-GB" altLang="en-US" sz="2000" dirty="0" err="1"/>
              <a:t>exposição</a:t>
            </a:r>
            <a:r>
              <a:rPr lang="en-GB" altLang="en-US" sz="2000" dirty="0"/>
              <a:t> à </a:t>
            </a:r>
            <a:r>
              <a:rPr lang="en-GB" altLang="en-US" sz="2000" dirty="0" err="1"/>
              <a:t>situações</a:t>
            </a:r>
            <a:r>
              <a:rPr lang="en-GB" altLang="en-US" sz="2000" dirty="0"/>
              <a:t> </a:t>
            </a:r>
            <a:r>
              <a:rPr lang="en-GB" altLang="en-US" sz="2000" dirty="0" err="1"/>
              <a:t>humilhantes</a:t>
            </a:r>
            <a:r>
              <a:rPr lang="en-GB" altLang="en-US" sz="2000" dirty="0"/>
              <a:t> e </a:t>
            </a:r>
            <a:r>
              <a:rPr lang="en-GB" altLang="en-US" sz="2000" dirty="0" err="1"/>
              <a:t>constrangedoras</a:t>
            </a:r>
            <a:r>
              <a:rPr lang="en-GB" altLang="en-US" sz="2000" dirty="0"/>
              <a:t> no </a:t>
            </a:r>
            <a:r>
              <a:rPr lang="en-GB" altLang="en-US" sz="2000" dirty="0" err="1"/>
              <a:t>ambiente</a:t>
            </a:r>
            <a:r>
              <a:rPr lang="en-GB" altLang="en-US" sz="2000" dirty="0"/>
              <a:t> de </a:t>
            </a:r>
            <a:r>
              <a:rPr lang="en-GB" altLang="en-US" sz="2000" dirty="0" err="1"/>
              <a:t>trabalho</a:t>
            </a:r>
            <a:r>
              <a:rPr lang="en-GB" altLang="en-US" sz="2000" dirty="0"/>
              <a:t>. </a:t>
            </a:r>
          </a:p>
          <a:p>
            <a:endParaRPr lang="en-GB" altLang="en-US" sz="2000" dirty="0"/>
          </a:p>
          <a:p>
            <a:r>
              <a:rPr lang="en-GB" altLang="en-US" sz="2000" dirty="0"/>
              <a:t>Se </a:t>
            </a:r>
            <a:r>
              <a:rPr lang="en-GB" altLang="en-US" sz="2000" dirty="0" err="1"/>
              <a:t>manifesta</a:t>
            </a:r>
            <a:r>
              <a:rPr lang="en-GB" altLang="en-US" sz="2000" dirty="0"/>
              <a:t> a </a:t>
            </a:r>
            <a:r>
              <a:rPr lang="en-GB" altLang="en-US" sz="2000" dirty="0" err="1"/>
              <a:t>partir</a:t>
            </a:r>
            <a:r>
              <a:rPr lang="en-GB" altLang="en-US" sz="2000" dirty="0"/>
              <a:t> de </a:t>
            </a:r>
            <a:r>
              <a:rPr lang="en-GB" altLang="en-US" sz="2000" dirty="0" err="1"/>
              <a:t>condutas</a:t>
            </a:r>
            <a:r>
              <a:rPr lang="en-GB" altLang="en-US" sz="2000" dirty="0"/>
              <a:t> </a:t>
            </a:r>
            <a:r>
              <a:rPr lang="en-GB" altLang="en-US" sz="2000" dirty="0" err="1"/>
              <a:t>abusivas</a:t>
            </a:r>
            <a:r>
              <a:rPr lang="en-GB" altLang="en-US" sz="2000" dirty="0"/>
              <a:t>, por </a:t>
            </a:r>
            <a:r>
              <a:rPr lang="en-GB" altLang="en-US" sz="2000" dirty="0" err="1"/>
              <a:t>meio</a:t>
            </a:r>
            <a:r>
              <a:rPr lang="en-GB" altLang="en-US" sz="2000" dirty="0"/>
              <a:t> de </a:t>
            </a:r>
            <a:r>
              <a:rPr lang="en-GB" altLang="en-US" sz="2000" dirty="0" err="1"/>
              <a:t>comportamentos</a:t>
            </a:r>
            <a:r>
              <a:rPr lang="en-GB" altLang="en-US" sz="2000" dirty="0"/>
              <a:t>, </a:t>
            </a:r>
            <a:r>
              <a:rPr lang="en-GB" altLang="en-US" sz="2000" dirty="0" err="1"/>
              <a:t>palavras</a:t>
            </a:r>
            <a:r>
              <a:rPr lang="en-GB" altLang="en-US" sz="2000" dirty="0"/>
              <a:t>, </a:t>
            </a:r>
            <a:r>
              <a:rPr lang="en-GB" altLang="en-US" sz="2000" dirty="0" err="1"/>
              <a:t>atos</a:t>
            </a:r>
            <a:r>
              <a:rPr lang="en-GB" altLang="en-US" sz="2000" dirty="0"/>
              <a:t>, </a:t>
            </a:r>
            <a:r>
              <a:rPr lang="en-GB" altLang="en-US" sz="2000" dirty="0" err="1"/>
              <a:t>gestos</a:t>
            </a:r>
            <a:r>
              <a:rPr lang="en-GB" altLang="en-US" sz="2000" dirty="0"/>
              <a:t> </a:t>
            </a:r>
            <a:r>
              <a:rPr lang="en-GB" altLang="en-US" sz="2000" dirty="0" err="1"/>
              <a:t>ou</a:t>
            </a:r>
            <a:r>
              <a:rPr lang="en-GB" altLang="en-US" sz="2000" dirty="0"/>
              <a:t> </a:t>
            </a:r>
            <a:r>
              <a:rPr lang="en-GB" altLang="en-US" sz="2000" dirty="0" err="1"/>
              <a:t>qualquer</a:t>
            </a:r>
            <a:r>
              <a:rPr lang="en-GB" altLang="en-US" sz="2000" dirty="0"/>
              <a:t> outro </a:t>
            </a:r>
            <a:r>
              <a:rPr lang="en-GB" altLang="en-US" sz="2000" dirty="0" err="1"/>
              <a:t>meio</a:t>
            </a:r>
            <a:r>
              <a:rPr lang="en-GB" altLang="en-US" sz="2000" dirty="0"/>
              <a:t> que cause </a:t>
            </a:r>
            <a:r>
              <a:rPr lang="en-GB" altLang="en-US" sz="2000" dirty="0" err="1"/>
              <a:t>dano</a:t>
            </a:r>
            <a:r>
              <a:rPr lang="en-GB" altLang="en-US" sz="2000" dirty="0"/>
              <a:t> à </a:t>
            </a:r>
            <a:r>
              <a:rPr lang="en-GB" altLang="en-US" sz="2000" dirty="0" err="1"/>
              <a:t>personalidade</a:t>
            </a:r>
            <a:r>
              <a:rPr lang="en-GB" altLang="en-US" sz="2000" dirty="0"/>
              <a:t>, </a:t>
            </a:r>
            <a:r>
              <a:rPr lang="en-GB" altLang="en-US" sz="2000" dirty="0" err="1"/>
              <a:t>signidade</a:t>
            </a:r>
            <a:r>
              <a:rPr lang="en-GB" altLang="en-US" sz="2000" dirty="0"/>
              <a:t> </a:t>
            </a:r>
            <a:r>
              <a:rPr lang="en-GB" altLang="en-US" sz="2000" dirty="0" err="1"/>
              <a:t>ou</a:t>
            </a:r>
            <a:r>
              <a:rPr lang="en-GB" altLang="en-US" sz="2000" dirty="0"/>
              <a:t> </a:t>
            </a:r>
            <a:r>
              <a:rPr lang="en-GB" altLang="en-US" sz="2000" dirty="0" err="1"/>
              <a:t>integridade</a:t>
            </a:r>
            <a:r>
              <a:rPr lang="en-GB" altLang="en-US" sz="2000" dirty="0"/>
              <a:t> </a:t>
            </a:r>
            <a:r>
              <a:rPr lang="en-GB" altLang="en-US" sz="2000" dirty="0" err="1"/>
              <a:t>psíquica</a:t>
            </a:r>
            <a:r>
              <a:rPr lang="en-GB" altLang="en-US" sz="2000" dirty="0"/>
              <a:t> e </a:t>
            </a:r>
            <a:r>
              <a:rPr lang="en-GB" altLang="en-US" sz="2000" dirty="0" err="1"/>
              <a:t>física</a:t>
            </a:r>
            <a:r>
              <a:rPr lang="en-GB" altLang="en-US" sz="2000" dirty="0"/>
              <a:t>.</a:t>
            </a:r>
          </a:p>
          <a:p>
            <a:endParaRPr lang="en-GB" altLang="en-US" sz="2000" dirty="0"/>
          </a:p>
          <a:p>
            <a:r>
              <a:rPr lang="en-GB" altLang="en-US" sz="2000" dirty="0"/>
              <a:t>É </a:t>
            </a:r>
            <a:r>
              <a:rPr lang="en-GB" altLang="en-US" sz="2000" dirty="0" err="1"/>
              <a:t>uma</a:t>
            </a:r>
            <a:r>
              <a:rPr lang="en-GB" altLang="en-US" sz="2000" dirty="0"/>
              <a:t> forma de </a:t>
            </a:r>
            <a:r>
              <a:rPr lang="en-GB" altLang="en-US" sz="2000" dirty="0" err="1"/>
              <a:t>violência</a:t>
            </a:r>
            <a:r>
              <a:rPr lang="en-GB" altLang="en-US" sz="2000" dirty="0"/>
              <a:t> que </a:t>
            </a:r>
            <a:r>
              <a:rPr lang="en-GB" altLang="en-US" sz="2000" dirty="0" err="1"/>
              <a:t>tem</a:t>
            </a:r>
            <a:r>
              <a:rPr lang="en-GB" altLang="en-US" sz="2000" dirty="0"/>
              <a:t> o </a:t>
            </a:r>
            <a:r>
              <a:rPr lang="en-GB" altLang="en-US" sz="2000" dirty="0" err="1"/>
              <a:t>objetivo</a:t>
            </a:r>
            <a:r>
              <a:rPr lang="en-GB" altLang="en-US" sz="2000" dirty="0"/>
              <a:t> de </a:t>
            </a:r>
            <a:r>
              <a:rPr lang="en-GB" altLang="en-US" sz="2000" dirty="0" err="1"/>
              <a:t>desestabilizar</a:t>
            </a:r>
            <a:r>
              <a:rPr lang="en-GB" altLang="en-US" sz="2000" dirty="0"/>
              <a:t> </a:t>
            </a:r>
            <a:r>
              <a:rPr lang="en-GB" altLang="en-US" sz="2000" dirty="0" err="1"/>
              <a:t>emocionalmente</a:t>
            </a:r>
            <a:r>
              <a:rPr lang="en-GB" altLang="en-US" sz="2000" dirty="0"/>
              <a:t> e </a:t>
            </a:r>
            <a:r>
              <a:rPr lang="en-GB" altLang="en-US" sz="2000" dirty="0" err="1"/>
              <a:t>profissionalmente</a:t>
            </a:r>
            <a:r>
              <a:rPr lang="en-GB" altLang="en-US" sz="2000" dirty="0"/>
              <a:t> o </a:t>
            </a:r>
            <a:r>
              <a:rPr lang="en-GB" altLang="en-US" sz="2000" dirty="0" err="1"/>
              <a:t>indivíduo</a:t>
            </a:r>
            <a:r>
              <a:rPr lang="en-GB" altLang="en-US" sz="2000" dirty="0"/>
              <a:t> de forma </a:t>
            </a:r>
            <a:r>
              <a:rPr lang="en-GB" altLang="en-US" sz="2000" dirty="0" err="1"/>
              <a:t>direta</a:t>
            </a:r>
            <a:r>
              <a:rPr lang="en-GB" altLang="en-US" sz="2000" dirty="0"/>
              <a:t> </a:t>
            </a:r>
            <a:r>
              <a:rPr lang="en-GB" altLang="en-US" sz="2000" dirty="0" err="1"/>
              <a:t>ou</a:t>
            </a:r>
            <a:r>
              <a:rPr lang="en-GB" altLang="en-US" sz="2000" dirty="0"/>
              <a:t> </a:t>
            </a:r>
            <a:r>
              <a:rPr lang="en-GB" altLang="en-US" sz="2000" dirty="0" err="1"/>
              <a:t>indireta</a:t>
            </a:r>
            <a:r>
              <a:rPr lang="en-GB" altLang="en-US" sz="2000" dirty="0"/>
              <a:t>.</a:t>
            </a:r>
          </a:p>
        </p:txBody>
      </p:sp>
    </p:spTree>
    <p:extLst>
      <p:ext uri="{BB962C8B-B14F-4D97-AF65-F5344CB8AC3E}">
        <p14:creationId xmlns:p14="http://schemas.microsoft.com/office/powerpoint/2010/main" val="210840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549275"/>
            <a:ext cx="8229600" cy="1143000"/>
          </a:xfrm>
        </p:spPr>
        <p:txBody>
          <a:bodyPr/>
          <a:lstStyle/>
          <a:p>
            <a:r>
              <a:rPr lang="en-GB" altLang="en-US" dirty="0"/>
              <a:t>O </a:t>
            </a:r>
            <a:r>
              <a:rPr lang="en-GB" altLang="en-US" dirty="0" err="1"/>
              <a:t>assédio</a:t>
            </a:r>
            <a:r>
              <a:rPr lang="en-GB" altLang="en-US" dirty="0"/>
              <a:t> moral </a:t>
            </a:r>
            <a:r>
              <a:rPr lang="en-GB" altLang="en-US" dirty="0" err="1"/>
              <a:t>está</a:t>
            </a:r>
            <a:r>
              <a:rPr lang="en-GB" altLang="en-US" dirty="0"/>
              <a:t> </a:t>
            </a:r>
            <a:r>
              <a:rPr lang="en-GB" altLang="en-US" dirty="0" err="1"/>
              <a:t>na</a:t>
            </a:r>
            <a:r>
              <a:rPr lang="en-GB" altLang="en-US" dirty="0"/>
              <a:t> Lei!</a:t>
            </a:r>
          </a:p>
        </p:txBody>
      </p:sp>
      <p:sp>
        <p:nvSpPr>
          <p:cNvPr id="7" name="Content Placeholder 2">
            <a:extLst>
              <a:ext uri="{FF2B5EF4-FFF2-40B4-BE49-F238E27FC236}">
                <a16:creationId xmlns:a16="http://schemas.microsoft.com/office/drawing/2014/main" id="{45D51C1B-C17E-4B8F-863C-38ABF681FBB8}"/>
              </a:ext>
            </a:extLst>
          </p:cNvPr>
          <p:cNvSpPr>
            <a:spLocks noGrp="1"/>
          </p:cNvSpPr>
          <p:nvPr>
            <p:ph idx="1"/>
          </p:nvPr>
        </p:nvSpPr>
        <p:spPr>
          <a:xfrm>
            <a:off x="468313" y="1773238"/>
            <a:ext cx="4038600" cy="4433887"/>
          </a:xfrm>
        </p:spPr>
        <p:txBody>
          <a:bodyPr>
            <a:normAutofit/>
          </a:bodyPr>
          <a:lstStyle/>
          <a:p>
            <a:pPr>
              <a:buClr>
                <a:schemeClr val="tx2"/>
              </a:buClr>
              <a:buFont typeface="Wingdings" panose="05000000000000000000" pitchFamily="2" charset="2"/>
              <a:buChar char="§"/>
            </a:pPr>
            <a:r>
              <a:rPr lang="en-GB" altLang="en-US" sz="2000" u="sng" dirty="0" err="1">
                <a:ea typeface="Verdana" panose="020B0604030504040204" pitchFamily="34" charset="0"/>
                <a:cs typeface="Arial" charset="0"/>
              </a:rPr>
              <a:t>Constituição</a:t>
            </a:r>
            <a:r>
              <a:rPr lang="en-GB" altLang="en-US" sz="2000" u="sng" dirty="0">
                <a:ea typeface="Verdana" panose="020B0604030504040204" pitchFamily="34" charset="0"/>
                <a:cs typeface="Arial" charset="0"/>
              </a:rPr>
              <a:t> Federal </a:t>
            </a:r>
            <a:r>
              <a:rPr lang="en-GB" altLang="en-US" sz="2000" dirty="0">
                <a:ea typeface="Verdana" panose="020B0604030504040204" pitchFamily="34" charset="0"/>
                <a:cs typeface="Arial" charset="0"/>
              </a:rPr>
              <a:t>– art. 1º, III e IV. Art. 5º, X e 6º.</a:t>
            </a:r>
          </a:p>
          <a:p>
            <a:pPr>
              <a:buClr>
                <a:schemeClr val="tx2"/>
              </a:buClr>
              <a:buFont typeface="Wingdings" panose="05000000000000000000" pitchFamily="2" charset="2"/>
              <a:buChar char="§"/>
            </a:pPr>
            <a:endParaRPr lang="en-GB" altLang="en-US" sz="2000" dirty="0">
              <a:ea typeface="Verdana" panose="020B0604030504040204" pitchFamily="34" charset="0"/>
              <a:cs typeface="Arial" charset="0"/>
            </a:endParaRPr>
          </a:p>
          <a:p>
            <a:pPr>
              <a:buClr>
                <a:schemeClr val="tx2"/>
              </a:buClr>
              <a:buFont typeface="Wingdings" panose="05000000000000000000" pitchFamily="2" charset="2"/>
              <a:buChar char="§"/>
            </a:pPr>
            <a:r>
              <a:rPr lang="en-GB" altLang="en-US" sz="2000" u="sng" dirty="0">
                <a:ea typeface="Verdana" panose="020B0604030504040204" pitchFamily="34" charset="0"/>
                <a:cs typeface="Arial" charset="0"/>
              </a:rPr>
              <a:t>Código Civil</a:t>
            </a:r>
            <a:r>
              <a:rPr lang="en-GB" altLang="en-US" sz="2000" dirty="0">
                <a:ea typeface="Verdana" panose="020B0604030504040204" pitchFamily="34" charset="0"/>
                <a:cs typeface="Arial" charset="0"/>
              </a:rPr>
              <a:t> – art. 186. </a:t>
            </a:r>
          </a:p>
          <a:p>
            <a:pPr>
              <a:buClr>
                <a:schemeClr val="tx2"/>
              </a:buClr>
              <a:buFont typeface="Wingdings" panose="05000000000000000000" pitchFamily="2" charset="2"/>
              <a:buChar char="§"/>
            </a:pPr>
            <a:endParaRPr lang="en-GB" altLang="en-US" sz="2000" u="sng" dirty="0">
              <a:ea typeface="Verdana" panose="020B0604030504040204" pitchFamily="34" charset="0"/>
              <a:cs typeface="Arial" charset="0"/>
            </a:endParaRPr>
          </a:p>
          <a:p>
            <a:pPr>
              <a:buClr>
                <a:schemeClr val="tx2"/>
              </a:buClr>
              <a:buFont typeface="Wingdings" panose="05000000000000000000" pitchFamily="2" charset="2"/>
              <a:buChar char="§"/>
            </a:pPr>
            <a:r>
              <a:rPr lang="en-GB" altLang="en-US" sz="2000" u="sng" dirty="0">
                <a:ea typeface="Verdana" panose="020B0604030504040204" pitchFamily="34" charset="0"/>
                <a:cs typeface="Arial" charset="0"/>
              </a:rPr>
              <a:t>Lei 8.112/1990</a:t>
            </a:r>
            <a:r>
              <a:rPr lang="en-GB" altLang="en-US" sz="2000" dirty="0">
                <a:ea typeface="Verdana" panose="020B0604030504040204" pitchFamily="34" charset="0"/>
                <a:cs typeface="Arial" charset="0"/>
              </a:rPr>
              <a:t> – art. 116, II, X, XI.</a:t>
            </a:r>
            <a:endParaRPr lang="en-GB" altLang="en-US" sz="2000" u="sng" dirty="0">
              <a:ea typeface="Verdana" panose="020B0604030504040204" pitchFamily="34" charset="0"/>
              <a:cs typeface="Arial" charset="0"/>
            </a:endParaRPr>
          </a:p>
        </p:txBody>
      </p:sp>
    </p:spTree>
    <p:extLst>
      <p:ext uri="{BB962C8B-B14F-4D97-AF65-F5344CB8AC3E}">
        <p14:creationId xmlns:p14="http://schemas.microsoft.com/office/powerpoint/2010/main" val="158022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2" y="917848"/>
            <a:ext cx="8496175" cy="1143000"/>
          </a:xfrm>
        </p:spPr>
        <p:txBody>
          <a:bodyPr>
            <a:normAutofit fontScale="90000"/>
          </a:bodyPr>
          <a:lstStyle/>
          <a:p>
            <a:r>
              <a:rPr lang="pt-BR" altLang="en-US" sz="4000" dirty="0"/>
              <a:t>Quais as modalidades de assédio moral?</a:t>
            </a:r>
            <a:endParaRPr lang="en-GB" altLang="en-US" sz="4000" dirty="0"/>
          </a:p>
        </p:txBody>
      </p:sp>
      <p:sp>
        <p:nvSpPr>
          <p:cNvPr id="14339" name="Content Placeholder 2"/>
          <p:cNvSpPr>
            <a:spLocks noGrp="1"/>
          </p:cNvSpPr>
          <p:nvPr>
            <p:ph idx="1"/>
          </p:nvPr>
        </p:nvSpPr>
        <p:spPr>
          <a:xfrm>
            <a:off x="482353" y="2781718"/>
            <a:ext cx="8229600" cy="3150021"/>
          </a:xfrm>
        </p:spPr>
        <p:txBody>
          <a:bodyPr/>
          <a:lstStyle/>
          <a:p>
            <a:r>
              <a:rPr lang="en-GB" altLang="en-US" b="1" dirty="0">
                <a:ea typeface="Verdana" panose="020B0604030504040204" pitchFamily="34" charset="0"/>
                <a:cs typeface="Arial" charset="0"/>
              </a:rPr>
              <a:t>Vertical</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ocorre</a:t>
            </a:r>
            <a:r>
              <a:rPr lang="en-GB" altLang="en-US" dirty="0">
                <a:ea typeface="Verdana" panose="020B0604030504040204" pitchFamily="34" charset="0"/>
                <a:cs typeface="Arial" charset="0"/>
              </a:rPr>
              <a:t> entre </a:t>
            </a:r>
            <a:r>
              <a:rPr lang="en-GB" altLang="en-US" dirty="0" err="1">
                <a:ea typeface="Verdana" panose="020B0604030504040204" pitchFamily="34" charset="0"/>
                <a:cs typeface="Arial" charset="0"/>
              </a:rPr>
              <a:t>pessoas</a:t>
            </a:r>
            <a:r>
              <a:rPr lang="en-GB" altLang="en-US" dirty="0">
                <a:ea typeface="Verdana" panose="020B0604030504040204" pitchFamily="34" charset="0"/>
                <a:cs typeface="Arial" charset="0"/>
              </a:rPr>
              <a:t> de </a:t>
            </a:r>
            <a:r>
              <a:rPr lang="en-GB" altLang="en-US" dirty="0" err="1">
                <a:ea typeface="Verdana" panose="020B0604030504040204" pitchFamily="34" charset="0"/>
                <a:cs typeface="Arial" charset="0"/>
              </a:rPr>
              <a:t>nível</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hierárquico</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diferente</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Podendo</a:t>
            </a:r>
            <a:r>
              <a:rPr lang="en-GB" altLang="en-US" dirty="0">
                <a:ea typeface="Verdana" panose="020B0604030504040204" pitchFamily="34" charset="0"/>
                <a:cs typeface="Arial" charset="0"/>
              </a:rPr>
              <a:t> ser </a:t>
            </a:r>
            <a:r>
              <a:rPr lang="en-GB" altLang="en-US" dirty="0" err="1">
                <a:ea typeface="Verdana" panose="020B0604030504040204" pitchFamily="34" charset="0"/>
                <a:cs typeface="Arial" charset="0"/>
              </a:rPr>
              <a:t>ascendente</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ou</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descendente</a:t>
            </a:r>
            <a:r>
              <a:rPr lang="en-GB" altLang="en-US" dirty="0">
                <a:ea typeface="Verdana" panose="020B0604030504040204" pitchFamily="34" charset="0"/>
                <a:cs typeface="Arial" charset="0"/>
              </a:rPr>
              <a:t>; </a:t>
            </a:r>
          </a:p>
          <a:p>
            <a:endParaRPr lang="en-GB" altLang="en-US" dirty="0">
              <a:ea typeface="Verdana" panose="020B0604030504040204" pitchFamily="34" charset="0"/>
              <a:cs typeface="Arial" charset="0"/>
            </a:endParaRPr>
          </a:p>
          <a:p>
            <a:r>
              <a:rPr lang="en-GB" altLang="en-US" b="1" dirty="0">
                <a:ea typeface="Verdana" panose="020B0604030504040204" pitchFamily="34" charset="0"/>
                <a:cs typeface="Arial" charset="0"/>
              </a:rPr>
              <a:t>Horizontal</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ocorre</a:t>
            </a:r>
            <a:r>
              <a:rPr lang="en-GB" altLang="en-US" dirty="0">
                <a:ea typeface="Verdana" panose="020B0604030504040204" pitchFamily="34" charset="0"/>
                <a:cs typeface="Arial" charset="0"/>
              </a:rPr>
              <a:t> entre </a:t>
            </a:r>
            <a:r>
              <a:rPr lang="en-GB" altLang="en-US" dirty="0" err="1">
                <a:ea typeface="Verdana" panose="020B0604030504040204" pitchFamily="34" charset="0"/>
                <a:cs typeface="Arial" charset="0"/>
              </a:rPr>
              <a:t>pessoas</a:t>
            </a:r>
            <a:r>
              <a:rPr lang="en-GB" altLang="en-US" dirty="0">
                <a:ea typeface="Verdana" panose="020B0604030504040204" pitchFamily="34" charset="0"/>
                <a:cs typeface="Arial" charset="0"/>
              </a:rPr>
              <a:t> de </a:t>
            </a:r>
            <a:r>
              <a:rPr lang="en-GB" altLang="en-US" dirty="0" err="1">
                <a:ea typeface="Verdana" panose="020B0604030504040204" pitchFamily="34" charset="0"/>
                <a:cs typeface="Arial" charset="0"/>
              </a:rPr>
              <a:t>nível</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hierárquico</a:t>
            </a:r>
            <a:r>
              <a:rPr lang="en-GB" altLang="en-US" dirty="0">
                <a:ea typeface="Verdana" panose="020B0604030504040204" pitchFamily="34" charset="0"/>
                <a:cs typeface="Arial" charset="0"/>
              </a:rPr>
              <a:t> </a:t>
            </a:r>
            <a:r>
              <a:rPr lang="en-GB" altLang="en-US" dirty="0" err="1">
                <a:ea typeface="Verdana" panose="020B0604030504040204" pitchFamily="34" charset="0"/>
                <a:cs typeface="Arial" charset="0"/>
              </a:rPr>
              <a:t>igual</a:t>
            </a:r>
            <a:r>
              <a:rPr lang="en-GB" altLang="en-US" dirty="0">
                <a:ea typeface="Verdana" panose="020B0604030504040204" pitchFamily="34" charset="0"/>
                <a:cs typeface="Arial" charset="0"/>
              </a:rPr>
              <a:t>;</a:t>
            </a:r>
          </a:p>
          <a:p>
            <a:endParaRPr lang="en-GB" altLang="en-US" dirty="0">
              <a:ea typeface="Verdana" panose="020B0604030504040204" pitchFamily="34" charset="0"/>
              <a:cs typeface="Arial" charset="0"/>
            </a:endParaRPr>
          </a:p>
          <a:p>
            <a:r>
              <a:rPr lang="en-GB" altLang="en-US" b="1" dirty="0">
                <a:ea typeface="Verdana" panose="020B0604030504040204" pitchFamily="34" charset="0"/>
                <a:cs typeface="Arial" charset="0"/>
              </a:rPr>
              <a:t>Misto</a:t>
            </a:r>
            <a:r>
              <a:rPr lang="en-GB" altLang="en-US" dirty="0">
                <a:ea typeface="Verdana" panose="020B0604030504040204" pitchFamily="34" charset="0"/>
                <a:cs typeface="Arial" charset="0"/>
              </a:rPr>
              <a:t>: é a </a:t>
            </a:r>
            <a:r>
              <a:rPr lang="en-GB" altLang="en-US" dirty="0" err="1">
                <a:ea typeface="Verdana" panose="020B0604030504040204" pitchFamily="34" charset="0"/>
                <a:cs typeface="Arial" charset="0"/>
              </a:rPr>
              <a:t>cumulação</a:t>
            </a:r>
            <a:r>
              <a:rPr lang="en-GB" altLang="en-US" dirty="0">
                <a:ea typeface="Verdana" panose="020B0604030504040204" pitchFamily="34" charset="0"/>
                <a:cs typeface="Arial" charset="0"/>
              </a:rPr>
              <a:t> do </a:t>
            </a:r>
            <a:r>
              <a:rPr lang="en-GB" altLang="en-US" dirty="0" err="1">
                <a:ea typeface="Verdana" panose="020B0604030504040204" pitchFamily="34" charset="0"/>
                <a:cs typeface="Arial" charset="0"/>
              </a:rPr>
              <a:t>assédio</a:t>
            </a:r>
            <a:r>
              <a:rPr lang="en-GB" altLang="en-US" dirty="0">
                <a:ea typeface="Verdana" panose="020B0604030504040204" pitchFamily="34" charset="0"/>
                <a:cs typeface="Arial" charset="0"/>
              </a:rPr>
              <a:t> moral vertical e horizontal. </a:t>
            </a:r>
          </a:p>
        </p:txBody>
      </p:sp>
    </p:spTree>
    <p:extLst>
      <p:ext uri="{BB962C8B-B14F-4D97-AF65-F5344CB8AC3E}">
        <p14:creationId xmlns:p14="http://schemas.microsoft.com/office/powerpoint/2010/main" val="48068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549275"/>
            <a:ext cx="8229600" cy="1143000"/>
          </a:xfrm>
        </p:spPr>
        <p:txBody>
          <a:bodyPr>
            <a:normAutofit/>
          </a:bodyPr>
          <a:lstStyle/>
          <a:p>
            <a:r>
              <a:rPr lang="pt-BR" altLang="en-US" sz="4000" dirty="0"/>
              <a:t>Situações de Assédio Moral</a:t>
            </a:r>
            <a:endParaRPr lang="en-GB" altLang="en-US" sz="4000" dirty="0"/>
          </a:p>
        </p:txBody>
      </p:sp>
      <p:sp>
        <p:nvSpPr>
          <p:cNvPr id="7" name="Content Placeholder 2">
            <a:extLst>
              <a:ext uri="{FF2B5EF4-FFF2-40B4-BE49-F238E27FC236}">
                <a16:creationId xmlns:a16="http://schemas.microsoft.com/office/drawing/2014/main" id="{EF4959F9-1C00-45BF-9B55-463092AA2D0A}"/>
              </a:ext>
            </a:extLst>
          </p:cNvPr>
          <p:cNvSpPr>
            <a:spLocks noGrp="1"/>
          </p:cNvSpPr>
          <p:nvPr>
            <p:ph idx="1"/>
          </p:nvPr>
        </p:nvSpPr>
        <p:spPr>
          <a:xfrm>
            <a:off x="628650" y="1825625"/>
            <a:ext cx="3448050" cy="4351338"/>
          </a:xfrm>
        </p:spPr>
        <p:txBody>
          <a:bodyPr>
            <a:normAutofit/>
          </a:bodyPr>
          <a:lstStyle/>
          <a:p>
            <a:r>
              <a:rPr lang="pt-BR" altLang="en-US" sz="1800" dirty="0">
                <a:ea typeface="Verdana" panose="020B0604030504040204" pitchFamily="34" charset="0"/>
                <a:cs typeface="Arial" charset="0"/>
              </a:rPr>
              <a:t>Retirar abusivamente a autonomia do colaborador</a:t>
            </a:r>
          </a:p>
          <a:p>
            <a:r>
              <a:rPr lang="pt-BR" altLang="en-US" sz="1800" dirty="0">
                <a:ea typeface="Verdana" panose="020B0604030504040204" pitchFamily="34" charset="0"/>
                <a:cs typeface="Arial" charset="0"/>
              </a:rPr>
              <a:t>Sobrecarregar excessivamente  com novas tarefas </a:t>
            </a:r>
          </a:p>
          <a:p>
            <a:r>
              <a:rPr lang="pt-BR" altLang="en-US" sz="1800" dirty="0">
                <a:ea typeface="Verdana" panose="020B0604030504040204" pitchFamily="34" charset="0"/>
                <a:cs typeface="Arial" charset="0"/>
              </a:rPr>
              <a:t>Passar tarefas humilhantes</a:t>
            </a:r>
          </a:p>
          <a:p>
            <a:r>
              <a:rPr lang="pt-BR" altLang="en-US" sz="1800" dirty="0">
                <a:ea typeface="Verdana" panose="020B0604030504040204" pitchFamily="34" charset="0"/>
                <a:cs typeface="Arial" charset="0"/>
              </a:rPr>
              <a:t>Gritos ou falas desrespeitosas</a:t>
            </a:r>
          </a:p>
          <a:p>
            <a:r>
              <a:rPr lang="pt-BR" altLang="en-US" sz="1800" dirty="0">
                <a:ea typeface="Verdana" panose="020B0604030504040204" pitchFamily="34" charset="0"/>
                <a:cs typeface="Arial" charset="0"/>
              </a:rPr>
              <a:t>Atribuir apelidos pejorativos</a:t>
            </a:r>
          </a:p>
          <a:p>
            <a:r>
              <a:rPr lang="pt-BR" altLang="en-US" sz="1800" dirty="0">
                <a:ea typeface="Verdana" panose="020B0604030504040204" pitchFamily="34" charset="0"/>
                <a:cs typeface="Arial" charset="0"/>
              </a:rPr>
              <a:t>Punições vexatórias</a:t>
            </a:r>
          </a:p>
          <a:p>
            <a:r>
              <a:rPr lang="pt-BR" altLang="en-US" sz="1800" dirty="0">
                <a:ea typeface="Verdana" panose="020B0604030504040204" pitchFamily="34" charset="0"/>
                <a:cs typeface="Arial" charset="0"/>
              </a:rPr>
              <a:t>Isolar fisicamente para cercear a comunicação</a:t>
            </a:r>
            <a:endParaRPr lang="en-GB" altLang="en-US" sz="1800" dirty="0">
              <a:ea typeface="Verdana" panose="020B0604030504040204" pitchFamily="34" charset="0"/>
              <a:cs typeface="Arial" charset="0"/>
            </a:endParaRPr>
          </a:p>
        </p:txBody>
      </p:sp>
      <p:sp>
        <p:nvSpPr>
          <p:cNvPr id="4" name="Content Placeholder 2">
            <a:extLst>
              <a:ext uri="{FF2B5EF4-FFF2-40B4-BE49-F238E27FC236}">
                <a16:creationId xmlns:a16="http://schemas.microsoft.com/office/drawing/2014/main" id="{648008AA-2803-438B-9CFD-A948A2B1E3E9}"/>
              </a:ext>
            </a:extLst>
          </p:cNvPr>
          <p:cNvSpPr txBox="1">
            <a:spLocks/>
          </p:cNvSpPr>
          <p:nvPr/>
        </p:nvSpPr>
        <p:spPr>
          <a:xfrm>
            <a:off x="4429125" y="1825625"/>
            <a:ext cx="34480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t-BR" altLang="en-US" sz="1800" dirty="0">
                <a:ea typeface="Verdana" panose="020B0604030504040204" pitchFamily="34" charset="0"/>
                <a:cs typeface="Arial" charset="0"/>
              </a:rPr>
              <a:t>Delegar tarefas impossíveis</a:t>
            </a:r>
          </a:p>
          <a:p>
            <a:r>
              <a:rPr lang="pt-BR" altLang="en-US" sz="1800" dirty="0">
                <a:ea typeface="Verdana" panose="020B0604030504040204" pitchFamily="34" charset="0"/>
                <a:cs typeface="Arial" charset="0"/>
              </a:rPr>
              <a:t>Retirar cargos sem motivo justo </a:t>
            </a:r>
          </a:p>
          <a:p>
            <a:r>
              <a:rPr lang="pt-BR" altLang="en-US" sz="1800" dirty="0">
                <a:ea typeface="Verdana" panose="020B0604030504040204" pitchFamily="34" charset="0"/>
                <a:cs typeface="Arial" charset="0"/>
              </a:rPr>
              <a:t>Vigilância excessiva</a:t>
            </a:r>
          </a:p>
          <a:p>
            <a:r>
              <a:rPr lang="pt-BR" altLang="en-US" sz="1800" dirty="0">
                <a:ea typeface="Verdana" panose="020B0604030504040204" pitchFamily="34" charset="0"/>
                <a:cs typeface="Arial" charset="0"/>
              </a:rPr>
              <a:t>Advertir arbitrariamente</a:t>
            </a:r>
          </a:p>
          <a:p>
            <a:r>
              <a:rPr lang="pt-BR" altLang="en-US" sz="1800" dirty="0">
                <a:ea typeface="Verdana" panose="020B0604030504040204" pitchFamily="34" charset="0"/>
                <a:cs typeface="Arial" charset="0"/>
              </a:rPr>
              <a:t>Limitar o uso do banheiro</a:t>
            </a:r>
          </a:p>
          <a:p>
            <a:r>
              <a:rPr lang="pt-BR" altLang="en-US" sz="1800" dirty="0">
                <a:ea typeface="Verdana" panose="020B0604030504040204" pitchFamily="34" charset="0"/>
                <a:cs typeface="Arial" charset="0"/>
              </a:rPr>
              <a:t>Espalhar rumores ou boatos ofensivos</a:t>
            </a:r>
          </a:p>
          <a:p>
            <a:r>
              <a:rPr lang="pt-BR" altLang="en-US" sz="1800" dirty="0">
                <a:ea typeface="Verdana" panose="020B0604030504040204" pitchFamily="34" charset="0"/>
                <a:cs typeface="Arial" charset="0"/>
              </a:rPr>
              <a:t>Criticar a vida pessoal</a:t>
            </a:r>
          </a:p>
          <a:p>
            <a:r>
              <a:rPr lang="pt-BR" altLang="en-US" sz="1800" dirty="0">
                <a:ea typeface="Verdana" panose="020B0604030504040204" pitchFamily="34" charset="0"/>
                <a:cs typeface="Arial" charset="0"/>
              </a:rPr>
              <a:t>Ignorar o assédio moral</a:t>
            </a:r>
            <a:endParaRPr lang="en-GB" altLang="en-US" sz="1800" dirty="0">
              <a:ea typeface="Verdana" panose="020B0604030504040204" pitchFamily="34" charset="0"/>
              <a:cs typeface="Arial" charset="0"/>
            </a:endParaRPr>
          </a:p>
        </p:txBody>
      </p:sp>
    </p:spTree>
    <p:extLst>
      <p:ext uri="{BB962C8B-B14F-4D97-AF65-F5344CB8AC3E}">
        <p14:creationId xmlns:p14="http://schemas.microsoft.com/office/powerpoint/2010/main" val="2209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0560" y="692696"/>
            <a:ext cx="8435279" cy="495523"/>
          </a:xfrm>
        </p:spPr>
        <p:txBody>
          <a:bodyPr>
            <a:normAutofit fontScale="90000"/>
          </a:bodyPr>
          <a:lstStyle/>
          <a:p>
            <a:r>
              <a:rPr lang="pt-BR" altLang="en-US" sz="3600" dirty="0"/>
              <a:t>O que NÃO é assédio moral?</a:t>
            </a:r>
          </a:p>
        </p:txBody>
      </p:sp>
      <p:sp>
        <p:nvSpPr>
          <p:cNvPr id="5" name="Content Placeholder 2">
            <a:extLst>
              <a:ext uri="{FF2B5EF4-FFF2-40B4-BE49-F238E27FC236}">
                <a16:creationId xmlns:a16="http://schemas.microsoft.com/office/drawing/2014/main" id="{5D7BB331-876C-466C-B3CD-EF330800CA27}"/>
              </a:ext>
            </a:extLst>
          </p:cNvPr>
          <p:cNvSpPr txBox="1">
            <a:spLocks/>
          </p:cNvSpPr>
          <p:nvPr/>
        </p:nvSpPr>
        <p:spPr bwMode="auto">
          <a:xfrm>
            <a:off x="457200" y="1772816"/>
            <a:ext cx="7486650" cy="25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2"/>
              </a:buClr>
            </a:pPr>
            <a:r>
              <a:rPr lang="pt-BR" altLang="en-US" sz="2400" dirty="0">
                <a:latin typeface="Verdana" panose="020B0604030504040204" pitchFamily="34" charset="0"/>
                <a:ea typeface="Verdana" panose="020B0604030504040204" pitchFamily="34" charset="0"/>
                <a:cs typeface="Arial" charset="0"/>
              </a:rPr>
              <a:t>Exigências profissionais </a:t>
            </a:r>
          </a:p>
          <a:p>
            <a:pPr>
              <a:buClr>
                <a:schemeClr val="tx2"/>
              </a:buClr>
            </a:pPr>
            <a:endParaRPr lang="pt-BR" altLang="en-US" sz="2400" dirty="0">
              <a:latin typeface="Verdana" panose="020B0604030504040204" pitchFamily="34" charset="0"/>
              <a:ea typeface="Verdana" panose="020B0604030504040204" pitchFamily="34" charset="0"/>
              <a:cs typeface="Arial" charset="0"/>
            </a:endParaRPr>
          </a:p>
          <a:p>
            <a:pPr>
              <a:buClr>
                <a:schemeClr val="tx2"/>
              </a:buClr>
            </a:pPr>
            <a:r>
              <a:rPr lang="pt-BR" altLang="en-US" sz="2400" dirty="0">
                <a:latin typeface="Verdana" panose="020B0604030504040204" pitchFamily="34" charset="0"/>
                <a:ea typeface="Verdana" panose="020B0604030504040204" pitchFamily="34" charset="0"/>
                <a:cs typeface="Arial" charset="0"/>
              </a:rPr>
              <a:t>Aumento do volume de trabalho </a:t>
            </a:r>
          </a:p>
          <a:p>
            <a:pPr>
              <a:buClr>
                <a:schemeClr val="tx2"/>
              </a:buClr>
            </a:pPr>
            <a:endParaRPr lang="pt-BR" altLang="en-US" sz="2400" dirty="0">
              <a:latin typeface="Verdana" panose="020B0604030504040204" pitchFamily="34" charset="0"/>
              <a:ea typeface="Verdana" panose="020B0604030504040204" pitchFamily="34" charset="0"/>
              <a:cs typeface="Arial" charset="0"/>
            </a:endParaRPr>
          </a:p>
          <a:p>
            <a:pPr>
              <a:buClr>
                <a:schemeClr val="tx2"/>
              </a:buClr>
            </a:pPr>
            <a:r>
              <a:rPr lang="pt-BR" altLang="en-US" sz="2400" dirty="0">
                <a:latin typeface="Verdana" panose="020B0604030504040204" pitchFamily="34" charset="0"/>
                <a:ea typeface="Verdana" panose="020B0604030504040204" pitchFamily="34" charset="0"/>
                <a:cs typeface="Arial" charset="0"/>
              </a:rPr>
              <a:t>Uso de mecanismos tecnológicos de controle</a:t>
            </a:r>
            <a:endParaRPr lang="en-GB" altLang="en-US" sz="2400" dirty="0">
              <a:latin typeface="Verdana" panose="020B0604030504040204" pitchFamily="34" charset="0"/>
              <a:ea typeface="Verdana" panose="020B0604030504040204" pitchFamily="34" charset="0"/>
              <a:cs typeface="Arial" charset="0"/>
            </a:endParaRPr>
          </a:p>
          <a:p>
            <a:pPr>
              <a:buClr>
                <a:schemeClr val="tx2"/>
              </a:buClr>
            </a:pPr>
            <a:endParaRPr lang="en-GB" altLang="en-US" sz="2800"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322611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549275"/>
            <a:ext cx="8229600" cy="1143000"/>
          </a:xfrm>
        </p:spPr>
        <p:txBody>
          <a:bodyPr>
            <a:normAutofit/>
          </a:bodyPr>
          <a:lstStyle/>
          <a:p>
            <a:r>
              <a:rPr lang="pt-BR" altLang="en-US" sz="4000" dirty="0"/>
              <a:t>Prevenção</a:t>
            </a:r>
            <a:endParaRPr lang="en-GB" altLang="en-US" sz="4000" dirty="0"/>
          </a:p>
        </p:txBody>
      </p:sp>
      <p:sp>
        <p:nvSpPr>
          <p:cNvPr id="7" name="Content Placeholder 2">
            <a:extLst>
              <a:ext uri="{FF2B5EF4-FFF2-40B4-BE49-F238E27FC236}">
                <a16:creationId xmlns:a16="http://schemas.microsoft.com/office/drawing/2014/main" id="{EF4959F9-1C00-45BF-9B55-463092AA2D0A}"/>
              </a:ext>
            </a:extLst>
          </p:cNvPr>
          <p:cNvSpPr>
            <a:spLocks noGrp="1"/>
          </p:cNvSpPr>
          <p:nvPr>
            <p:ph idx="1"/>
          </p:nvPr>
        </p:nvSpPr>
        <p:spPr>
          <a:xfrm>
            <a:off x="628650" y="1825625"/>
            <a:ext cx="3448050" cy="4351338"/>
          </a:xfrm>
        </p:spPr>
        <p:txBody>
          <a:bodyPr>
            <a:normAutofit/>
          </a:bodyPr>
          <a:lstStyle/>
          <a:p>
            <a:r>
              <a:rPr lang="pt-BR" altLang="en-US" sz="1800" dirty="0">
                <a:ea typeface="Verdana" panose="020B0604030504040204" pitchFamily="34" charset="0"/>
                <a:cs typeface="Arial" charset="0"/>
              </a:rPr>
              <a:t>Incentive a participação ativa do colaborador na empresa</a:t>
            </a:r>
          </a:p>
          <a:p>
            <a:r>
              <a:rPr lang="pt-BR" altLang="en-US" sz="1800" dirty="0">
                <a:ea typeface="Verdana" panose="020B0604030504040204" pitchFamily="34" charset="0"/>
                <a:cs typeface="Arial" charset="0"/>
              </a:rPr>
              <a:t>Instituir e divulgar boas práticas, ética e código de conduta</a:t>
            </a:r>
          </a:p>
          <a:p>
            <a:r>
              <a:rPr lang="pt-BR" altLang="en-US" sz="1800" dirty="0">
                <a:ea typeface="Verdana" panose="020B0604030504040204" pitchFamily="34" charset="0"/>
                <a:cs typeface="Arial" charset="0"/>
              </a:rPr>
              <a:t>Reduzir o trabalho monótono</a:t>
            </a:r>
          </a:p>
          <a:p>
            <a:r>
              <a:rPr lang="pt-BR" altLang="en-US" sz="1800" dirty="0">
                <a:ea typeface="Verdana" panose="020B0604030504040204" pitchFamily="34" charset="0"/>
                <a:cs typeface="Arial" charset="0"/>
              </a:rPr>
              <a:t>Realizar avaliação de riscos psicossociais</a:t>
            </a:r>
          </a:p>
          <a:p>
            <a:r>
              <a:rPr lang="pt-BR" altLang="en-US" sz="1800" dirty="0">
                <a:ea typeface="Verdana" panose="020B0604030504040204" pitchFamily="34" charset="0"/>
                <a:cs typeface="Arial" charset="0"/>
              </a:rPr>
              <a:t>Observar o aumento de súbito e injustificado de faltas</a:t>
            </a:r>
            <a:endParaRPr lang="en-GB" altLang="en-US" sz="1800" dirty="0">
              <a:ea typeface="Verdana" panose="020B0604030504040204" pitchFamily="34" charset="0"/>
              <a:cs typeface="Arial" charset="0"/>
            </a:endParaRPr>
          </a:p>
        </p:txBody>
      </p:sp>
      <p:sp>
        <p:nvSpPr>
          <p:cNvPr id="4" name="Content Placeholder 2">
            <a:extLst>
              <a:ext uri="{FF2B5EF4-FFF2-40B4-BE49-F238E27FC236}">
                <a16:creationId xmlns:a16="http://schemas.microsoft.com/office/drawing/2014/main" id="{648008AA-2803-438B-9CFD-A948A2B1E3E9}"/>
              </a:ext>
            </a:extLst>
          </p:cNvPr>
          <p:cNvSpPr txBox="1">
            <a:spLocks/>
          </p:cNvSpPr>
          <p:nvPr/>
        </p:nvSpPr>
        <p:spPr>
          <a:xfrm>
            <a:off x="4429125" y="1825625"/>
            <a:ext cx="34480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t-BR" altLang="en-US" sz="1800" dirty="0">
                <a:ea typeface="Verdana" panose="020B0604030504040204" pitchFamily="34" charset="0"/>
                <a:cs typeface="Arial" charset="0"/>
              </a:rPr>
              <a:t>Dar exemplo de comportamento e conduta adequada</a:t>
            </a:r>
          </a:p>
          <a:p>
            <a:r>
              <a:rPr lang="pt-BR" altLang="en-US" sz="1800" dirty="0">
                <a:ea typeface="Verdana" panose="020B0604030504040204" pitchFamily="34" charset="0"/>
                <a:cs typeface="Arial" charset="0"/>
              </a:rPr>
              <a:t>Oferecer apoio psicológico </a:t>
            </a:r>
          </a:p>
          <a:p>
            <a:r>
              <a:rPr lang="pt-BR" altLang="en-US" sz="1800" dirty="0">
                <a:ea typeface="Verdana" panose="020B0604030504040204" pitchFamily="34" charset="0"/>
                <a:cs typeface="Arial" charset="0"/>
              </a:rPr>
              <a:t>Promover treinamento e palestras de conscientização</a:t>
            </a:r>
          </a:p>
          <a:p>
            <a:r>
              <a:rPr lang="pt-BR" altLang="en-US" sz="1800" dirty="0">
                <a:ea typeface="Verdana" panose="020B0604030504040204" pitchFamily="34" charset="0"/>
                <a:cs typeface="Arial" charset="0"/>
              </a:rPr>
              <a:t>Incentivar boas relações </a:t>
            </a:r>
          </a:p>
          <a:p>
            <a:r>
              <a:rPr lang="pt-BR" altLang="en-US" sz="1800" dirty="0">
                <a:ea typeface="Verdana" panose="020B0604030504040204" pitchFamily="34" charset="0"/>
                <a:cs typeface="Arial" charset="0"/>
              </a:rPr>
              <a:t>Estabelecer canal de denúncias</a:t>
            </a:r>
            <a:endParaRPr lang="en-GB" altLang="en-US" sz="1800" dirty="0">
              <a:ea typeface="Verdana" panose="020B0604030504040204" pitchFamily="34" charset="0"/>
              <a:cs typeface="Arial" charset="0"/>
            </a:endParaRPr>
          </a:p>
        </p:txBody>
      </p:sp>
    </p:spTree>
    <p:extLst>
      <p:ext uri="{BB962C8B-B14F-4D97-AF65-F5344CB8AC3E}">
        <p14:creationId xmlns:p14="http://schemas.microsoft.com/office/powerpoint/2010/main" val="134551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3808" y="2924944"/>
            <a:ext cx="3059832" cy="619125"/>
          </a:xfrm>
        </p:spPr>
        <p:txBody>
          <a:bodyPr>
            <a:normAutofit fontScale="90000"/>
          </a:bodyPr>
          <a:lstStyle/>
          <a:p>
            <a:pPr algn="ctr">
              <a:defRPr/>
            </a:pPr>
            <a:r>
              <a:rPr lang="en-GB" sz="4000" b="1" dirty="0" err="1">
                <a:ea typeface="Verdana" panose="020B0604030504040204" pitchFamily="34" charset="0"/>
                <a:cs typeface="Arial" panose="020B0604020202020204" pitchFamily="34" charset="0"/>
              </a:rPr>
              <a:t>Perguntas</a:t>
            </a:r>
            <a:endParaRPr lang="en-GB" b="1" dirty="0">
              <a:ea typeface="Verdana" panose="020B0604030504040204" pitchFamily="34" charset="0"/>
              <a:cs typeface="Arial" panose="020B0604020202020204" pitchFamily="34" charset="0"/>
            </a:endParaRPr>
          </a:p>
        </p:txBody>
      </p:sp>
      <p:pic>
        <p:nvPicPr>
          <p:cNvPr id="4" name="Picture 3" descr="A screen shot of a computer&#10;&#10;Description automatically generated">
            <a:extLst>
              <a:ext uri="{FF2B5EF4-FFF2-40B4-BE49-F238E27FC236}">
                <a16:creationId xmlns:a16="http://schemas.microsoft.com/office/drawing/2014/main" id="{442A5982-A41F-4FDC-914F-94142725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361" y="476672"/>
            <a:ext cx="6391275" cy="1314450"/>
          </a:xfrm>
          <a:prstGeom prst="rect">
            <a:avLst/>
          </a:prstGeom>
        </p:spPr>
      </p:pic>
    </p:spTree>
  </p:cSld>
  <p:clrMapOvr>
    <a:masterClrMapping/>
  </p:clrMapOvr>
</p:sld>
</file>

<file path=ppt/theme/theme1.xml><?xml version="1.0" encoding="utf-8"?>
<a:theme xmlns:a="http://schemas.openxmlformats.org/drawingml/2006/main" name="Tute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utelas" id="{C6A66708-E077-4D91-8756-82AA9125E47F}" vid="{E3CFF3BF-7B77-4D38-83F2-BBD26E4E4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Tutelas</Template>
  <TotalTime>23</TotalTime>
  <Words>2267</Words>
  <Application>Microsoft Office PowerPoint</Application>
  <PresentationFormat>Apresentação na tela (4:3)</PresentationFormat>
  <Paragraphs>234</Paragraphs>
  <Slides>12</Slides>
  <Notes>12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Verdana</vt:lpstr>
      <vt:lpstr>Wingdings</vt:lpstr>
      <vt:lpstr>Wingdings 2</vt:lpstr>
      <vt:lpstr>Tutelas</vt:lpstr>
      <vt:lpstr>Apresentação do PowerPoint</vt:lpstr>
      <vt:lpstr>Tópico</vt:lpstr>
      <vt:lpstr>O que é Assédio Moral?</vt:lpstr>
      <vt:lpstr>O assédio moral está na Lei!</vt:lpstr>
      <vt:lpstr>Quais as modalidades de assédio moral?</vt:lpstr>
      <vt:lpstr>Situações de Assédio Moral</vt:lpstr>
      <vt:lpstr>O que NÃO é assédio moral?</vt:lpstr>
      <vt:lpstr>Prevenção</vt:lpstr>
      <vt:lpstr>Perguntas</vt:lpstr>
      <vt:lpstr>Questionário</vt:lpstr>
      <vt:lpstr>Continuação do questionário</vt:lpstr>
      <vt:lpstr>Continuação do 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Zachariah Zagol</dc:creator>
  <cp:lastModifiedBy>Giovanna Souza</cp:lastModifiedBy>
  <cp:revision>5</cp:revision>
  <dcterms:created xsi:type="dcterms:W3CDTF">2019-11-18T23:19:05Z</dcterms:created>
  <dcterms:modified xsi:type="dcterms:W3CDTF">2022-02-14T12:05:09Z</dcterms:modified>
</cp:coreProperties>
</file>