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24"/>
  </p:notesMasterIdLst>
  <p:sldIdLst>
    <p:sldId id="258" r:id="rId2"/>
    <p:sldId id="259" r:id="rId3"/>
    <p:sldId id="290" r:id="rId4"/>
    <p:sldId id="291" r:id="rId5"/>
    <p:sldId id="292" r:id="rId6"/>
    <p:sldId id="297" r:id="rId7"/>
    <p:sldId id="298" r:id="rId8"/>
    <p:sldId id="299" r:id="rId9"/>
    <p:sldId id="300" r:id="rId10"/>
    <p:sldId id="301" r:id="rId11"/>
    <p:sldId id="302" r:id="rId12"/>
    <p:sldId id="303" r:id="rId13"/>
    <p:sldId id="304" r:id="rId14"/>
    <p:sldId id="306" r:id="rId15"/>
    <p:sldId id="307" r:id="rId16"/>
    <p:sldId id="308" r:id="rId17"/>
    <p:sldId id="309" r:id="rId18"/>
    <p:sldId id="310" r:id="rId19"/>
    <p:sldId id="311" r:id="rId20"/>
    <p:sldId id="267" r:id="rId21"/>
    <p:sldId id="268" r:id="rId22"/>
    <p:sldId id="2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114" d="100"/>
          <a:sy n="114" d="100"/>
        </p:scale>
        <p:origin x="304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1/4/2020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aumentar a conscientização de funcionários e contratados sobre questões de segurança da informação. Além do treinamento especializado que será ministrado de acordo com a função que o colaborador desempenha no sistema de gerenciamento de segurança da informação. Consiste em cerca de vinte slides com um pequeno teste no final.</a:t>
            </a:r>
            <a:endParaRPr lang="en-GB"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a:p>
            <a:r>
              <a:rPr lang="en-GB" sz="14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400" b="1" kern="1200" dirty="0">
                <a:solidFill>
                  <a:schemeClr val="tx1"/>
                </a:solidFill>
                <a:effectLst/>
                <a:latin typeface="Verdana" panose="020B0604030504040204" pitchFamily="34" charset="0"/>
                <a:ea typeface="Verdana" panose="020B0604030504040204" pitchFamily="34" charset="0"/>
                <a:cs typeface="+mn-cs"/>
              </a:rPr>
              <a:t> de </a:t>
            </a:r>
            <a:r>
              <a:rPr lang="en-GB" sz="1400" b="1" kern="1200" dirty="0" err="1">
                <a:solidFill>
                  <a:schemeClr val="tx1"/>
                </a:solidFill>
                <a:effectLst/>
                <a:latin typeface="Verdana" panose="020B0604030504040204" pitchFamily="34" charset="0"/>
                <a:ea typeface="Verdana" panose="020B0604030504040204" pitchFamily="34" charset="0"/>
                <a:cs typeface="+mn-cs"/>
              </a:rPr>
              <a:t>Implementação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Objetivo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deste</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kern="1200" dirty="0">
                <a:solidFill>
                  <a:schemeClr val="tx1"/>
                </a:solidFill>
                <a:effectLst/>
                <a:latin typeface="Verdana" panose="020B0604030504040204" pitchFamily="34" charset="0"/>
                <a:ea typeface="Verdana" panose="020B0604030504040204" pitchFamily="34" charset="0"/>
                <a:cs typeface="+mn-cs"/>
              </a:rPr>
              <a:t>Esta apresentação destina-se a aumentar a conscientização sobre questões de segurança da informação para funcionários e contratados.</a:t>
            </a:r>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Áreas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abordadas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na</a:t>
            </a:r>
            <a:r>
              <a:rPr lang="en-GB" sz="1200" b="1" kern="1200" dirty="0">
                <a:solidFill>
                  <a:schemeClr val="tx1"/>
                </a:solidFill>
                <a:effectLst/>
                <a:latin typeface="Verdana" panose="020B0604030504040204" pitchFamily="34" charset="0"/>
                <a:ea typeface="Verdana" panose="020B0604030504040204" pitchFamily="34" charset="0"/>
                <a:cs typeface="+mn-cs"/>
              </a:rPr>
              <a:t> LGPD</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As seguintes áreas da LGPD serão abordadas por este documento: Segurança do Processamento</a:t>
            </a:r>
          </a:p>
          <a:p>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O treinamento pode ser realizado para grupos que atuam nessa área, independente do números de integrantes ou local.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Recomendamos que este documento seja revisado anualmente e/ou </a:t>
            </a:r>
            <a:r>
              <a:rPr lang="pt-BR" sz="1200" kern="1200" dirty="0">
                <a:solidFill>
                  <a:schemeClr val="tx1"/>
                </a:solidFill>
                <a:effectLst/>
                <a:latin typeface="+mn-lt"/>
                <a:ea typeface="+mn-ea"/>
                <a:cs typeface="+mn-cs"/>
              </a:rPr>
              <a:t>após cada apresentação para garantir que ele esteja abrangendo os conteúdos necessários, com base no feedback de cada exposição</a:t>
            </a:r>
            <a:endParaRPr lang="pt-BR"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15572EC6-E22D-4314-BD35-0F32D91EA534}" type="slidenum">
              <a:rPr lang="en-GB" smtClean="0"/>
              <a:t>1</a:t>
            </a:fld>
            <a:endParaRPr lang="en-GB"/>
          </a:p>
        </p:txBody>
      </p:sp>
    </p:spTree>
    <p:extLst>
      <p:ext uri="{BB962C8B-B14F-4D97-AF65-F5344CB8AC3E}">
        <p14:creationId xmlns:p14="http://schemas.microsoft.com/office/powerpoint/2010/main" val="2281366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Todos usamos e-mail, e se usado com cuidado, é uma ferramenta valiosa para a comunicação. No entanto, é também uma das maneiras mais fáceis de acidentalmente enviar informações confidenciais para as pessoas erradas, então trate-as com cuidado. Sempre verifique quais informações você está enviando e para quem. Considere o e-mail como uma maneira insegura de se comunicar. Se você precisa enviar informações confidenciais por e-mail, há orientações sobre como isso deve ser feito, e elas geralmente envolvem o uso de técnicas de criptografia para embaralhar as informações e garantir que apenas o destinatário possa lê-las. Lembre-se de que muitos métodos de redefinição de senha para outros sistemas enviarão um e-mail para você, portanto, considere sua senha de e-mail como uma das mais importantes.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10</a:t>
            </a:fld>
            <a:endParaRPr lang="en-GB"/>
          </a:p>
        </p:txBody>
      </p:sp>
    </p:spTree>
    <p:extLst>
      <p:ext uri="{BB962C8B-B14F-4D97-AF65-F5344CB8AC3E}">
        <p14:creationId xmlns:p14="http://schemas.microsoft.com/office/powerpoint/2010/main" val="3784779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e-mail é provavelmente a forma mais comum para ataques cibernéticos. Um e-mail de ataque é um e-mail que finge vir de um amigo, colega, organização etc. e geralmente pede que você tome alguma providência. Essa ação geralmente será clicar em um link, abrir um anexo ou ir para um site específico. Se você fizer isso, em muitos casos, esse será o gatilho para permitir o download de um programa mal-intencionado em seu computador sem que você saiba. Este programa pode fazer uma série de coisas maliciosas, como criptografar seu disco rígido (e as unidades compartilhadas da organização), espionar o uso do computador para descobrir senhas ou simplesmente fornecer um ponto de entrada para a rede.</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Dependendo do que a pessoa está tentando alcançar, um e-mail de ataque pode ser direcionado a todos na Internet, a nossa organização ou até mesmo apenas você. </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Nossa organização possui controles de software para tentar identificar esses e-mails antes que eles cheguem a você, mas não garantem total proteção. Então, como identificar um e-mail de ataque? E-mails com erros de ortografia ou digitação e mal apresentados, este são os menos frequentemente. Esses e-mails geralmente não são em resposta a um e-mail que você enviou (embora pareçam ser de alguém que você conhece) - eles não são solicitados, portanto, isso deve inicialmente causar suspeitas. Se contiver um anexo, você deve se alarmar - muitos têm arquivos PDF ou Zip anexados que, quando abertos, executam um programa. Em um computador, passe o mouse sobre os links (sem clicar) para ver onde os links realmente vão te direcionar - geralmente eles direcionam para um lugar diferente do link sugerido.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Se você não tiver certeza sobre um e-mail, entre em contato com o suporte técnico para obter aconselhamento ou, talvez, entre em contato com o remetente por meio de outro método, por exemplo: telefone para verificar quem realmente enviou. O ponto principal sobre o e-mail é que sempre são suspeitos!</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11</a:t>
            </a:fld>
            <a:endParaRPr lang="en-GB"/>
          </a:p>
        </p:txBody>
      </p:sp>
    </p:spTree>
    <p:extLst>
      <p:ext uri="{BB962C8B-B14F-4D97-AF65-F5344CB8AC3E}">
        <p14:creationId xmlns:p14="http://schemas.microsoft.com/office/powerpoint/2010/main" val="2199490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Usar a Internet é uma parte essencial de muitos cargos e, feito com segurança, tem enormes benefícios. Seguir as regras básicas sobre o uso da internet significa que tudo funcionará bem. Assim como no e-mail, existem várias ferramentas de software que a organização usa para gerenciar e monitorar o uso da internet e você precisa estar ciente de que esteja funcionando no seu equipamento. Na política de uso aceitável da internet, há uma lista dos tipos de sites que serão bloqueados em redes corporativas e, além desses, você deve evitar sites ou áreas de sites associados a eles.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Tenha cuidado ao postar informações relacionadas ao trabalho em sites de mídia social, pois você pode fornecer informações úteis para pessoas que planejam tentar atacar nossas redes, seja por meios técnicos ou por engenharia social, isto é, enganando as pessoas a fornecer mais informações.</a:t>
            </a: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12</a:t>
            </a:fld>
            <a:endParaRPr lang="en-GB"/>
          </a:p>
        </p:txBody>
      </p:sp>
    </p:spTree>
    <p:extLst>
      <p:ext uri="{BB962C8B-B14F-4D97-AF65-F5344CB8AC3E}">
        <p14:creationId xmlns:p14="http://schemas.microsoft.com/office/powerpoint/2010/main" val="2917690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rtl="0"/>
            <a:r>
              <a:rPr lang="pt-BR" sz="1200" b="0" i="0" kern="1200" dirty="0">
                <a:solidFill>
                  <a:schemeClr val="tx1"/>
                </a:solidFill>
                <a:effectLst/>
                <a:latin typeface="Verdana" panose="020B0604030504040204" pitchFamily="34" charset="0"/>
                <a:ea typeface="Verdana" panose="020B0604030504040204" pitchFamily="34" charset="0"/>
                <a:cs typeface="+mn-cs"/>
              </a:rPr>
              <a:t>O armazenamento de dados corporativos na nuvem representa um grande risco se não for gerenciado de forma adequada. Os usuários devem estar cientes de que todo o uso comercial de serviços em nuvem deve ser autorizado, para que haja um processo de avaliação do provedor de serviços, definindo funções e responsabilidades e confirmando o nível de proteção que nossos dados receberão. É muito fácil e rápido utilizar um serviço de nuvem que parece atender às nossas necessidades, por isso deve ser evitado.</a:t>
            </a:r>
          </a:p>
        </p:txBody>
      </p:sp>
      <p:sp>
        <p:nvSpPr>
          <p:cNvPr id="4" name="Slide Number Placeholder 3"/>
          <p:cNvSpPr>
            <a:spLocks noGrp="1"/>
          </p:cNvSpPr>
          <p:nvPr>
            <p:ph type="sldNum" sz="quarter" idx="10"/>
          </p:nvPr>
        </p:nvSpPr>
        <p:spPr/>
        <p:txBody>
          <a:bodyPr/>
          <a:lstStyle/>
          <a:p>
            <a:fld id="{15572EC6-E22D-4314-BD35-0F32D91EA534}" type="slidenum">
              <a:rPr lang="en-GB" smtClean="0"/>
              <a:t>13</a:t>
            </a:fld>
            <a:endParaRPr lang="en-GB"/>
          </a:p>
        </p:txBody>
      </p:sp>
    </p:spTree>
    <p:extLst>
      <p:ext uri="{BB962C8B-B14F-4D97-AF65-F5344CB8AC3E}">
        <p14:creationId xmlns:p14="http://schemas.microsoft.com/office/powerpoint/2010/main" val="3924960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Os vírus são programas com atuação mal-intencionada se forem instalados em nossos dispositivos. A organização usa um software antivírus para evitar que isso aconteça, mas novos vírus estão sendo criados o tempo todo, por isso é uma batalha contínua. Não tente interferir no software antivírus do seu computador ou dispositivo e, se suspeitar que possa ter sido afetado por um vírus, informe imediatamente ao suporte técnico.</a:t>
            </a:r>
          </a:p>
        </p:txBody>
      </p:sp>
      <p:sp>
        <p:nvSpPr>
          <p:cNvPr id="4" name="Slide Number Placeholder 3"/>
          <p:cNvSpPr>
            <a:spLocks noGrp="1"/>
          </p:cNvSpPr>
          <p:nvPr>
            <p:ph type="sldNum" sz="quarter" idx="10"/>
          </p:nvPr>
        </p:nvSpPr>
        <p:spPr/>
        <p:txBody>
          <a:bodyPr/>
          <a:lstStyle/>
          <a:p>
            <a:fld id="{15572EC6-E22D-4314-BD35-0F32D91EA534}" type="slidenum">
              <a:rPr lang="en-GB" smtClean="0"/>
              <a:t>14</a:t>
            </a:fld>
            <a:endParaRPr lang="en-GB"/>
          </a:p>
        </p:txBody>
      </p:sp>
    </p:spTree>
    <p:extLst>
      <p:ext uri="{BB962C8B-B14F-4D97-AF65-F5344CB8AC3E}">
        <p14:creationId xmlns:p14="http://schemas.microsoft.com/office/powerpoint/2010/main" val="1599710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Dispositivos móveis, como smartphones, tablets e laptops, são ferramentas incrivelmente úteis para acessar e processar as informações comerciais e nos comunicar uns com os outros. Há uma série de precauções que você precisa tomar para garantir que seus dispositivos móveis permaneçam seguros e protegidos. Mantê-los com você em todos os momentos e fazer uso das instalações de segurança que eles fornecem. Os dispositivos fornecidos pela organização estarão sujeitos a padrões de segurança corporativo e não devem ser modificados. Se você estiver usando seu próprio dispositivo móvel, deverá cumprir a política interna, que impõe restrições sobre as informações que podem ser armazenadas e quais sistemas podem ser usados.</a:t>
            </a:r>
          </a:p>
        </p:txBody>
      </p:sp>
      <p:sp>
        <p:nvSpPr>
          <p:cNvPr id="4" name="Slide Number Placeholder 3"/>
          <p:cNvSpPr>
            <a:spLocks noGrp="1"/>
          </p:cNvSpPr>
          <p:nvPr>
            <p:ph type="sldNum" sz="quarter" idx="10"/>
          </p:nvPr>
        </p:nvSpPr>
        <p:spPr/>
        <p:txBody>
          <a:bodyPr/>
          <a:lstStyle/>
          <a:p>
            <a:fld id="{15572EC6-E22D-4314-BD35-0F32D91EA534}" type="slidenum">
              <a:rPr lang="en-GB" smtClean="0"/>
              <a:t>15</a:t>
            </a:fld>
            <a:endParaRPr lang="en-GB"/>
          </a:p>
        </p:txBody>
      </p:sp>
    </p:spTree>
    <p:extLst>
      <p:ext uri="{BB962C8B-B14F-4D97-AF65-F5344CB8AC3E}">
        <p14:creationId xmlns:p14="http://schemas.microsoft.com/office/powerpoint/2010/main" val="1379814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O problema com mídias removíveis, como unidades USB, cartões de memória e DVDs, é que eles são facilmente perdidos ou roubados. Esses tipos de mídia não devem ser usada para armazenar informações da empresa, a menos que tenha sido dada permissão prévia. Controles estritos, como criptografia, serão usados se informações confidenciais precisarem ser armazenadas em mídia removível e é essencial que os procedimentos nesse aspecto sejam cuidadosamente seguidos.</a:t>
            </a:r>
          </a:p>
          <a:p>
            <a:pPr fontAlgn="t"/>
            <a:endParaRPr lang="pt-BR" sz="1200" b="0" i="0" kern="1200" dirty="0">
              <a:solidFill>
                <a:schemeClr val="tx1"/>
              </a:solidFill>
              <a:effectLst/>
              <a:latin typeface="Verdana" panose="020B0604030504040204" pitchFamily="34" charset="0"/>
              <a:ea typeface="Verdana" panose="020B0604030504040204" pitchFamily="34" charset="0"/>
              <a:cs typeface="+mn-cs"/>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Se você obtiver mídia removível externa, você deve ter o devido cuidado ao utilizá-la, pois ao conectar uma unidade USB ao computador você  pode introduzir algum vírus na rede.</a:t>
            </a:r>
          </a:p>
        </p:txBody>
      </p:sp>
      <p:sp>
        <p:nvSpPr>
          <p:cNvPr id="4" name="Slide Number Placeholder 3"/>
          <p:cNvSpPr>
            <a:spLocks noGrp="1"/>
          </p:cNvSpPr>
          <p:nvPr>
            <p:ph type="sldNum" sz="quarter" idx="10"/>
          </p:nvPr>
        </p:nvSpPr>
        <p:spPr/>
        <p:txBody>
          <a:bodyPr/>
          <a:lstStyle/>
          <a:p>
            <a:fld id="{15572EC6-E22D-4314-BD35-0F32D91EA534}" type="slidenum">
              <a:rPr lang="en-GB" smtClean="0"/>
              <a:t>16</a:t>
            </a:fld>
            <a:endParaRPr lang="en-GB"/>
          </a:p>
        </p:txBody>
      </p:sp>
    </p:spTree>
    <p:extLst>
      <p:ext uri="{BB962C8B-B14F-4D97-AF65-F5344CB8AC3E}">
        <p14:creationId xmlns:p14="http://schemas.microsoft.com/office/powerpoint/2010/main" val="17179081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O modo como descartamos as informações deve ser apropriado. O objetivo principal é garantir que as informações que são confidenciais sejam descartadas de maneira que não possam ser reconstruídas. Para o papel, isso significa usar um triturador e, para dispositivos eletrônicos, existem várias técnicas que podemos usar para limpar os dados com segurança (simplesmente excluí-lo não é nem de longe suficiente).</a:t>
            </a:r>
          </a:p>
        </p:txBody>
      </p:sp>
      <p:sp>
        <p:nvSpPr>
          <p:cNvPr id="4" name="Slide Number Placeholder 3"/>
          <p:cNvSpPr>
            <a:spLocks noGrp="1"/>
          </p:cNvSpPr>
          <p:nvPr>
            <p:ph type="sldNum" sz="quarter" idx="10"/>
          </p:nvPr>
        </p:nvSpPr>
        <p:spPr/>
        <p:txBody>
          <a:bodyPr/>
          <a:lstStyle/>
          <a:p>
            <a:fld id="{15572EC6-E22D-4314-BD35-0F32D91EA534}" type="slidenum">
              <a:rPr lang="en-GB" smtClean="0"/>
              <a:t>17</a:t>
            </a:fld>
            <a:endParaRPr lang="en-GB"/>
          </a:p>
        </p:txBody>
      </p:sp>
    </p:spTree>
    <p:extLst>
      <p:ext uri="{BB962C8B-B14F-4D97-AF65-F5344CB8AC3E}">
        <p14:creationId xmlns:p14="http://schemas.microsoft.com/office/powerpoint/2010/main" val="690844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Mesmo com todas as precauções, podemos sofrer algum tipo de incidente de segurança da informação em algum momento. Um incidente significa que tomamos conhecimento de que nossas informações foram comprometidas de alguma forma, por exemplo, foi roubado, acidentalmente disponibilizado às pessoas erradas ou perdido. Temos procedimentos para administrar estes incidentes, mas cada um terá sua especificidade. Alguns incidentes podem ser insignificantes, mas também devemos estar preparados para uma situação que seja mais séria, possivelmente resultando em um processo judicial ou administrativo.</a:t>
            </a:r>
          </a:p>
          <a:p>
            <a:pPr fontAlgn="t"/>
            <a:endParaRPr lang="pt-BR" sz="1200" b="0" i="0" kern="1200" dirty="0">
              <a:solidFill>
                <a:schemeClr val="tx1"/>
              </a:solidFill>
              <a:effectLst/>
              <a:latin typeface="Verdana" panose="020B0604030504040204" pitchFamily="34" charset="0"/>
              <a:ea typeface="Verdana" panose="020B0604030504040204" pitchFamily="34" charset="0"/>
              <a:cs typeface="+mn-cs"/>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Por isso, você deve realizar todos os procedimentos ao tomar conhecimento de um possível incidente de segurança da informação. No primeiro momento, informe seu gerente ou o responsável pela segurança da informação e depois siga as instruções sobre o que fazer.</a:t>
            </a:r>
          </a:p>
          <a:p>
            <a:pPr fontAlgn="t"/>
            <a:endParaRPr lang="pt-BR" sz="1200" b="0" i="0" kern="1200" dirty="0">
              <a:solidFill>
                <a:schemeClr val="tx1"/>
              </a:solidFill>
              <a:effectLst/>
              <a:latin typeface="Verdana" panose="020B0604030504040204" pitchFamily="34" charset="0"/>
              <a:ea typeface="Verdana" panose="020B0604030504040204" pitchFamily="34" charset="0"/>
              <a:cs typeface="+mn-cs"/>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Observe que a LGPD, prevê normas e prazos para notificação de violação, portanto, os problemas potencialmente sérios devem ser informados rapidamente assim que você tomar conhecimento deles.</a:t>
            </a:r>
          </a:p>
        </p:txBody>
      </p:sp>
      <p:sp>
        <p:nvSpPr>
          <p:cNvPr id="4" name="Slide Number Placeholder 3"/>
          <p:cNvSpPr>
            <a:spLocks noGrp="1"/>
          </p:cNvSpPr>
          <p:nvPr>
            <p:ph type="sldNum" sz="quarter" idx="10"/>
          </p:nvPr>
        </p:nvSpPr>
        <p:spPr/>
        <p:txBody>
          <a:bodyPr/>
          <a:lstStyle/>
          <a:p>
            <a:fld id="{15572EC6-E22D-4314-BD35-0F32D91EA534}" type="slidenum">
              <a:rPr lang="en-GB" smtClean="0"/>
              <a:t>18</a:t>
            </a:fld>
            <a:endParaRPr lang="en-GB"/>
          </a:p>
        </p:txBody>
      </p:sp>
    </p:spTree>
    <p:extLst>
      <p:ext uri="{BB962C8B-B14F-4D97-AF65-F5344CB8AC3E}">
        <p14:creationId xmlns:p14="http://schemas.microsoft.com/office/powerpoint/2010/main" val="1882947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fontAlgn="t"/>
            <a:r>
              <a:rPr lang="pt-BR" sz="1200" b="0" i="0" kern="1200" dirty="0">
                <a:solidFill>
                  <a:schemeClr val="tx1"/>
                </a:solidFill>
                <a:effectLst/>
                <a:latin typeface="Verdana" panose="020B0604030504040204" pitchFamily="34" charset="0"/>
                <a:ea typeface="Verdana" panose="020B0604030504040204" pitchFamily="34" charset="0"/>
                <a:cs typeface="+mn-cs"/>
              </a:rPr>
              <a:t>Em resumo, esperamos que você tome conhecimento da importância da segurança da informação, e que isso pode refletir na empresa, que está atuando com administração e gerenciamento na proteção de dados. Você tem um papel fundamental a desempenhar e pedimos que você permaneça vigilante em todos os momentos. O conjunto de políticas está disponível para acesso a qualquer momento e será atualizado regularmente. Manteremos você informado sobre problemas de segurança da informação e esperamos que juntos possamos manter as informações da nossa organização em segurança.</a:t>
            </a:r>
          </a:p>
        </p:txBody>
      </p:sp>
      <p:sp>
        <p:nvSpPr>
          <p:cNvPr id="4" name="Slide Number Placeholder 3"/>
          <p:cNvSpPr>
            <a:spLocks noGrp="1"/>
          </p:cNvSpPr>
          <p:nvPr>
            <p:ph type="sldNum" sz="quarter" idx="10"/>
          </p:nvPr>
        </p:nvSpPr>
        <p:spPr/>
        <p:txBody>
          <a:bodyPr/>
          <a:lstStyle/>
          <a:p>
            <a:fld id="{15572EC6-E22D-4314-BD35-0F32D91EA534}" type="slidenum">
              <a:rPr lang="en-GB" smtClean="0"/>
              <a:t>19</a:t>
            </a:fld>
            <a:endParaRPr lang="en-GB"/>
          </a:p>
        </p:txBody>
      </p:sp>
    </p:spTree>
    <p:extLst>
      <p:ext uri="{BB962C8B-B14F-4D97-AF65-F5344CB8AC3E}">
        <p14:creationId xmlns:p14="http://schemas.microsoft.com/office/powerpoint/2010/main" val="386501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Resuma a agenda, por exemplo “Hoje vamos cobrir as seguintes áreas. Primeiro, vamos considerar os tipos de informações que nós, como organização, podem ser consideradas valiosas. Em seguida, veremos quem mais poderia se interessar por essas informações e as possíveis consequências se elas caíssem em mãos erradas. Depois de uma breve revisão de como a lei se aplica a essa área, falaremos sobre como pretendemos proteger nossos ativos de informação e em que parte você participa. Depois de um resumo e de quaisquer perguntas, faremos um breve teste para confirmar sua compreensão do que foi abordado.”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a:t>
            </a:fld>
            <a:endParaRPr lang="en-GB"/>
          </a:p>
        </p:txBody>
      </p:sp>
    </p:spTree>
    <p:extLst>
      <p:ext uri="{BB962C8B-B14F-4D97-AF65-F5344CB8AC3E}">
        <p14:creationId xmlns:p14="http://schemas.microsoft.com/office/powerpoint/2010/main" val="39421724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Pergunte se há alguma dúvida sobre o assunto da apresentação.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20</a:t>
            </a:fld>
            <a:endParaRPr lang="en-GB"/>
          </a:p>
        </p:txBody>
      </p:sp>
    </p:spTree>
    <p:extLst>
      <p:ext uri="{BB962C8B-B14F-4D97-AF65-F5344CB8AC3E}">
        <p14:creationId xmlns:p14="http://schemas.microsoft.com/office/powerpoint/2010/main" val="34449782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Calibri" pitchFamily="34" charset="0"/>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indent="0">
              <a:buFont typeface="Calibri" pitchFamily="34" charset="0"/>
              <a:buNone/>
            </a:pPr>
            <a:endParaRPr lang="en-GB" altLang="en-US" dirty="0">
              <a:latin typeface="Verdana" panose="020B0604030504040204" pitchFamily="34" charset="0"/>
              <a:ea typeface="Verdana" panose="020B0604030504040204" pitchFamily="34" charset="0"/>
              <a:cs typeface="Arial" charset="0"/>
            </a:endParaRPr>
          </a:p>
          <a:p>
            <a:pPr marL="0" indent="0">
              <a:buFont typeface="Calibri" pitchFamily="34" charset="0"/>
              <a:buNone/>
            </a:pPr>
            <a:r>
              <a:rPr lang="pt-BR" altLang="en-US" dirty="0">
                <a:latin typeface="Verdana" panose="020B0604030504040204" pitchFamily="34" charset="0"/>
                <a:ea typeface="Verdana" panose="020B0604030504040204" pitchFamily="34" charset="0"/>
                <a:cs typeface="Arial" charset="0"/>
              </a:rPr>
              <a:t>Este questionário deve ser realizado no final da apresentação. Pode ser entregue impresso e ser respondido em grupo ou individualmente e, em seguida, deve-se pontuar os resultados! Respostas abaixo.</a:t>
            </a:r>
          </a:p>
          <a:p>
            <a:pPr marL="0" indent="0">
              <a:buFont typeface="Calibri" pitchFamily="34" charset="0"/>
              <a:buNone/>
            </a:pPr>
            <a:endParaRPr lang="en-GB" altLang="en-US" dirty="0">
              <a:latin typeface="Verdana" panose="020B0604030504040204" pitchFamily="34" charset="0"/>
              <a:ea typeface="Verdana" panose="020B0604030504040204" pitchFamily="34" charset="0"/>
              <a:cs typeface="Arial" charset="0"/>
            </a:endParaRPr>
          </a:p>
          <a:p>
            <a:pPr marL="228600" indent="-228600">
              <a:buFont typeface="Calibri" pitchFamily="34" charset="0"/>
              <a:buAutoNum type="arabicPeriod"/>
            </a:pPr>
            <a:r>
              <a:rPr lang="pt-BR" altLang="en-US" i="1" dirty="0">
                <a:ea typeface="Verdana" panose="020B0604030504040204" pitchFamily="34" charset="0"/>
                <a:cs typeface="Arial" charset="0"/>
              </a:rPr>
              <a:t>Cite três dados pessoais que coletamos</a:t>
            </a:r>
            <a:endParaRPr lang="pt-BR" altLang="en-US" i="1" dirty="0">
              <a:latin typeface="Verdana" panose="020B0604030504040204" pitchFamily="34" charset="0"/>
              <a:ea typeface="Verdana" panose="020B0604030504040204" pitchFamily="34" charset="0"/>
              <a:cs typeface="Arial" charset="0"/>
            </a:endParaRPr>
          </a:p>
          <a:p>
            <a:pPr marL="0" indent="0">
              <a:buFont typeface="Calibri" pitchFamily="34" charset="0"/>
              <a:buNone/>
            </a:pPr>
            <a:endParaRPr lang="en-GB" altLang="en-US" dirty="0">
              <a:latin typeface="Verdana" panose="020B0604030504040204" pitchFamily="34" charset="0"/>
              <a:ea typeface="Verdana" panose="020B0604030504040204" pitchFamily="34" charset="0"/>
              <a:cs typeface="Arial" charset="0"/>
            </a:endParaRPr>
          </a:p>
          <a:p>
            <a:pPr marL="0" indent="0">
              <a:buFont typeface="Calibri" pitchFamily="34" charset="0"/>
              <a:buNone/>
            </a:pPr>
            <a:r>
              <a:rPr lang="pt-BR" altLang="en-US" dirty="0">
                <a:latin typeface="Verdana" panose="020B0604030504040204" pitchFamily="34" charset="0"/>
                <a:ea typeface="Verdana" panose="020B0604030504040204" pitchFamily="34" charset="0"/>
                <a:cs typeface="Arial" charset="0"/>
              </a:rPr>
              <a:t>A lista prevista no slide é a seguinte, mas, se possível, use situações específicas da sua empresa.</a:t>
            </a:r>
            <a:endParaRPr lang="en-GB" altLang="en-US" baseline="0" dirty="0">
              <a:latin typeface="Verdana" panose="020B0604030504040204" pitchFamily="34" charset="0"/>
              <a:ea typeface="Verdana" panose="020B0604030504040204" pitchFamily="34" charset="0"/>
              <a:cs typeface="Arial" charset="0"/>
            </a:endParaRPr>
          </a:p>
          <a:p>
            <a:pPr marL="0" indent="0">
              <a:buFont typeface="Calibri" pitchFamily="34" charset="0"/>
              <a:buNone/>
            </a:pPr>
            <a:endParaRPr lang="en-GB" altLang="en-US" dirty="0">
              <a:latin typeface="Verdana" panose="020B0604030504040204" pitchFamily="34" charset="0"/>
              <a:ea typeface="Verdana" panose="020B0604030504040204" pitchFamily="34" charset="0"/>
              <a:cs typeface="Arial" charset="0"/>
            </a:endParaRP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Informação pessoal</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Orçamentos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Planos de negócios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Recursos humanos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Registros do cliente</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Propriedade intelectual</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Especificações do produto</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Financeiro</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Contratual</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Fornecedores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Pessoas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Imposto</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Termos comerciais</a:t>
            </a:r>
          </a:p>
          <a:p>
            <a:pPr marL="514350" indent="-514350">
              <a:buFont typeface="Arial" panose="020B0604020202020204" pitchFamily="34" charset="0"/>
              <a:buChar char="•"/>
            </a:pPr>
            <a:r>
              <a:rPr lang="pt-BR" altLang="en-US" dirty="0">
                <a:latin typeface="Verdana" panose="020B0604030504040204" pitchFamily="34" charset="0"/>
                <a:ea typeface="Verdana" panose="020B0604030504040204" pitchFamily="34" charset="0"/>
                <a:cs typeface="Arial" charset="0"/>
              </a:rPr>
              <a:t>Procedimentos operacionais</a:t>
            </a:r>
          </a:p>
          <a:p>
            <a:pPr marL="0" indent="0">
              <a:buFont typeface="Arial" panose="020B0604020202020204" pitchFamily="34" charset="0"/>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en-GB" altLang="en-US" i="1" dirty="0">
                <a:latin typeface="Verdana" panose="020B0604030504040204" pitchFamily="34" charset="0"/>
                <a:ea typeface="Verdana" panose="020B0604030504040204" pitchFamily="34" charset="0"/>
                <a:cs typeface="Arial" charset="0"/>
              </a:rPr>
              <a:t>2. </a:t>
            </a:r>
            <a:r>
              <a:rPr lang="pt-BR" altLang="en-US" i="1" dirty="0">
                <a:latin typeface="Verdana" panose="020B0604030504040204" pitchFamily="34" charset="0"/>
                <a:ea typeface="Verdana" panose="020B0604030504040204" pitchFamily="34" charset="0"/>
                <a:cs typeface="Arial" charset="0"/>
              </a:rPr>
              <a:t>Cite dois grupos que podem tentar obter acesso não autorizado ao nosso banco de dados</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en-GB" altLang="en-US" dirty="0" err="1">
                <a:latin typeface="Verdana" panose="020B0604030504040204" pitchFamily="34" charset="0"/>
                <a:ea typeface="Verdana" panose="020B0604030504040204" pitchFamily="34" charset="0"/>
                <a:cs typeface="Arial" charset="0"/>
              </a:rPr>
              <a:t>Escolha</a:t>
            </a:r>
            <a:r>
              <a:rPr lang="en-GB" altLang="en-US" dirty="0">
                <a:latin typeface="Verdana" panose="020B0604030504040204" pitchFamily="34" charset="0"/>
                <a:ea typeface="Verdana" panose="020B0604030504040204" pitchFamily="34" charset="0"/>
                <a:cs typeface="Arial" charset="0"/>
              </a:rPr>
              <a:t> entre:</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pt-BR" altLang="en-US" dirty="0" err="1">
                <a:latin typeface="Verdana" panose="020B0604030504040204" pitchFamily="34" charset="0"/>
                <a:ea typeface="Verdana" panose="020B0604030504040204" pitchFamily="34" charset="0"/>
                <a:cs typeface="Arial" charset="0"/>
              </a:rPr>
              <a:t>Cibercriminosos</a:t>
            </a:r>
            <a:endParaRPr lang="pt-BR" altLang="en-US" dirty="0">
              <a:latin typeface="Verdana" panose="020B0604030504040204" pitchFamily="34" charset="0"/>
              <a:ea typeface="Verdana" panose="020B0604030504040204" pitchFamily="34" charset="0"/>
              <a:cs typeface="Arial" charset="0"/>
            </a:endParaRPr>
          </a:p>
          <a:p>
            <a:pPr marL="0" indent="0">
              <a:buFont typeface="+mj-lt"/>
              <a:buNone/>
            </a:pPr>
            <a:r>
              <a:rPr lang="pt-BR" altLang="en-US" dirty="0">
                <a:latin typeface="Verdana" panose="020B0604030504040204" pitchFamily="34" charset="0"/>
                <a:ea typeface="Verdana" panose="020B0604030504040204" pitchFamily="34" charset="0"/>
                <a:cs typeface="Arial" charset="0"/>
              </a:rPr>
              <a:t>Concorrentes</a:t>
            </a:r>
          </a:p>
          <a:p>
            <a:pPr marL="0" indent="0">
              <a:buFont typeface="+mj-lt"/>
              <a:buNone/>
            </a:pPr>
            <a:r>
              <a:rPr lang="pt-BR" altLang="en-US" dirty="0" err="1">
                <a:latin typeface="Verdana" panose="020B0604030504040204" pitchFamily="34" charset="0"/>
                <a:ea typeface="Verdana" panose="020B0604030504040204" pitchFamily="34" charset="0"/>
                <a:cs typeface="Arial" charset="0"/>
              </a:rPr>
              <a:t>Hacktivistas</a:t>
            </a:r>
            <a:r>
              <a:rPr lang="pt-BR" altLang="en-US" dirty="0">
                <a:latin typeface="Verdana" panose="020B0604030504040204" pitchFamily="34" charset="0"/>
                <a:ea typeface="Verdana" panose="020B0604030504040204" pitchFamily="34" charset="0"/>
                <a:cs typeface="Arial" charset="0"/>
              </a:rPr>
              <a:t> </a:t>
            </a:r>
          </a:p>
          <a:p>
            <a:pPr marL="0" indent="0">
              <a:buFont typeface="+mj-lt"/>
              <a:buNone/>
            </a:pPr>
            <a:r>
              <a:rPr lang="pt-BR" altLang="en-US" dirty="0">
                <a:latin typeface="Verdana" panose="020B0604030504040204" pitchFamily="34" charset="0"/>
                <a:ea typeface="Verdana" panose="020B0604030504040204" pitchFamily="34" charset="0"/>
                <a:cs typeface="Arial" charset="0"/>
              </a:rPr>
              <a:t>Fraudadores</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en-GB" altLang="en-US" i="1" dirty="0">
                <a:latin typeface="Verdana" panose="020B0604030504040204" pitchFamily="34" charset="0"/>
                <a:ea typeface="Verdana" panose="020B0604030504040204" pitchFamily="34" charset="0"/>
                <a:cs typeface="Arial" charset="0"/>
              </a:rPr>
              <a:t>3. </a:t>
            </a:r>
            <a:r>
              <a:rPr lang="pt-BR" altLang="en-US" i="1" dirty="0">
                <a:latin typeface="Verdana" panose="020B0604030504040204" pitchFamily="34" charset="0"/>
                <a:ea typeface="Verdana" panose="020B0604030504040204" pitchFamily="34" charset="0"/>
                <a:cs typeface="Arial" charset="0"/>
              </a:rPr>
              <a:t>Indique duas situações que a organização pode ser afetada por uma violação de segurança da informação</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pt-BR" altLang="en-US" dirty="0">
                <a:latin typeface="Verdana" panose="020B0604030504040204" pitchFamily="34" charset="0"/>
                <a:ea typeface="Verdana" panose="020B0604030504040204" pitchFamily="34" charset="0"/>
                <a:cs typeface="Arial" charset="0"/>
              </a:rPr>
              <a:t>Quaisquer impactos, exemplo: perda de reputação, ação judicial, perda de clientes, empregados em risco, etc.</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en-GB" altLang="en-US" i="1" dirty="0">
                <a:latin typeface="Verdana" panose="020B0604030504040204" pitchFamily="34" charset="0"/>
                <a:ea typeface="Verdana" panose="020B0604030504040204" pitchFamily="34" charset="0"/>
                <a:cs typeface="Arial" charset="0"/>
              </a:rPr>
              <a:t>4. O que </a:t>
            </a:r>
            <a:r>
              <a:rPr lang="en-GB" altLang="en-US" i="1" dirty="0" err="1">
                <a:latin typeface="Verdana" panose="020B0604030504040204" pitchFamily="34" charset="0"/>
                <a:ea typeface="Verdana" panose="020B0604030504040204" pitchFamily="34" charset="0"/>
                <a:cs typeface="Arial" charset="0"/>
              </a:rPr>
              <a:t>significa</a:t>
            </a:r>
            <a:r>
              <a:rPr lang="en-GB" altLang="en-US" i="1" dirty="0">
                <a:latin typeface="Verdana" panose="020B0604030504040204" pitchFamily="34" charset="0"/>
                <a:ea typeface="Verdana" panose="020B0604030504040204" pitchFamily="34" charset="0"/>
                <a:cs typeface="Arial" charset="0"/>
              </a:rPr>
              <a:t> “LGPD”?</a:t>
            </a:r>
          </a:p>
          <a:p>
            <a:pPr marL="0" indent="0">
              <a:buFont typeface="+mj-lt"/>
              <a:buNone/>
            </a:pPr>
            <a:endParaRPr lang="en-GB" altLang="en-US" dirty="0">
              <a:latin typeface="Verdana" panose="020B0604030504040204" pitchFamily="34" charset="0"/>
              <a:ea typeface="Verdana" panose="020B0604030504040204" pitchFamily="34" charset="0"/>
              <a:cs typeface="Arial" charset="0"/>
            </a:endParaRPr>
          </a:p>
          <a:p>
            <a:pPr marL="0" indent="0">
              <a:buFont typeface="Calibri" pitchFamily="34" charset="0"/>
              <a:buNone/>
            </a:pPr>
            <a:r>
              <a:rPr lang="en-GB" altLang="en-US" dirty="0">
                <a:latin typeface="Verdana" panose="020B0604030504040204" pitchFamily="34" charset="0"/>
                <a:ea typeface="Verdana" panose="020B0604030504040204" pitchFamily="34" charset="0"/>
                <a:cs typeface="Arial" charset="0"/>
              </a:rPr>
              <a:t>Lei </a:t>
            </a:r>
            <a:r>
              <a:rPr lang="en-GB" altLang="en-US" dirty="0" err="1">
                <a:latin typeface="Verdana" panose="020B0604030504040204" pitchFamily="34" charset="0"/>
                <a:ea typeface="Verdana" panose="020B0604030504040204" pitchFamily="34" charset="0"/>
                <a:cs typeface="Arial" charset="0"/>
              </a:rPr>
              <a:t>Geral</a:t>
            </a:r>
            <a:r>
              <a:rPr lang="en-GB" altLang="en-US" dirty="0">
                <a:latin typeface="Verdana" panose="020B0604030504040204" pitchFamily="34" charset="0"/>
                <a:ea typeface="Verdana" panose="020B0604030504040204" pitchFamily="34" charset="0"/>
                <a:cs typeface="Arial" charset="0"/>
              </a:rPr>
              <a:t> de </a:t>
            </a:r>
            <a:r>
              <a:rPr lang="en-GB" altLang="en-US" dirty="0" err="1">
                <a:latin typeface="Verdana" panose="020B0604030504040204" pitchFamily="34" charset="0"/>
                <a:ea typeface="Verdana" panose="020B0604030504040204" pitchFamily="34" charset="0"/>
                <a:cs typeface="Arial" charset="0"/>
              </a:rPr>
              <a:t>Proteção</a:t>
            </a:r>
            <a:r>
              <a:rPr lang="en-GB" altLang="en-US" dirty="0">
                <a:latin typeface="Verdana" panose="020B0604030504040204" pitchFamily="34" charset="0"/>
                <a:ea typeface="Verdana" panose="020B0604030504040204" pitchFamily="34" charset="0"/>
                <a:cs typeface="Arial" charset="0"/>
              </a:rPr>
              <a:t> de Dados</a:t>
            </a:r>
          </a:p>
          <a:p>
            <a:pPr marL="0" indent="0">
              <a:buFont typeface="Calibri" pitchFamily="34" charset="0"/>
              <a:buNone/>
            </a:pPr>
            <a:endParaRPr lang="en-GB" altLang="en-US" dirty="0">
              <a:latin typeface="Verdana" panose="020B0604030504040204" pitchFamily="34" charset="0"/>
              <a:ea typeface="Verdana" panose="020B0604030504040204" pitchFamily="34" charset="0"/>
              <a:cs typeface="Arial" charset="0"/>
            </a:endParaRPr>
          </a:p>
          <a:p>
            <a:pPr marL="0" indent="0">
              <a:buFont typeface="+mj-lt"/>
              <a:buNone/>
            </a:pPr>
            <a:r>
              <a:rPr lang="en-GB" altLang="en-US" i="1" dirty="0">
                <a:latin typeface="Verdana" panose="020B0604030504040204" pitchFamily="34" charset="0"/>
                <a:ea typeface="Verdana" panose="020B0604030504040204" pitchFamily="34" charset="0"/>
                <a:cs typeface="Arial" charset="0"/>
              </a:rPr>
              <a:t>5. </a:t>
            </a:r>
            <a:r>
              <a:rPr lang="pt-BR" altLang="en-US" i="1" dirty="0">
                <a:latin typeface="Verdana" panose="020B0604030504040204" pitchFamily="34" charset="0"/>
                <a:ea typeface="Verdana" panose="020B0604030504040204" pitchFamily="34" charset="0"/>
                <a:cs typeface="Arial" charset="0"/>
              </a:rPr>
              <a:t>Dê um exemplo de uma "senha forte"</a:t>
            </a:r>
          </a:p>
          <a:p>
            <a:pPr marL="0" indent="0">
              <a:buFont typeface="+mj-lt"/>
              <a:buNone/>
            </a:pPr>
            <a:endParaRPr lang="pt-BR" altLang="en-US" i="1" dirty="0">
              <a:latin typeface="Verdana" panose="020B0604030504040204" pitchFamily="34" charset="0"/>
              <a:ea typeface="Verdana" panose="020B0604030504040204" pitchFamily="34" charset="0"/>
              <a:cs typeface="Arial" charset="0"/>
            </a:endParaRPr>
          </a:p>
          <a:p>
            <a:pPr marL="0" indent="0">
              <a:buFont typeface="+mj-lt"/>
              <a:buNone/>
            </a:pPr>
            <a:r>
              <a:rPr lang="pt-BR" altLang="en-US" i="1" dirty="0">
                <a:latin typeface="Verdana" panose="020B0604030504040204" pitchFamily="34" charset="0"/>
                <a:ea typeface="Verdana" panose="020B0604030504040204" pitchFamily="34" charset="0"/>
                <a:cs typeface="Arial" charset="0"/>
              </a:rPr>
              <a:t>Qualquer senha longa, com números e caracteres especiais, não uma palavra do dicionário, por exemplo: Tiavhqfm3 $ (exemplo baseado nas primeiras letras da frase "Este é um teste muito difícil para mim")</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21</a:t>
            </a:fld>
            <a:endParaRPr lang="en-GB"/>
          </a:p>
        </p:txBody>
      </p:sp>
    </p:spTree>
    <p:extLst>
      <p:ext uri="{BB962C8B-B14F-4D97-AF65-F5344CB8AC3E}">
        <p14:creationId xmlns:p14="http://schemas.microsoft.com/office/powerpoint/2010/main" val="3988243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en-GB" i="1" dirty="0">
                <a:latin typeface="Verdana" panose="020B0604030504040204" pitchFamily="34" charset="0"/>
                <a:ea typeface="Verdana" panose="020B0604030504040204" pitchFamily="34" charset="0"/>
              </a:rPr>
              <a:t>6. </a:t>
            </a:r>
            <a:r>
              <a:rPr lang="pt-BR" i="1" dirty="0">
                <a:latin typeface="Verdana" panose="020B0604030504040204" pitchFamily="34" charset="0"/>
                <a:ea typeface="Verdana" panose="020B0604030504040204" pitchFamily="34" charset="0"/>
              </a:rPr>
              <a:t>Se você reconhecer um e-mail de “ataque", o que deve fazer?</a:t>
            </a:r>
          </a:p>
          <a:p>
            <a:endParaRPr lang="pt-BR" i="1" dirty="0">
              <a:latin typeface="Verdana" panose="020B0604030504040204" pitchFamily="34" charset="0"/>
              <a:ea typeface="Verdana" panose="020B0604030504040204" pitchFamily="34" charset="0"/>
            </a:endParaRPr>
          </a:p>
          <a:p>
            <a:r>
              <a:rPr lang="pt-BR" i="0" dirty="0">
                <a:latin typeface="Verdana" panose="020B0604030504040204" pitchFamily="34" charset="0"/>
                <a:ea typeface="Verdana" panose="020B0604030504040204" pitchFamily="34" charset="0"/>
              </a:rPr>
              <a:t>Não abra, clique em links ou abra anexos. Denuncie.</a:t>
            </a:r>
          </a:p>
          <a:p>
            <a:endParaRPr lang="en-GB" dirty="0">
              <a:latin typeface="Verdana" panose="020B0604030504040204" pitchFamily="34" charset="0"/>
              <a:ea typeface="Verdana" panose="020B0604030504040204" pitchFamily="34" charset="0"/>
            </a:endParaRPr>
          </a:p>
          <a:p>
            <a:r>
              <a:rPr lang="en-GB" i="1" dirty="0">
                <a:latin typeface="Verdana" panose="020B0604030504040204" pitchFamily="34" charset="0"/>
                <a:ea typeface="Verdana" panose="020B0604030504040204" pitchFamily="34" charset="0"/>
              </a:rPr>
              <a:t>7. </a:t>
            </a:r>
            <a:r>
              <a:rPr lang="pt-BR" i="1" dirty="0">
                <a:latin typeface="Verdana" panose="020B0604030504040204" pitchFamily="34" charset="0"/>
                <a:ea typeface="Verdana" panose="020B0604030504040204" pitchFamily="34" charset="0"/>
              </a:rPr>
              <a:t>Se você encontrar um cartão de memória USB no estacionamento, que atitude você deve tomar?</a:t>
            </a:r>
          </a:p>
          <a:p>
            <a:endParaRPr lang="pt-BR" i="1" dirty="0">
              <a:latin typeface="Verdana" panose="020B0604030504040204" pitchFamily="34" charset="0"/>
              <a:ea typeface="Verdana" panose="020B0604030504040204" pitchFamily="34" charset="0"/>
            </a:endParaRPr>
          </a:p>
          <a:p>
            <a:r>
              <a:rPr lang="pt-BR" i="0" dirty="0">
                <a:latin typeface="Verdana" panose="020B0604030504040204" pitchFamily="34" charset="0"/>
                <a:ea typeface="Verdana" panose="020B0604030504040204" pitchFamily="34" charset="0"/>
              </a:rPr>
              <a:t>Não coloque no seu computador! Entregue-o ao seu supervisor ou autoridade adequada.</a:t>
            </a:r>
          </a:p>
          <a:p>
            <a:endParaRPr lang="en-GB" dirty="0">
              <a:latin typeface="Verdana" panose="020B0604030504040204" pitchFamily="34" charset="0"/>
              <a:ea typeface="Verdana" panose="020B0604030504040204" pitchFamily="34" charset="0"/>
            </a:endParaRPr>
          </a:p>
          <a:p>
            <a:r>
              <a:rPr lang="en-GB" i="1" dirty="0">
                <a:latin typeface="Verdana" panose="020B0604030504040204" pitchFamily="34" charset="0"/>
                <a:ea typeface="Verdana" panose="020B0604030504040204" pitchFamily="34" charset="0"/>
              </a:rPr>
              <a:t>8. </a:t>
            </a:r>
            <a:r>
              <a:rPr lang="pt-BR" i="1" dirty="0">
                <a:latin typeface="Verdana" panose="020B0604030504040204" pitchFamily="34" charset="0"/>
                <a:ea typeface="Verdana" panose="020B0604030504040204" pitchFamily="34" charset="0"/>
              </a:rPr>
              <a:t>Quais são suas responsabilidades quando recebe um visitante?</a:t>
            </a:r>
          </a:p>
          <a:p>
            <a:endParaRPr lang="pt-BR" i="1" dirty="0">
              <a:latin typeface="Verdana" panose="020B0604030504040204" pitchFamily="34" charset="0"/>
              <a:ea typeface="Verdana" panose="020B0604030504040204" pitchFamily="34" charset="0"/>
            </a:endParaRPr>
          </a:p>
          <a:p>
            <a:r>
              <a:rPr lang="pt-BR" i="0" dirty="0">
                <a:latin typeface="Verdana" panose="020B0604030504040204" pitchFamily="34" charset="0"/>
                <a:ea typeface="Verdana" panose="020B0604030504040204" pitchFamily="34" charset="0"/>
              </a:rPr>
              <a:t>Verifique se eles fizeram a identificação na portaria e se estão usando crachá. Acompanhá-los em todos os momentos.</a:t>
            </a:r>
          </a:p>
          <a:p>
            <a:endParaRPr lang="en-GB" dirty="0">
              <a:latin typeface="Verdana" panose="020B0604030504040204" pitchFamily="34" charset="0"/>
              <a:ea typeface="Verdana" panose="020B0604030504040204" pitchFamily="34" charset="0"/>
            </a:endParaRPr>
          </a:p>
          <a:p>
            <a:r>
              <a:rPr lang="en-GB" i="1" dirty="0">
                <a:latin typeface="Verdana" panose="020B0604030504040204" pitchFamily="34" charset="0"/>
                <a:ea typeface="Verdana" panose="020B0604030504040204" pitchFamily="34" charset="0"/>
              </a:rPr>
              <a:t>9. </a:t>
            </a:r>
            <a:r>
              <a:rPr lang="pt-BR" i="1" dirty="0">
                <a:latin typeface="Verdana" panose="020B0604030504040204" pitchFamily="34" charset="0"/>
                <a:ea typeface="Verdana" panose="020B0604030504040204" pitchFamily="34" charset="0"/>
              </a:rPr>
              <a:t>Para quem você relataria um incidente de segurança da informação?</a:t>
            </a:r>
          </a:p>
          <a:p>
            <a:endParaRPr lang="pt-BR" i="1" dirty="0">
              <a:latin typeface="Verdana" panose="020B0604030504040204" pitchFamily="34" charset="0"/>
              <a:ea typeface="Verdana" panose="020B0604030504040204" pitchFamily="34" charset="0"/>
            </a:endParaRPr>
          </a:p>
          <a:p>
            <a:r>
              <a:rPr lang="pt-BR" i="0" dirty="0">
                <a:latin typeface="Verdana" panose="020B0604030504040204" pitchFamily="34" charset="0"/>
                <a:ea typeface="Verdana" panose="020B0604030504040204" pitchFamily="34" charset="0"/>
              </a:rPr>
              <a:t>Seu supervisor e/ou responsável pela segurança da informação.</a:t>
            </a:r>
          </a:p>
          <a:p>
            <a:endParaRPr lang="en-GB" dirty="0">
              <a:latin typeface="Verdana" panose="020B0604030504040204" pitchFamily="34" charset="0"/>
              <a:ea typeface="Verdana" panose="020B0604030504040204" pitchFamily="34" charset="0"/>
            </a:endParaRPr>
          </a:p>
          <a:p>
            <a:r>
              <a:rPr lang="en-GB" i="1" dirty="0">
                <a:latin typeface="Verdana" panose="020B0604030504040204" pitchFamily="34" charset="0"/>
                <a:ea typeface="Verdana" panose="020B0604030504040204" pitchFamily="34" charset="0"/>
              </a:rPr>
              <a:t>10. </a:t>
            </a:r>
            <a:r>
              <a:rPr lang="pt-BR" i="1" dirty="0">
                <a:latin typeface="Verdana" panose="020B0604030504040204" pitchFamily="34" charset="0"/>
                <a:ea typeface="Verdana" panose="020B0604030504040204" pitchFamily="34" charset="0"/>
              </a:rPr>
              <a:t>De quem é a </a:t>
            </a:r>
            <a:r>
              <a:rPr lang="pt-BR" i="1">
                <a:latin typeface="Verdana" panose="020B0604030504040204" pitchFamily="34" charset="0"/>
                <a:ea typeface="Verdana" panose="020B0604030504040204" pitchFamily="34" charset="0"/>
              </a:rPr>
              <a:t>responsabilidade pela segurança </a:t>
            </a:r>
            <a:r>
              <a:rPr lang="pt-BR" i="1" dirty="0">
                <a:latin typeface="Verdana" panose="020B0604030504040204" pitchFamily="34" charset="0"/>
                <a:ea typeface="Verdana" panose="020B0604030504040204" pitchFamily="34" charset="0"/>
              </a:rPr>
              <a:t>da informação </a:t>
            </a:r>
            <a:r>
              <a:rPr lang="pt-BR" i="1">
                <a:latin typeface="Verdana" panose="020B0604030504040204" pitchFamily="34" charset="0"/>
                <a:ea typeface="Verdana" panose="020B0604030504040204" pitchFamily="34" charset="0"/>
              </a:rPr>
              <a:t>dentro da </a:t>
            </a:r>
            <a:r>
              <a:rPr lang="pt-BR" i="1" dirty="0">
                <a:latin typeface="Verdana" panose="020B0604030504040204" pitchFamily="34" charset="0"/>
                <a:ea typeface="Verdana" panose="020B0604030504040204" pitchFamily="34" charset="0"/>
              </a:rPr>
              <a:t>nossa organização?</a:t>
            </a:r>
          </a:p>
          <a:p>
            <a:endParaRPr lang="pt-BR" i="1" dirty="0">
              <a:latin typeface="Verdana" panose="020B0604030504040204" pitchFamily="34" charset="0"/>
              <a:ea typeface="Verdana" panose="020B0604030504040204" pitchFamily="34" charset="0"/>
            </a:endParaRPr>
          </a:p>
          <a:p>
            <a:r>
              <a:rPr lang="pt-BR" i="0" dirty="0">
                <a:latin typeface="Verdana" panose="020B0604030504040204" pitchFamily="34" charset="0"/>
                <a:ea typeface="Verdana" panose="020B0604030504040204" pitchFamily="34" charset="0"/>
              </a:rPr>
              <a:t>Todo mundo!</a:t>
            </a:r>
            <a:endParaRPr lang="en-GB" i="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22</a:t>
            </a:fld>
            <a:endParaRPr lang="en-GB"/>
          </a:p>
        </p:txBody>
      </p:sp>
    </p:spTree>
    <p:extLst>
      <p:ext uri="{BB962C8B-B14F-4D97-AF65-F5344CB8AC3E}">
        <p14:creationId xmlns:p14="http://schemas.microsoft.com/office/powerpoint/2010/main" val="3420575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banco de dados que sua organização detém é diversificado, mas provavelmente muitos exemplos que estão no slide você poderá utilizar (Nota - “Informações do cliente na nuvem” só será relevante se sua organização for um provedor de serviços em nuvem (PSN)). Esses dados são importantes de diferentes maneiras; alguns podem ser necessários para manter a empresa (por exemplo, registros de clientes), alguns podem estar sujeitos a penalidades legais se forem comprometidos (por exemplo, informações pessoais) e alguns podem representar um grande investimento (por exemplo, propriedade intelectual).</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quais dados são armazenados por sua organização, quem as detém e onde elas estão localizadas - são principalmente eletrônicas ou em papel; na rede ou na nuvem? O ponto principal é que a organização tem uma variedade imensa de dados, em diversos locais e formas, e muitos são necessários.</a:t>
            </a:r>
          </a:p>
          <a:p>
            <a:endParaRPr lang="pt-BR" baseline="0" dirty="0">
              <a:latin typeface="Verdana" panose="020B0604030504040204" pitchFamily="34" charset="0"/>
              <a:ea typeface="Verdana" panose="020B0604030504040204" pitchFamily="34" charset="0"/>
            </a:endParaRPr>
          </a:p>
          <a:p>
            <a:endParaRPr lang="pt-BR"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3</a:t>
            </a:fld>
            <a:endParaRPr lang="en-GB"/>
          </a:p>
        </p:txBody>
      </p:sp>
    </p:spTree>
    <p:extLst>
      <p:ext uri="{BB962C8B-B14F-4D97-AF65-F5344CB8AC3E}">
        <p14:creationId xmlns:p14="http://schemas.microsoft.com/office/powerpoint/2010/main" val="344897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Assim como nossos dados pessoais são valiosos para nós, podem ser para outros também. No slide está listados apenas alguns dos grupos que podem querer prejudicar ou furtar nossas informações.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cibercriminosos</a:t>
            </a:r>
            <a:r>
              <a:rPr lang="pt-BR" dirty="0">
                <a:latin typeface="Verdana" panose="020B0604030504040204" pitchFamily="34" charset="0"/>
                <a:ea typeface="Verdana" panose="020B0604030504040204" pitchFamily="34" charset="0"/>
              </a:rPr>
              <a:t> geralmente tentam obter dinheiro por qualquer meio, vendendo dados ou por meio de extorsão, por exemplo. Isso é um grande negócio e está se tornando ainda mais sofisticado ao longo do tempo. </a:t>
            </a:r>
          </a:p>
          <a:p>
            <a:r>
              <a:rPr lang="pt-BR" dirty="0">
                <a:latin typeface="Verdana" panose="020B0604030504040204" pitchFamily="34" charset="0"/>
                <a:ea typeface="Verdana" panose="020B0604030504040204" pitchFamily="34" charset="0"/>
              </a:rPr>
              <a:t>Os concorrentes podem querer obter seus segredos comerciais, plantas, planos de negócios, listas de clientes, etc., porque é mais fácil e mais barato do que criar essas informações por conta própria.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hacktivistas</a:t>
            </a:r>
            <a:r>
              <a:rPr lang="pt-BR" dirty="0">
                <a:latin typeface="Verdana" panose="020B0604030504040204" pitchFamily="34" charset="0"/>
                <a:ea typeface="Verdana" panose="020B0604030504040204" pitchFamily="34" charset="0"/>
              </a:rPr>
              <a:t> podem ter ressentimentos contra a sua organização e isso geralmente dependerá do setor em que você se trabalha. </a:t>
            </a:r>
          </a:p>
          <a:p>
            <a:r>
              <a:rPr lang="pt-BR" dirty="0">
                <a:latin typeface="Verdana" panose="020B0604030504040204" pitchFamily="34" charset="0"/>
                <a:ea typeface="Verdana" panose="020B0604030504040204" pitchFamily="34" charset="0"/>
              </a:rPr>
              <a:t>Por último, as pessoas dentro ou fora da sua organização podem tentar invadir ou interromper as operações do seu negócio, talvez por diversão ou talvez devido a um ressentimento, por ex. ex-funcionários descontentes. É um fato complicado, pois grande parte das fraudes de computadores que ocorre hoje, tem um componente “interno”.</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4</a:t>
            </a:fld>
            <a:endParaRPr lang="en-GB"/>
          </a:p>
        </p:txBody>
      </p:sp>
    </p:spTree>
    <p:extLst>
      <p:ext uri="{BB962C8B-B14F-4D97-AF65-F5344CB8AC3E}">
        <p14:creationId xmlns:p14="http://schemas.microsoft.com/office/powerpoint/2010/main" val="251987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Portanto, temos muitas informações valiosas e podemos sofrer muitas ameaças ou prejuízos. Explore as consequências de uma perda de confidencialidade, integridade ou disponibilidade dessas informações. O que aconteceria se os dados de seus clientes fossem roubados - como isso afetaria seus clientes, sua empresa, seus funcionários, sua diretoria e seus acionistas? Deixe claro que não se trata apenas de alguém invadir e roubar informações (embora isso seja importante), mas também, se as informações foram acidentalmente excluídas ou corrompidas por uma alteração de software, por exemplo.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assunto deste slide é tratar, para a maioria das empresas, das consequências da perda de dados e como isso pode ameaçar a própria existência da empresa. Então precisamos protegê-lo.</a:t>
            </a:r>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5</a:t>
            </a:fld>
            <a:endParaRPr lang="en-GB"/>
          </a:p>
        </p:txBody>
      </p:sp>
    </p:spTree>
    <p:extLst>
      <p:ext uri="{BB962C8B-B14F-4D97-AF65-F5344CB8AC3E}">
        <p14:creationId xmlns:p14="http://schemas.microsoft.com/office/powerpoint/2010/main" val="3621687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Este slide menciona que proteger nossas informações envolve (e exige) um alto grau de comprometimento de gerenciamento e administração. Colocar em prática uma série de políticas que prevê diferentes aspectos da segurança da informação. Passamos por um processo de avaliação dos nossos riscos, a fim de entender onde estão as lacunas e estabelecer controles para preenchê-las. Como parte de seu compromisso, a gerência fornecerá recursos para programas de treinamento e conscientização como este. Uma parte fundamental é monitorar regularmente como estamos atuando, a aplicação de ações corretivas realizadas e enfatizar a melhoria contínua na segurança da informação.</a:t>
            </a:r>
          </a:p>
        </p:txBody>
      </p:sp>
      <p:sp>
        <p:nvSpPr>
          <p:cNvPr id="4" name="Slide Number Placeholder 3"/>
          <p:cNvSpPr>
            <a:spLocks noGrp="1"/>
          </p:cNvSpPr>
          <p:nvPr>
            <p:ph type="sldNum" sz="quarter" idx="10"/>
          </p:nvPr>
        </p:nvSpPr>
        <p:spPr/>
        <p:txBody>
          <a:bodyPr/>
          <a:lstStyle/>
          <a:p>
            <a:fld id="{15572EC6-E22D-4314-BD35-0F32D91EA534}" type="slidenum">
              <a:rPr lang="en-GB" smtClean="0"/>
              <a:t>6</a:t>
            </a:fld>
            <a:endParaRPr lang="en-GB"/>
          </a:p>
        </p:txBody>
      </p:sp>
    </p:spTree>
    <p:extLst>
      <p:ext uri="{BB962C8B-B14F-4D97-AF65-F5344CB8AC3E}">
        <p14:creationId xmlns:p14="http://schemas.microsoft.com/office/powerpoint/2010/main" val="407743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organização está atuando no gerenciamento dos riscos à segurança da informação, mas qual é o papel de todos os funcionários nisso? Para maximizar nossa segurança, é vital que todos cumpram as políticas definidas, sigam os procedimentos e estejam atentos a qualquer situação suspeita. Devido à gravidade deste problema, deve-se enfatizar que o cumprimento das políticas não é opcional, e eventual ação disciplinar pode ser aplicada nos casos de descumprimentos. Falaremos brevemente sobre nove áreas específicas nas quais políticas e procedimentos se aplicam e os principais pontos a serem lembrados.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7</a:t>
            </a:fld>
            <a:endParaRPr lang="en-GB"/>
          </a:p>
        </p:txBody>
      </p:sp>
    </p:spTree>
    <p:extLst>
      <p:ext uri="{BB962C8B-B14F-4D97-AF65-F5344CB8AC3E}">
        <p14:creationId xmlns:p14="http://schemas.microsoft.com/office/powerpoint/2010/main" val="4257105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Neste mundo conectado, a segurança física ainda desempenha um papel importante na proteção de nossas informações. Podemos gastar milhares em ferramentas de software para impedir que pessoas invadam nossas redes, mas se ainda deixamos pessoas desconhecidas acessar nossas informações, muito do investimento é desperdiçado. Use essas técnicas para se certificar de que você sabe quem está em seu escritório ou área de trabalho. Não permita que ninguém o siga por meio de controles de segurança, como portas de acesso, use seu cartão de acesso, coloque a polidez de lado e esteja preparado para (educadamente) impedir o acesso de pessoas que você não conhece, principalmente em áreas protegidas. Não deixe informações confidenciais, principalmente durante a noite, em locais de acesso a pessoas não autorizadas ou acessar tais informações na presença de alguém estranho. Por último, se trabalha com entregas, verifique se elas estão protegidas adequadamente e se a equipe de entrega não tem permissão para acessar as áreas restritas.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8</a:t>
            </a:fld>
            <a:endParaRPr lang="en-GB"/>
          </a:p>
        </p:txBody>
      </p:sp>
    </p:spTree>
    <p:extLst>
      <p:ext uri="{BB962C8B-B14F-4D97-AF65-F5344CB8AC3E}">
        <p14:creationId xmlns:p14="http://schemas.microsoft.com/office/powerpoint/2010/main" val="732886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Sua conta de usuário é somente sua. Se sua conta estiver conectada, só você deve usá-la. A principal proteção para impedir que qualquer outra pessoa use sua conta é sua senha. Uma boa senha geralmente é longa, com uma mistura de caracteres maiúsculos e minúsculos com caracteres especiais e números misturados. Não deve ser uma palavra do dicionário ou relacionada a qualquer coisa sobre você que outras pessoas possam descobrir facilmente, por exemplo: nomes de parentes ou sua data de nascimento. Depois de definir sua senha, não conte a ninguém ou anote-a. O ideal é você usar uma senha diferente para cada sistema (a menos que seja um login único), porque se uma senha for comprometida, isso não significa que todas as demais serão. Se estiver disponível, a autenticação em duas etapas, deve ser usada, pois isso aumenta significativamente a segurança.</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9</a:t>
            </a:fld>
            <a:endParaRPr lang="en-GB"/>
          </a:p>
        </p:txBody>
      </p:sp>
    </p:spTree>
    <p:extLst>
      <p:ext uri="{BB962C8B-B14F-4D97-AF65-F5344CB8AC3E}">
        <p14:creationId xmlns:p14="http://schemas.microsoft.com/office/powerpoint/2010/main" val="2013455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1/4/2020</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550985" y="2385219"/>
            <a:ext cx="6042025" cy="2087562"/>
          </a:xfrm>
        </p:spPr>
        <p:txBody>
          <a:bodyPr>
            <a:normAutofit fontScale="92500" lnSpcReduction="10000"/>
          </a:bodyPr>
          <a:lstStyle/>
          <a:p>
            <a:pPr marL="0" marR="0" indent="0" algn="ctr">
              <a:buNone/>
            </a:pPr>
            <a:r>
              <a:rPr lang="pt-BR" altLang="en-US" sz="4000" b="1" dirty="0">
                <a:ea typeface="Verdana" panose="020B0604030504040204" pitchFamily="34" charset="0"/>
                <a:cs typeface="Arial" charset="0"/>
              </a:rPr>
              <a:t>Treinamento de Conscientização sobre Segurança da Informação</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79F3F51E-03E4-4D38-8CFF-B43F09FB7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11560" y="544089"/>
            <a:ext cx="8229600" cy="1143000"/>
          </a:xfrm>
        </p:spPr>
        <p:txBody>
          <a:bodyPr/>
          <a:lstStyle/>
          <a:p>
            <a:r>
              <a:rPr lang="en-GB" altLang="en-US" dirty="0"/>
              <a:t>E-mail</a:t>
            </a:r>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79621" y="2042984"/>
            <a:ext cx="6521907"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Use somente e-mails relacionados ao trabalho</a:t>
            </a:r>
          </a:p>
          <a:p>
            <a:pPr>
              <a:buClr>
                <a:schemeClr val="tx2"/>
              </a:buClr>
            </a:pPr>
            <a:r>
              <a:rPr lang="pt-BR" altLang="en-US" sz="2000" dirty="0">
                <a:latin typeface="Verdana" panose="020B0604030504040204" pitchFamily="34" charset="0"/>
                <a:ea typeface="Verdana" panose="020B0604030504040204" pitchFamily="34" charset="0"/>
                <a:cs typeface="Arial" charset="0"/>
              </a:rPr>
              <a:t>Nunca envie informações confidenciais por e-mail, a menos que estejam criptografadas</a:t>
            </a:r>
          </a:p>
          <a:p>
            <a:pPr>
              <a:buClr>
                <a:schemeClr val="tx2"/>
              </a:buClr>
            </a:pPr>
            <a:r>
              <a:rPr lang="pt-BR" altLang="en-US" sz="2000" dirty="0">
                <a:latin typeface="Verdana" panose="020B0604030504040204" pitchFamily="34" charset="0"/>
                <a:ea typeface="Verdana" panose="020B0604030504040204" pitchFamily="34" charset="0"/>
                <a:cs typeface="Arial" charset="0"/>
              </a:rPr>
              <a:t>Sempre verifique se você está enviando o e-mail para a pessoa correta</a:t>
            </a:r>
          </a:p>
          <a:p>
            <a:pPr>
              <a:buClr>
                <a:schemeClr val="tx2"/>
              </a:buClr>
            </a:pPr>
            <a:r>
              <a:rPr lang="pt-BR" altLang="en-US" sz="2000" dirty="0">
                <a:latin typeface="Verdana" panose="020B0604030504040204" pitchFamily="34" charset="0"/>
                <a:ea typeface="Verdana" panose="020B0604030504040204" pitchFamily="34" charset="0"/>
                <a:cs typeface="Arial" charset="0"/>
              </a:rPr>
              <a:t>Leia e cumpra a política de e-mail</a:t>
            </a:r>
          </a:p>
          <a:p>
            <a:pPr>
              <a:buClr>
                <a:schemeClr val="tx2"/>
              </a:buClr>
            </a:pPr>
            <a:r>
              <a:rPr lang="pt-BR" altLang="en-US" sz="2000" dirty="0">
                <a:latin typeface="Verdana" panose="020B0604030504040204" pitchFamily="34" charset="0"/>
                <a:ea typeface="Verdana" panose="020B0604030504040204" pitchFamily="34" charset="0"/>
                <a:cs typeface="Arial" charset="0"/>
              </a:rPr>
              <a:t>Proteja sua senha de e-mail</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a:latin typeface="Verdana" panose="020B0604030504040204" pitchFamily="34" charset="0"/>
                <a:ea typeface="Verdana" panose="020B0604030504040204" pitchFamily="34" charset="0"/>
                <a:cs typeface="Arial" charset="0"/>
              </a:rPr>
              <a:t>O e-mail </a:t>
            </a:r>
            <a:r>
              <a:rPr lang="pt-BR" altLang="en-US" sz="2000" dirty="0">
                <a:latin typeface="Verdana" panose="020B0604030504040204" pitchFamily="34" charset="0"/>
                <a:ea typeface="Verdana" panose="020B0604030504040204" pitchFamily="34" charset="0"/>
                <a:cs typeface="Arial" charset="0"/>
              </a:rPr>
              <a:t>é frequentemente usado para verificar redefinições de senha em outros aplicativos</a:t>
            </a:r>
            <a:endParaRPr lang="en-GB" altLang="en-US" sz="2000" dirty="0">
              <a:latin typeface="Verdana" panose="020B0604030504040204" pitchFamily="34" charset="0"/>
              <a:ea typeface="Verdana" panose="020B0604030504040204" pitchFamily="34" charset="0"/>
              <a:cs typeface="Arial" charset="0"/>
            </a:endParaRPr>
          </a:p>
        </p:txBody>
      </p:sp>
      <p:pic>
        <p:nvPicPr>
          <p:cNvPr id="4" name="Picture 3" descr="A picture containing wall&#10;&#10;Description automatically generated">
            <a:extLst>
              <a:ext uri="{FF2B5EF4-FFF2-40B4-BE49-F238E27FC236}">
                <a16:creationId xmlns:a16="http://schemas.microsoft.com/office/drawing/2014/main" id="{92D441C2-B6D6-401F-9897-E7943478CC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116632"/>
            <a:ext cx="2438400" cy="2438400"/>
          </a:xfrm>
          <a:prstGeom prst="rect">
            <a:avLst/>
          </a:prstGeom>
        </p:spPr>
      </p:pic>
    </p:spTree>
    <p:extLst>
      <p:ext uri="{BB962C8B-B14F-4D97-AF65-F5344CB8AC3E}">
        <p14:creationId xmlns:p14="http://schemas.microsoft.com/office/powerpoint/2010/main" val="4088243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Ataques</a:t>
            </a:r>
            <a:r>
              <a:rPr lang="en-GB" altLang="en-US" dirty="0"/>
              <a:t> no E-mail</a:t>
            </a:r>
          </a:p>
        </p:txBody>
      </p:sp>
      <p:sp>
        <p:nvSpPr>
          <p:cNvPr id="9" name="Content Placeholder 2">
            <a:extLst>
              <a:ext uri="{FF2B5EF4-FFF2-40B4-BE49-F238E27FC236}">
                <a16:creationId xmlns:a16="http://schemas.microsoft.com/office/drawing/2014/main" id="{C56FCA81-496C-4C34-AC35-E26059BEE3CD}"/>
              </a:ext>
            </a:extLst>
          </p:cNvPr>
          <p:cNvSpPr>
            <a:spLocks noGrp="1"/>
          </p:cNvSpPr>
          <p:nvPr>
            <p:ph idx="1"/>
          </p:nvPr>
        </p:nvSpPr>
        <p:spPr>
          <a:xfrm>
            <a:off x="261392" y="1773238"/>
            <a:ext cx="4245521" cy="4433887"/>
          </a:xfrm>
        </p:spPr>
        <p:txBody>
          <a:bodyPr>
            <a:normAutofit/>
          </a:bodyPr>
          <a:lstStyle/>
          <a:p>
            <a:pPr marL="0" indent="0">
              <a:buClr>
                <a:schemeClr val="tx2"/>
              </a:buClr>
              <a:buNone/>
            </a:pPr>
            <a:r>
              <a:rPr lang="en-GB" altLang="en-US" sz="2000" dirty="0" err="1">
                <a:ea typeface="Verdana" panose="020B0604030504040204" pitchFamily="34" charset="0"/>
                <a:cs typeface="Arial" charset="0"/>
              </a:rPr>
              <a:t>Ataques</a:t>
            </a:r>
            <a:endParaRPr lang="en-GB" altLang="en-US" sz="2000" dirty="0">
              <a:ea typeface="Verdana" panose="020B0604030504040204" pitchFamily="34" charset="0"/>
              <a:cs typeface="Arial" charset="0"/>
            </a:endParaRPr>
          </a:p>
          <a:p>
            <a:pPr lvl="1">
              <a:buClr>
                <a:schemeClr val="tx2"/>
              </a:buClr>
            </a:pPr>
            <a:r>
              <a:rPr lang="en-GB" altLang="en-US" sz="2000" i="1" dirty="0">
                <a:ea typeface="Verdana" panose="020B0604030504040204" pitchFamily="34" charset="0"/>
                <a:cs typeface="Arial" charset="0"/>
              </a:rPr>
              <a:t>Blind Phishing </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aleatório</a:t>
            </a:r>
            <a:endParaRPr lang="en-GB" altLang="en-US" sz="2000" dirty="0">
              <a:ea typeface="Verdana" panose="020B0604030504040204" pitchFamily="34" charset="0"/>
              <a:cs typeface="Arial" charset="0"/>
            </a:endParaRPr>
          </a:p>
          <a:p>
            <a:pPr lvl="1">
              <a:buClr>
                <a:schemeClr val="tx2"/>
              </a:buClr>
            </a:pPr>
            <a:r>
              <a:rPr lang="en-GB" altLang="en-US" sz="2000" i="1" dirty="0">
                <a:ea typeface="Verdana" panose="020B0604030504040204" pitchFamily="34" charset="0"/>
                <a:cs typeface="Arial" charset="0"/>
              </a:rPr>
              <a:t>Spear-phishing</a:t>
            </a:r>
            <a:r>
              <a:rPr lang="en-GB" altLang="en-US" sz="2000" dirty="0">
                <a:ea typeface="Verdana" panose="020B0604030504040204" pitchFamily="34" charset="0"/>
                <a:cs typeface="Arial" charset="0"/>
              </a:rPr>
              <a:t> – </a:t>
            </a:r>
            <a:r>
              <a:rPr lang="en-GB" altLang="en-US" sz="2000" dirty="0" err="1">
                <a:ea typeface="Verdana" panose="020B0604030504040204" pitchFamily="34" charset="0"/>
                <a:cs typeface="Arial" charset="0"/>
              </a:rPr>
              <a:t>direcionado</a:t>
            </a:r>
            <a:r>
              <a:rPr lang="en-GB" altLang="en-US" sz="2000" dirty="0">
                <a:ea typeface="Verdana" panose="020B0604030504040204" pitchFamily="34" charset="0"/>
                <a:cs typeface="Arial" charset="0"/>
              </a:rPr>
              <a:t> a um </a:t>
            </a:r>
            <a:r>
              <a:rPr lang="en-GB" altLang="en-US" sz="2000" dirty="0" err="1">
                <a:ea typeface="Verdana" panose="020B0604030504040204" pitchFamily="34" charset="0"/>
                <a:cs typeface="Arial" charset="0"/>
              </a:rPr>
              <a:t>indivíduo</a:t>
            </a:r>
            <a:r>
              <a:rPr lang="en-GB" altLang="en-US" sz="2000" dirty="0">
                <a:ea typeface="Verdana" panose="020B0604030504040204" pitchFamily="34" charset="0"/>
                <a:cs typeface="Arial" charset="0"/>
              </a:rPr>
              <a:t> </a:t>
            </a:r>
          </a:p>
          <a:p>
            <a:pPr marL="0" indent="0">
              <a:buClr>
                <a:schemeClr val="tx2"/>
              </a:buClr>
              <a:buNone/>
            </a:pPr>
            <a:endParaRPr lang="en-GB" altLang="en-US" sz="2000" dirty="0">
              <a:ea typeface="Verdana" panose="020B0604030504040204" pitchFamily="34" charset="0"/>
              <a:cs typeface="Arial" charset="0"/>
            </a:endParaRPr>
          </a:p>
          <a:p>
            <a:pPr marL="0" indent="0">
              <a:buClr>
                <a:schemeClr val="tx2"/>
              </a:buClr>
              <a:buNone/>
            </a:pPr>
            <a:r>
              <a:rPr lang="en-GB" altLang="en-US" sz="2000" dirty="0" err="1">
                <a:ea typeface="Verdana" panose="020B0604030504040204" pitchFamily="34" charset="0"/>
                <a:cs typeface="Arial" charset="0"/>
              </a:rPr>
              <a:t>Tipos</a:t>
            </a:r>
            <a:r>
              <a:rPr lang="en-GB" altLang="en-US" sz="2000" dirty="0">
                <a:ea typeface="Verdana" panose="020B0604030504040204" pitchFamily="34" charset="0"/>
                <a:cs typeface="Arial" charset="0"/>
              </a:rPr>
              <a:t> </a:t>
            </a:r>
          </a:p>
          <a:p>
            <a:pPr lvl="1">
              <a:buClr>
                <a:schemeClr val="tx2"/>
              </a:buClr>
            </a:pPr>
            <a:r>
              <a:rPr lang="pt-BR" altLang="en-US" sz="2000" dirty="0">
                <a:ea typeface="Verdana" panose="020B0604030504040204" pitchFamily="34" charset="0"/>
                <a:cs typeface="Arial" charset="0"/>
              </a:rPr>
              <a:t>Através de cliques</a:t>
            </a:r>
          </a:p>
          <a:p>
            <a:pPr lvl="1">
              <a:buClr>
                <a:schemeClr val="tx2"/>
              </a:buClr>
            </a:pPr>
            <a:r>
              <a:rPr lang="pt-BR" altLang="en-US" sz="2000" dirty="0">
                <a:ea typeface="Verdana" panose="020B0604030504040204" pitchFamily="34" charset="0"/>
                <a:cs typeface="Arial" charset="0"/>
              </a:rPr>
              <a:t>Anexos</a:t>
            </a:r>
          </a:p>
          <a:p>
            <a:pPr lvl="1">
              <a:buClr>
                <a:schemeClr val="tx2"/>
              </a:buClr>
            </a:pPr>
            <a:r>
              <a:rPr lang="pt-BR" altLang="en-US" sz="2000" dirty="0">
                <a:ea typeface="Verdana" panose="020B0604030504040204" pitchFamily="34" charset="0"/>
                <a:cs typeface="Arial" charset="0"/>
              </a:rPr>
              <a:t>Captura de formulário da web</a:t>
            </a:r>
            <a:endParaRPr lang="en-GB" altLang="en-US" sz="2000" dirty="0">
              <a:ea typeface="Verdana" panose="020B0604030504040204" pitchFamily="34" charset="0"/>
            </a:endParaRPr>
          </a:p>
        </p:txBody>
      </p:sp>
      <p:pic>
        <p:nvPicPr>
          <p:cNvPr id="3" name="Imagem 2" descr="Uma imagem contendo objeto&#10;&#10;Descrição gerada com alta confiança">
            <a:extLst>
              <a:ext uri="{FF2B5EF4-FFF2-40B4-BE49-F238E27FC236}">
                <a16:creationId xmlns:a16="http://schemas.microsoft.com/office/drawing/2014/main" id="{D60C2016-E46D-4712-B403-8302E60837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1" y="6237312"/>
            <a:ext cx="1184410" cy="240748"/>
          </a:xfrm>
          <a:prstGeom prst="rect">
            <a:avLst/>
          </a:prstGeom>
        </p:spPr>
      </p:pic>
      <p:sp>
        <p:nvSpPr>
          <p:cNvPr id="10" name="Content Placeholder 3">
            <a:extLst>
              <a:ext uri="{FF2B5EF4-FFF2-40B4-BE49-F238E27FC236}">
                <a16:creationId xmlns:a16="http://schemas.microsoft.com/office/drawing/2014/main" id="{FC112296-0E9E-4710-AF60-C72376203860}"/>
              </a:ext>
            </a:extLst>
          </p:cNvPr>
          <p:cNvSpPr txBox="1">
            <a:spLocks/>
          </p:cNvSpPr>
          <p:nvPr/>
        </p:nvSpPr>
        <p:spPr>
          <a:xfrm>
            <a:off x="4499992" y="1773238"/>
            <a:ext cx="4244975" cy="4433887"/>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Clr>
                <a:schemeClr val="tx2"/>
              </a:buClr>
              <a:buNone/>
            </a:pPr>
            <a:r>
              <a:rPr lang="en-GB" altLang="en-US" sz="2000" dirty="0">
                <a:latin typeface="Verdana" panose="020B0604030504040204" pitchFamily="34" charset="0"/>
                <a:ea typeface="Verdana" panose="020B0604030504040204" pitchFamily="34" charset="0"/>
                <a:cs typeface="Arial" charset="0"/>
              </a:rPr>
              <a:t>Como </a:t>
            </a:r>
            <a:r>
              <a:rPr lang="en-GB" altLang="en-US" sz="2000" dirty="0" err="1">
                <a:latin typeface="Verdana" panose="020B0604030504040204" pitchFamily="34" charset="0"/>
                <a:ea typeface="Verdana" panose="020B0604030504040204" pitchFamily="34" charset="0"/>
                <a:cs typeface="Arial" charset="0"/>
              </a:rPr>
              <a:t>saber</a:t>
            </a:r>
            <a:r>
              <a:rPr lang="en-GB" altLang="en-US" sz="2000" dirty="0">
                <a:latin typeface="Verdana" panose="020B0604030504040204" pitchFamily="34" charset="0"/>
                <a:ea typeface="Verdana" panose="020B0604030504040204" pitchFamily="34" charset="0"/>
                <a:cs typeface="Arial" charset="0"/>
              </a:rPr>
              <a:t>?</a:t>
            </a:r>
          </a:p>
          <a:p>
            <a:pPr lvl="1">
              <a:buClr>
                <a:schemeClr val="tx2"/>
              </a:buClr>
            </a:pPr>
            <a:r>
              <a:rPr lang="en-GB" altLang="en-US" sz="2000" dirty="0" err="1">
                <a:latin typeface="Verdana" panose="020B0604030504040204" pitchFamily="34" charset="0"/>
                <a:ea typeface="Verdana" panose="020B0604030504040204" pitchFamily="34" charset="0"/>
                <a:cs typeface="Arial" charset="0"/>
              </a:rPr>
              <a:t>Inesperado</a:t>
            </a:r>
            <a:endParaRPr lang="en-GB" altLang="en-US" sz="2000" dirty="0">
              <a:latin typeface="Verdana" panose="020B0604030504040204" pitchFamily="34" charset="0"/>
              <a:ea typeface="Verdana" panose="020B0604030504040204" pitchFamily="34" charset="0"/>
              <a:cs typeface="Arial" charset="0"/>
            </a:endParaRPr>
          </a:p>
          <a:p>
            <a:pPr lvl="1">
              <a:buClr>
                <a:schemeClr val="tx2"/>
              </a:buClr>
            </a:pPr>
            <a:r>
              <a:rPr lang="en-GB" altLang="en-US" sz="2000" dirty="0" err="1">
                <a:latin typeface="Verdana" panose="020B0604030504040204" pitchFamily="34" charset="0"/>
                <a:ea typeface="Verdana" panose="020B0604030504040204" pitchFamily="34" charset="0"/>
                <a:cs typeface="Arial" charset="0"/>
              </a:rPr>
              <a:t>Erros</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ortografia</a:t>
            </a:r>
            <a:endParaRPr lang="en-GB" altLang="en-US" sz="2000" dirty="0">
              <a:latin typeface="Verdana" panose="020B0604030504040204" pitchFamily="34" charset="0"/>
              <a:ea typeface="Verdana" panose="020B0604030504040204" pitchFamily="34" charset="0"/>
              <a:cs typeface="Arial" charset="0"/>
            </a:endParaRPr>
          </a:p>
          <a:p>
            <a:pPr lvl="1">
              <a:buClr>
                <a:schemeClr val="tx2"/>
              </a:buClr>
            </a:pPr>
            <a:r>
              <a:rPr lang="en-GB" altLang="en-US" sz="2000" dirty="0">
                <a:latin typeface="Verdana" panose="020B0604030504040204" pitchFamily="34" charset="0"/>
                <a:ea typeface="Verdana" panose="020B0604030504040204" pitchFamily="34" charset="0"/>
                <a:cs typeface="Arial" charset="0"/>
              </a:rPr>
              <a:t>Falta de </a:t>
            </a:r>
            <a:r>
              <a:rPr lang="en-GB" altLang="en-US" sz="2000" dirty="0" err="1">
                <a:latin typeface="Verdana" panose="020B0604030504040204" pitchFamily="34" charset="0"/>
                <a:ea typeface="Verdana" panose="020B0604030504040204" pitchFamily="34" charset="0"/>
                <a:cs typeface="Arial" charset="0"/>
              </a:rPr>
              <a:t>informações</a:t>
            </a:r>
            <a:endParaRPr lang="en-GB" altLang="en-US" sz="2000" dirty="0">
              <a:latin typeface="Verdana" panose="020B0604030504040204" pitchFamily="34" charset="0"/>
              <a:ea typeface="Verdana" panose="020B0604030504040204" pitchFamily="34" charset="0"/>
              <a:cs typeface="Arial" charset="0"/>
            </a:endParaRPr>
          </a:p>
          <a:p>
            <a:pPr lvl="1">
              <a:buClr>
                <a:schemeClr val="tx2"/>
              </a:buClr>
            </a:pPr>
            <a:r>
              <a:rPr lang="en-GB" altLang="en-US" sz="2000" dirty="0" err="1">
                <a:latin typeface="Verdana" panose="020B0604030504040204" pitchFamily="34" charset="0"/>
                <a:ea typeface="Verdana" panose="020B0604030504040204" pitchFamily="34" charset="0"/>
                <a:cs typeface="Arial" charset="0"/>
              </a:rPr>
              <a:t>Pedindo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uma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ação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abrir</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anexo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ir</a:t>
            </a:r>
            <a:r>
              <a:rPr lang="en-GB" altLang="en-US" sz="2000" dirty="0">
                <a:latin typeface="Verdana" panose="020B0604030504040204" pitchFamily="34" charset="0"/>
                <a:ea typeface="Verdana" panose="020B0604030504040204" pitchFamily="34" charset="0"/>
                <a:cs typeface="Arial" charset="0"/>
              </a:rPr>
              <a:t> para um site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fornecer</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informações</a:t>
            </a:r>
            <a:endParaRPr lang="en-GB" altLang="en-US" sz="2000" dirty="0">
              <a:latin typeface="Verdana" panose="020B0604030504040204" pitchFamily="34" charset="0"/>
              <a:ea typeface="Verdana" panose="020B0604030504040204" pitchFamily="34" charset="0"/>
              <a:cs typeface="Arial" charset="0"/>
            </a:endParaRPr>
          </a:p>
          <a:p>
            <a:pPr lvl="1">
              <a:buClr>
                <a:schemeClr val="tx2"/>
              </a:buClr>
            </a:pPr>
            <a:r>
              <a:rPr lang="en-GB" altLang="en-US" sz="2000" dirty="0" err="1">
                <a:latin typeface="Verdana" panose="020B0604030504040204" pitchFamily="34" charset="0"/>
                <a:ea typeface="Verdana" panose="020B0604030504040204" pitchFamily="34" charset="0"/>
                <a:cs typeface="Arial" charset="0"/>
              </a:rPr>
              <a:t>Cuidado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Eles</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estão</a:t>
            </a:r>
            <a:r>
              <a:rPr lang="en-GB" altLang="en-US" sz="2000" dirty="0">
                <a:latin typeface="Verdana" panose="020B0604030504040204" pitchFamily="34" charset="0"/>
                <a:ea typeface="Verdana" panose="020B0604030504040204" pitchFamily="34" charset="0"/>
                <a:cs typeface="Arial" charset="0"/>
              </a:rPr>
              <a:t> se </a:t>
            </a:r>
            <a:r>
              <a:rPr lang="en-GB" altLang="en-US" sz="2000" dirty="0" err="1">
                <a:latin typeface="Verdana" panose="020B0604030504040204" pitchFamily="34" charset="0"/>
                <a:ea typeface="Verdana" panose="020B0604030504040204" pitchFamily="34" charset="0"/>
                <a:cs typeface="Arial" charset="0"/>
              </a:rPr>
              <a:t>tornando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cada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vez</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mais</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convicentes</a:t>
            </a:r>
            <a:endParaRPr lang="en-GB" altLang="en-US" sz="2000" dirty="0">
              <a:latin typeface="Verdana" panose="020B0604030504040204" pitchFamily="34" charset="0"/>
              <a:ea typeface="Verdana" panose="020B0604030504040204" pitchFamily="34" charset="0"/>
              <a:cs typeface="Arial" charset="0"/>
            </a:endParaRPr>
          </a:p>
          <a:p>
            <a:pPr lvl="2"/>
            <a:endParaRPr lang="en-GB" altLang="en-US" sz="2000" dirty="0">
              <a:latin typeface="Verdana" panose="020B0604030504040204" pitchFamily="34" charset="0"/>
              <a:ea typeface="Verdana" panose="020B0604030504040204" pitchFamily="34" charset="0"/>
              <a:cs typeface="Arial" charset="0"/>
            </a:endParaRPr>
          </a:p>
        </p:txBody>
      </p:sp>
      <p:pic>
        <p:nvPicPr>
          <p:cNvPr id="4" name="Picture 3" descr="A close up of a logo&#10;&#10;Description automatically generated">
            <a:extLst>
              <a:ext uri="{FF2B5EF4-FFF2-40B4-BE49-F238E27FC236}">
                <a16:creationId xmlns:a16="http://schemas.microsoft.com/office/drawing/2014/main" id="{6EBAD2AC-682C-4843-B0FB-CEF5F6A6B3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4208" y="-243408"/>
            <a:ext cx="2438400" cy="2438400"/>
          </a:xfrm>
          <a:prstGeom prst="rect">
            <a:avLst/>
          </a:prstGeom>
        </p:spPr>
      </p:pic>
    </p:spTree>
    <p:extLst>
      <p:ext uri="{BB962C8B-B14F-4D97-AF65-F5344CB8AC3E}">
        <p14:creationId xmlns:p14="http://schemas.microsoft.com/office/powerpoint/2010/main" val="122534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Usando</a:t>
            </a:r>
            <a:r>
              <a:rPr lang="en-GB" altLang="en-US" dirty="0"/>
              <a:t> a internet</a:t>
            </a:r>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57200" y="1844824"/>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Não desative seu software de firewall</a:t>
            </a:r>
          </a:p>
          <a:p>
            <a:pPr>
              <a:buClr>
                <a:schemeClr val="tx2"/>
              </a:buClr>
            </a:pPr>
            <a:r>
              <a:rPr lang="pt-BR" altLang="en-US" sz="2000" dirty="0">
                <a:latin typeface="Verdana" panose="020B0604030504040204" pitchFamily="34" charset="0"/>
                <a:ea typeface="Verdana" panose="020B0604030504040204" pitchFamily="34" charset="0"/>
                <a:cs typeface="Arial" charset="0"/>
              </a:rPr>
              <a:t>Assegure-se de que seu navegador e programas estejam atualizados</a:t>
            </a:r>
          </a:p>
          <a:p>
            <a:pPr>
              <a:buClr>
                <a:schemeClr val="tx2"/>
              </a:buClr>
            </a:pPr>
            <a:r>
              <a:rPr lang="pt-BR" altLang="en-US" sz="2000" dirty="0">
                <a:latin typeface="Verdana" panose="020B0604030504040204" pitchFamily="34" charset="0"/>
                <a:ea typeface="Verdana" panose="020B0604030504040204" pitchFamily="34" charset="0"/>
                <a:cs typeface="Arial" charset="0"/>
              </a:rPr>
              <a:t>Verifique se os links vão para o site indicado</a:t>
            </a:r>
          </a:p>
          <a:p>
            <a:pPr>
              <a:buClr>
                <a:schemeClr val="tx2"/>
              </a:buClr>
            </a:pPr>
            <a:r>
              <a:rPr lang="pt-BR" altLang="en-US" sz="2000" dirty="0">
                <a:latin typeface="Verdana" panose="020B0604030504040204" pitchFamily="34" charset="0"/>
                <a:ea typeface="Verdana" panose="020B0604030504040204" pitchFamily="34" charset="0"/>
                <a:cs typeface="Arial" charset="0"/>
              </a:rPr>
              <a:t>Verifique o HTTPS e o símbolo do cadeado ao realizar transações confidenciais</a:t>
            </a:r>
          </a:p>
          <a:p>
            <a:pPr>
              <a:buClr>
                <a:schemeClr val="tx2"/>
              </a:buClr>
            </a:pPr>
            <a:r>
              <a:rPr lang="pt-BR" altLang="en-US" sz="2000" dirty="0">
                <a:latin typeface="Verdana" panose="020B0604030504040204" pitchFamily="34" charset="0"/>
                <a:ea typeface="Verdana" panose="020B0604030504040204" pitchFamily="34" charset="0"/>
                <a:cs typeface="Arial" charset="0"/>
              </a:rPr>
              <a:t>Não baixe programas desconhecidos</a:t>
            </a:r>
          </a:p>
          <a:p>
            <a:pPr>
              <a:buClr>
                <a:schemeClr val="tx2"/>
              </a:buClr>
            </a:pPr>
            <a:r>
              <a:rPr lang="pt-BR" altLang="en-US" sz="2000" dirty="0">
                <a:latin typeface="Verdana" panose="020B0604030504040204" pitchFamily="34" charset="0"/>
                <a:ea typeface="Verdana" panose="020B0604030504040204" pitchFamily="34" charset="0"/>
                <a:cs typeface="Arial" charset="0"/>
              </a:rPr>
              <a:t>Limitar informações relacionadas ao trabalho postadas em sites de mídia social</a:t>
            </a:r>
          </a:p>
          <a:p>
            <a:pPr>
              <a:buClr>
                <a:schemeClr val="tx2"/>
              </a:buClr>
            </a:pPr>
            <a:r>
              <a:rPr lang="pt-BR" altLang="en-US" sz="2000" dirty="0">
                <a:latin typeface="Verdana" panose="020B0604030504040204" pitchFamily="34" charset="0"/>
                <a:ea typeface="Verdana" panose="020B0604030504040204" pitchFamily="34" charset="0"/>
                <a:cs typeface="Arial" charset="0"/>
              </a:rPr>
              <a:t>Não visite sites que são contra a política de uso aceitável da internet</a:t>
            </a:r>
            <a:endParaRPr lang="en-GB" altLang="en-US" sz="2000" dirty="0">
              <a:latin typeface="Verdana" panose="020B0604030504040204" pitchFamily="34" charset="0"/>
              <a:ea typeface="Verdana" panose="020B0604030504040204" pitchFamily="34" charset="0"/>
              <a:cs typeface="Arial" charset="0"/>
            </a:endParaRPr>
          </a:p>
        </p:txBody>
      </p:sp>
      <p:pic>
        <p:nvPicPr>
          <p:cNvPr id="4" name="Picture 3" descr="A black sign with white text&#10;&#10;Description automatically generated">
            <a:extLst>
              <a:ext uri="{FF2B5EF4-FFF2-40B4-BE49-F238E27FC236}">
                <a16:creationId xmlns:a16="http://schemas.microsoft.com/office/drawing/2014/main" id="{3F7E50F1-22F7-4F2E-B81D-A6FF968DA1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0"/>
            <a:ext cx="2438400" cy="2438400"/>
          </a:xfrm>
          <a:prstGeom prst="rect">
            <a:avLst/>
          </a:prstGeom>
        </p:spPr>
      </p:pic>
    </p:spTree>
    <p:extLst>
      <p:ext uri="{BB962C8B-B14F-4D97-AF65-F5344CB8AC3E}">
        <p14:creationId xmlns:p14="http://schemas.microsoft.com/office/powerpoint/2010/main" val="923609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Usando</a:t>
            </a:r>
            <a:r>
              <a:rPr lang="en-GB" altLang="en-US" dirty="0"/>
              <a:t> </a:t>
            </a:r>
            <a:r>
              <a:rPr lang="en-GB" altLang="en-US" dirty="0" err="1"/>
              <a:t>Serviços</a:t>
            </a:r>
            <a:r>
              <a:rPr lang="en-GB" altLang="en-US" dirty="0"/>
              <a:t> da </a:t>
            </a:r>
            <a:r>
              <a:rPr lang="en-GB" altLang="en-US" dirty="0" err="1"/>
              <a:t>Nuvem</a:t>
            </a:r>
            <a:endParaRPr lang="en-GB" altLang="en-US" dirty="0"/>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57200" y="1844824"/>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300" dirty="0">
                <a:latin typeface="Verdana" panose="020B0604030504040204" pitchFamily="34" charset="0"/>
                <a:ea typeface="Verdana" panose="020B0604030504040204" pitchFamily="34" charset="0"/>
                <a:cs typeface="Arial" charset="0"/>
              </a:rPr>
              <a:t>O uso comercial de serviços em nuvem deve ser autorizado pela empresa</a:t>
            </a:r>
          </a:p>
          <a:p>
            <a:pPr>
              <a:buClr>
                <a:schemeClr val="tx2"/>
              </a:buClr>
            </a:pPr>
            <a:r>
              <a:rPr lang="pt-BR" altLang="en-US" sz="2300" dirty="0">
                <a:latin typeface="Verdana" panose="020B0604030504040204" pitchFamily="34" charset="0"/>
                <a:ea typeface="Verdana" panose="020B0604030504040204" pitchFamily="34" charset="0"/>
                <a:cs typeface="Arial" charset="0"/>
              </a:rPr>
              <a:t>Avaliação do prestador de serviços</a:t>
            </a:r>
          </a:p>
          <a:p>
            <a:pPr>
              <a:buClr>
                <a:schemeClr val="tx2"/>
              </a:buClr>
            </a:pPr>
            <a:r>
              <a:rPr lang="pt-BR" altLang="en-US" sz="2300" dirty="0">
                <a:latin typeface="Verdana" panose="020B0604030504040204" pitchFamily="34" charset="0"/>
                <a:ea typeface="Verdana" panose="020B0604030504040204" pitchFamily="34" charset="0"/>
                <a:cs typeface="Arial" charset="0"/>
              </a:rPr>
              <a:t>Criptografar dados sempre que possível</a:t>
            </a:r>
          </a:p>
          <a:p>
            <a:pPr>
              <a:buClr>
                <a:schemeClr val="tx2"/>
              </a:buClr>
            </a:pPr>
            <a:r>
              <a:rPr lang="pt-BR" altLang="en-US" sz="2300" dirty="0">
                <a:latin typeface="Verdana" panose="020B0604030504040204" pitchFamily="34" charset="0"/>
                <a:ea typeface="Verdana" panose="020B0604030504040204" pitchFamily="34" charset="0"/>
                <a:cs typeface="Arial" charset="0"/>
              </a:rPr>
              <a:t>Controle de acesso forte é essencial</a:t>
            </a:r>
          </a:p>
          <a:p>
            <a:pPr>
              <a:buClr>
                <a:schemeClr val="tx2"/>
              </a:buClr>
            </a:pPr>
            <a:r>
              <a:rPr lang="pt-BR" altLang="en-US" sz="2300" dirty="0">
                <a:latin typeface="Verdana" panose="020B0604030504040204" pitchFamily="34" charset="0"/>
                <a:ea typeface="Verdana" panose="020B0604030504040204" pitchFamily="34" charset="0"/>
                <a:cs typeface="Arial" charset="0"/>
              </a:rPr>
              <a:t>Papéis e responsabilidades devem estar definidos</a:t>
            </a:r>
          </a:p>
          <a:p>
            <a:pPr>
              <a:buClr>
                <a:schemeClr val="tx2"/>
              </a:buClr>
            </a:pPr>
            <a:r>
              <a:rPr lang="pt-BR" altLang="en-US" sz="2300" dirty="0">
                <a:latin typeface="Verdana" panose="020B0604030504040204" pitchFamily="34" charset="0"/>
                <a:ea typeface="Verdana" panose="020B0604030504040204" pitchFamily="34" charset="0"/>
                <a:cs typeface="Arial" charset="0"/>
              </a:rPr>
              <a:t>Consequências significativas em caso de perda de dados pessoais</a:t>
            </a:r>
            <a:endParaRPr lang="en-GB" altLang="en-US" sz="2300" dirty="0">
              <a:latin typeface="Verdana" panose="020B0604030504040204" pitchFamily="34" charset="0"/>
              <a:ea typeface="Verdana" panose="020B0604030504040204" pitchFamily="34" charset="0"/>
              <a:cs typeface="Arial" charset="0"/>
            </a:endParaRPr>
          </a:p>
        </p:txBody>
      </p:sp>
    </p:spTree>
    <p:extLst>
      <p:ext uri="{BB962C8B-B14F-4D97-AF65-F5344CB8AC3E}">
        <p14:creationId xmlns:p14="http://schemas.microsoft.com/office/powerpoint/2010/main" val="1361950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Antivírus</a:t>
            </a:r>
            <a:endParaRPr lang="en-GB" altLang="en-US" dirty="0"/>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323528" y="2214785"/>
            <a:ext cx="8229600" cy="3024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400" dirty="0">
                <a:latin typeface="Verdana" panose="020B0604030504040204" pitchFamily="34" charset="0"/>
                <a:ea typeface="Verdana" panose="020B0604030504040204" pitchFamily="34" charset="0"/>
                <a:cs typeface="Arial" charset="0"/>
              </a:rPr>
              <a:t>Nunca desative sua proteção antivírus</a:t>
            </a:r>
          </a:p>
          <a:p>
            <a:pPr>
              <a:buClr>
                <a:schemeClr val="tx2"/>
              </a:buClr>
            </a:pPr>
            <a:r>
              <a:rPr lang="pt-BR" altLang="en-US" sz="2400" dirty="0">
                <a:latin typeface="Verdana" panose="020B0604030504040204" pitchFamily="34" charset="0"/>
                <a:ea typeface="Verdana" panose="020B0604030504040204" pitchFamily="34" charset="0"/>
                <a:cs typeface="Arial" charset="0"/>
              </a:rPr>
              <a:t>Mantenha sua assinatura de antivírus atualizada</a:t>
            </a:r>
          </a:p>
          <a:p>
            <a:pPr>
              <a:buClr>
                <a:schemeClr val="tx2"/>
              </a:buClr>
            </a:pPr>
            <a:r>
              <a:rPr lang="pt-BR" altLang="en-US" sz="2400" dirty="0">
                <a:latin typeface="Verdana" panose="020B0604030504040204" pitchFamily="34" charset="0"/>
                <a:ea typeface="Verdana" panose="020B0604030504040204" pitchFamily="34" charset="0"/>
                <a:cs typeface="Arial" charset="0"/>
              </a:rPr>
              <a:t>Realizar verificações/varreduras regularmente</a:t>
            </a:r>
          </a:p>
          <a:p>
            <a:pPr>
              <a:buClr>
                <a:schemeClr val="tx2"/>
              </a:buClr>
            </a:pPr>
            <a:r>
              <a:rPr lang="pt-BR" altLang="en-US" sz="2400" dirty="0">
                <a:latin typeface="Verdana" panose="020B0604030504040204" pitchFamily="34" charset="0"/>
                <a:ea typeface="Verdana" panose="020B0604030504040204" pitchFamily="34" charset="0"/>
                <a:cs typeface="Arial" charset="0"/>
              </a:rPr>
              <a:t>Relatar qualquer vírus encontrado no seu computador ou dispositivo</a:t>
            </a:r>
            <a:endParaRPr lang="en-GB" altLang="en-US" sz="2400" dirty="0">
              <a:latin typeface="Verdana" panose="020B0604030504040204" pitchFamily="34" charset="0"/>
              <a:ea typeface="Verdana" panose="020B0604030504040204" pitchFamily="34" charset="0"/>
              <a:cs typeface="Arial" charset="0"/>
            </a:endParaRPr>
          </a:p>
        </p:txBody>
      </p:sp>
      <p:pic>
        <p:nvPicPr>
          <p:cNvPr id="4" name="Picture 3" descr="A sign in the dark&#10;&#10;Description automatically generated">
            <a:extLst>
              <a:ext uri="{FF2B5EF4-FFF2-40B4-BE49-F238E27FC236}">
                <a16:creationId xmlns:a16="http://schemas.microsoft.com/office/drawing/2014/main" id="{2AFC0DCB-7856-4C84-B263-542BA10EA5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4079" y="-243408"/>
            <a:ext cx="2438400" cy="2438400"/>
          </a:xfrm>
          <a:prstGeom prst="rect">
            <a:avLst/>
          </a:prstGeom>
        </p:spPr>
      </p:pic>
    </p:spTree>
    <p:extLst>
      <p:ext uri="{BB962C8B-B14F-4D97-AF65-F5344CB8AC3E}">
        <p14:creationId xmlns:p14="http://schemas.microsoft.com/office/powerpoint/2010/main" val="2199163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Dispositivos</a:t>
            </a:r>
            <a:r>
              <a:rPr lang="en-GB" altLang="en-US" dirty="0"/>
              <a:t> </a:t>
            </a:r>
            <a:r>
              <a:rPr lang="en-GB" altLang="en-US" dirty="0" err="1"/>
              <a:t>Móveis</a:t>
            </a:r>
            <a:endParaRPr lang="en-GB" altLang="en-US" dirty="0"/>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34655" y="1677234"/>
            <a:ext cx="7746243"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Nunca deixe em um lugar ou veículo público</a:t>
            </a:r>
          </a:p>
          <a:p>
            <a:pPr>
              <a:buClr>
                <a:schemeClr val="tx2"/>
              </a:buClr>
            </a:pPr>
            <a:r>
              <a:rPr lang="pt-BR" altLang="en-US" sz="2000" dirty="0">
                <a:latin typeface="Verdana" panose="020B0604030504040204" pitchFamily="34" charset="0"/>
                <a:ea typeface="Verdana" panose="020B0604030504040204" pitchFamily="34" charset="0"/>
                <a:cs typeface="Arial" charset="0"/>
              </a:rPr>
              <a:t>Manter bloqueado quando não estiver usando</a:t>
            </a:r>
          </a:p>
          <a:p>
            <a:pPr>
              <a:buClr>
                <a:schemeClr val="tx2"/>
              </a:buClr>
            </a:pPr>
            <a:r>
              <a:rPr lang="pt-BR" altLang="en-US" sz="2000" dirty="0">
                <a:latin typeface="Verdana" panose="020B0604030504040204" pitchFamily="34" charset="0"/>
                <a:ea typeface="Verdana" panose="020B0604030504040204" pitchFamily="34" charset="0"/>
                <a:cs typeface="Arial" charset="0"/>
              </a:rPr>
              <a:t>Nenhuma informação confidencial pode ser armazenada em um dispositivo móvel, a menos que previamente aprovado</a:t>
            </a:r>
          </a:p>
          <a:p>
            <a:pPr>
              <a:buClr>
                <a:schemeClr val="tx2"/>
              </a:buClr>
            </a:pPr>
            <a:r>
              <a:rPr lang="pt-BR" altLang="en-US" sz="2000" dirty="0">
                <a:latin typeface="Verdana" panose="020B0604030504040204" pitchFamily="34" charset="0"/>
                <a:ea typeface="Verdana" panose="020B0604030504040204" pitchFamily="34" charset="0"/>
                <a:cs typeface="Arial" charset="0"/>
              </a:rPr>
              <a:t>Use bloqueio de tela e, se possível, toda a criptografia existente</a:t>
            </a:r>
          </a:p>
          <a:p>
            <a:pPr>
              <a:buClr>
                <a:schemeClr val="tx2"/>
              </a:buClr>
            </a:pPr>
            <a:r>
              <a:rPr lang="pt-BR" altLang="en-US" sz="2000" dirty="0">
                <a:latin typeface="Verdana" panose="020B0604030504040204" pitchFamily="34" charset="0"/>
                <a:ea typeface="Verdana" panose="020B0604030504040204" pitchFamily="34" charset="0"/>
                <a:cs typeface="Arial" charset="0"/>
              </a:rPr>
              <a:t>Não instale software não autorizado</a:t>
            </a:r>
          </a:p>
          <a:p>
            <a:pPr>
              <a:buClr>
                <a:schemeClr val="tx2"/>
              </a:buClr>
            </a:pPr>
            <a:r>
              <a:rPr lang="pt-BR" altLang="en-US" sz="2000" dirty="0">
                <a:latin typeface="Verdana" panose="020B0604030504040204" pitchFamily="34" charset="0"/>
                <a:ea typeface="Verdana" panose="020B0604030504040204" pitchFamily="34" charset="0"/>
                <a:cs typeface="Arial" charset="0"/>
              </a:rPr>
              <a:t>Não permita que outras pessoas usem seu dispositivo comercial</a:t>
            </a:r>
          </a:p>
          <a:p>
            <a:pPr>
              <a:buClr>
                <a:schemeClr val="tx2"/>
              </a:buClr>
            </a:pPr>
            <a:r>
              <a:rPr lang="pt-BR" altLang="en-US" sz="2000" dirty="0">
                <a:latin typeface="Verdana" panose="020B0604030504040204" pitchFamily="34" charset="0"/>
                <a:ea typeface="Verdana" panose="020B0604030504040204" pitchFamily="34" charset="0"/>
                <a:cs typeface="Arial" charset="0"/>
              </a:rPr>
              <a:t>Realize backups e proteção antivírus</a:t>
            </a:r>
            <a:endParaRPr lang="en-GB" altLang="en-US" sz="2000" dirty="0">
              <a:latin typeface="Verdana" panose="020B0604030504040204" pitchFamily="34" charset="0"/>
              <a:ea typeface="Verdana" panose="020B0604030504040204" pitchFamily="34" charset="0"/>
              <a:cs typeface="Arial" charset="0"/>
            </a:endParaRPr>
          </a:p>
        </p:txBody>
      </p:sp>
      <p:pic>
        <p:nvPicPr>
          <p:cNvPr id="4" name="Picture 3" descr="A black sign with white letters&#10;&#10;Description automatically generated">
            <a:extLst>
              <a:ext uri="{FF2B5EF4-FFF2-40B4-BE49-F238E27FC236}">
                <a16:creationId xmlns:a16="http://schemas.microsoft.com/office/drawing/2014/main" id="{A44BF964-EB3B-4CBB-ADD9-892F0185A2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6856" y="114188"/>
            <a:ext cx="2013173" cy="2013173"/>
          </a:xfrm>
          <a:prstGeom prst="rect">
            <a:avLst/>
          </a:prstGeom>
        </p:spPr>
      </p:pic>
    </p:spTree>
    <p:extLst>
      <p:ext uri="{BB962C8B-B14F-4D97-AF65-F5344CB8AC3E}">
        <p14:creationId xmlns:p14="http://schemas.microsoft.com/office/powerpoint/2010/main" val="3617362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Mídia</a:t>
            </a:r>
            <a:r>
              <a:rPr lang="en-GB" altLang="en-US" dirty="0"/>
              <a:t> </a:t>
            </a:r>
            <a:r>
              <a:rPr lang="en-GB" altLang="en-US" dirty="0" err="1"/>
              <a:t>Removível</a:t>
            </a:r>
            <a:endParaRPr lang="en-GB" altLang="en-US" dirty="0"/>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68313" y="1919288"/>
            <a:ext cx="7067128"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100" dirty="0">
                <a:latin typeface="Arial" charset="0"/>
                <a:cs typeface="Arial" charset="0"/>
              </a:rPr>
              <a:t>Quaisquer dispositivos de armazenamento, por ex. Drives USB, cartões de memória, CD / DVDs</a:t>
            </a:r>
          </a:p>
          <a:p>
            <a:pPr>
              <a:buClr>
                <a:schemeClr val="tx2"/>
              </a:buClr>
            </a:pPr>
            <a:r>
              <a:rPr lang="pt-BR" altLang="en-US" sz="2100" dirty="0">
                <a:latin typeface="Arial" charset="0"/>
                <a:cs typeface="Arial" charset="0"/>
              </a:rPr>
              <a:t>Não deve ser usado a menos que aprovado pela organização </a:t>
            </a:r>
          </a:p>
          <a:p>
            <a:pPr>
              <a:buClr>
                <a:schemeClr val="tx2"/>
              </a:buClr>
            </a:pPr>
            <a:r>
              <a:rPr lang="pt-BR" altLang="en-US" sz="2100" dirty="0">
                <a:latin typeface="Arial" charset="0"/>
                <a:cs typeface="Arial" charset="0"/>
              </a:rPr>
              <a:t>Deve ser criptografado se informações confidenciais forem armazenadas</a:t>
            </a:r>
          </a:p>
          <a:p>
            <a:pPr>
              <a:buClr>
                <a:schemeClr val="tx2"/>
              </a:buClr>
            </a:pPr>
            <a:r>
              <a:rPr lang="pt-BR" altLang="en-US" sz="2100" dirty="0">
                <a:latin typeface="Arial" charset="0"/>
                <a:cs typeface="Arial" charset="0"/>
              </a:rPr>
              <a:t>Nunca insira mídia desconhecida em seu PC ou dispositivo, por exemplo um cabo USB</a:t>
            </a:r>
            <a:endParaRPr lang="en-GB" altLang="en-US" sz="2100" dirty="0">
              <a:latin typeface="Arial" charset="0"/>
              <a:cs typeface="Arial" charset="0"/>
            </a:endParaRPr>
          </a:p>
        </p:txBody>
      </p:sp>
      <p:pic>
        <p:nvPicPr>
          <p:cNvPr id="4" name="Picture 3" descr="A very dark room&#10;&#10;Description automatically generated">
            <a:extLst>
              <a:ext uri="{FF2B5EF4-FFF2-40B4-BE49-F238E27FC236}">
                <a16:creationId xmlns:a16="http://schemas.microsoft.com/office/drawing/2014/main" id="{D47A8656-07CD-4A90-8310-188C2717FC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7287" y="-243408"/>
            <a:ext cx="2438400" cy="2438400"/>
          </a:xfrm>
          <a:prstGeom prst="rect">
            <a:avLst/>
          </a:prstGeom>
        </p:spPr>
      </p:pic>
    </p:spTree>
    <p:extLst>
      <p:ext uri="{BB962C8B-B14F-4D97-AF65-F5344CB8AC3E}">
        <p14:creationId xmlns:p14="http://schemas.microsoft.com/office/powerpoint/2010/main" val="2101558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Descarte</a:t>
            </a:r>
            <a:r>
              <a:rPr lang="en-GB" altLang="en-US" dirty="0"/>
              <a:t> de </a:t>
            </a:r>
            <a:r>
              <a:rPr lang="en-GB" altLang="en-US" dirty="0" err="1"/>
              <a:t>Informações</a:t>
            </a:r>
            <a:endParaRPr lang="en-GB" altLang="en-US" dirty="0"/>
          </a:p>
        </p:txBody>
      </p:sp>
      <p:sp>
        <p:nvSpPr>
          <p:cNvPr id="9" name="Content Placeholder 2">
            <a:extLst>
              <a:ext uri="{FF2B5EF4-FFF2-40B4-BE49-F238E27FC236}">
                <a16:creationId xmlns:a16="http://schemas.microsoft.com/office/drawing/2014/main" id="{98808726-5EBB-42B3-8006-190387536B01}"/>
              </a:ext>
            </a:extLst>
          </p:cNvPr>
          <p:cNvSpPr>
            <a:spLocks noGrp="1"/>
          </p:cNvSpPr>
          <p:nvPr>
            <p:ph idx="1"/>
          </p:nvPr>
        </p:nvSpPr>
        <p:spPr>
          <a:xfrm>
            <a:off x="457200" y="1935163"/>
            <a:ext cx="6923088" cy="4389437"/>
          </a:xfrm>
        </p:spPr>
        <p:txBody>
          <a:bodyPr/>
          <a:lstStyle/>
          <a:p>
            <a:r>
              <a:rPr lang="pt-BR" altLang="en-US" dirty="0">
                <a:ea typeface="Verdana" panose="020B0604030504040204" pitchFamily="34" charset="0"/>
                <a:cs typeface="Arial" charset="0"/>
              </a:rPr>
              <a:t>Descarte as informações adequadamente de acordo com sua espécie ou gênero</a:t>
            </a:r>
          </a:p>
          <a:p>
            <a:r>
              <a:rPr lang="pt-BR" altLang="en-US" dirty="0">
                <a:ea typeface="Verdana" panose="020B0604030504040204" pitchFamily="34" charset="0"/>
                <a:cs typeface="Arial" charset="0"/>
              </a:rPr>
              <a:t>As informações confidenciais devem ser descartadas de forma segura</a:t>
            </a:r>
          </a:p>
          <a:p>
            <a:r>
              <a:rPr lang="pt-BR" altLang="en-US" dirty="0">
                <a:ea typeface="Verdana" panose="020B0604030504040204" pitchFamily="34" charset="0"/>
                <a:cs typeface="Arial" charset="0"/>
              </a:rPr>
              <a:t>P</a:t>
            </a:r>
            <a:r>
              <a:rPr lang="en-GB" altLang="en-US" dirty="0" err="1">
                <a:ea typeface="Verdana" panose="020B0604030504040204" pitchFamily="34" charset="0"/>
                <a:cs typeface="Arial" charset="0"/>
              </a:rPr>
              <a:t>apéis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devem</a:t>
            </a:r>
            <a:r>
              <a:rPr lang="en-GB" altLang="en-US" dirty="0">
                <a:ea typeface="Verdana" panose="020B0604030504040204" pitchFamily="34" charset="0"/>
                <a:cs typeface="Arial" charset="0"/>
              </a:rPr>
              <a:t> ser </a:t>
            </a:r>
            <a:r>
              <a:rPr lang="en-GB" altLang="en-US" dirty="0" err="1">
                <a:ea typeface="Verdana" panose="020B0604030504040204" pitchFamily="34" charset="0"/>
                <a:cs typeface="Arial" charset="0"/>
              </a:rPr>
              <a:t>triturados</a:t>
            </a:r>
            <a:endParaRPr lang="en-GB" altLang="en-US" dirty="0">
              <a:ea typeface="Verdana" panose="020B0604030504040204" pitchFamily="34" charset="0"/>
              <a:cs typeface="Arial" charset="0"/>
            </a:endParaRPr>
          </a:p>
          <a:p>
            <a:r>
              <a:rPr lang="pt-BR" altLang="en-US" dirty="0">
                <a:ea typeface="Verdana" panose="020B0604030504040204" pitchFamily="34" charset="0"/>
                <a:cs typeface="Arial" charset="0"/>
              </a:rPr>
              <a:t>Dispositivos eletrônicos ou mídia que podem conter informações confidenciais devem ser descartados</a:t>
            </a:r>
          </a:p>
          <a:p>
            <a:r>
              <a:rPr lang="pt-BR" altLang="en-US" dirty="0">
                <a:ea typeface="Verdana" panose="020B0604030504040204" pitchFamily="34" charset="0"/>
                <a:cs typeface="Arial" charset="0"/>
              </a:rPr>
              <a:t>Discos rígidos podem ser triturados</a:t>
            </a:r>
            <a:endParaRPr lang="en-GB" altLang="en-US" dirty="0">
              <a:ea typeface="Verdana" panose="020B0604030504040204" pitchFamily="34" charset="0"/>
              <a:cs typeface="Arial" charset="0"/>
            </a:endParaRPr>
          </a:p>
        </p:txBody>
      </p:sp>
      <p:pic>
        <p:nvPicPr>
          <p:cNvPr id="4" name="Picture 3" descr="A close up of a logo&#10;&#10;Description automatically generated">
            <a:extLst>
              <a:ext uri="{FF2B5EF4-FFF2-40B4-BE49-F238E27FC236}">
                <a16:creationId xmlns:a16="http://schemas.microsoft.com/office/drawing/2014/main" id="{B45207AD-674E-4058-AFCE-8B045D80B8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260648"/>
            <a:ext cx="2438400" cy="2438400"/>
          </a:xfrm>
          <a:prstGeom prst="rect">
            <a:avLst/>
          </a:prstGeom>
        </p:spPr>
      </p:pic>
    </p:spTree>
    <p:extLst>
      <p:ext uri="{BB962C8B-B14F-4D97-AF65-F5344CB8AC3E}">
        <p14:creationId xmlns:p14="http://schemas.microsoft.com/office/powerpoint/2010/main" val="905056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Incidentes</a:t>
            </a:r>
            <a:r>
              <a:rPr lang="en-GB" altLang="en-US" dirty="0"/>
              <a:t> de </a:t>
            </a:r>
            <a:r>
              <a:rPr lang="en-GB" altLang="en-US" dirty="0" err="1"/>
              <a:t>Segurança</a:t>
            </a:r>
            <a:endParaRPr lang="en-GB" altLang="en-US" dirty="0"/>
          </a:p>
        </p:txBody>
      </p:sp>
      <p:sp>
        <p:nvSpPr>
          <p:cNvPr id="9" name="Content Placeholder 2">
            <a:extLst>
              <a:ext uri="{FF2B5EF4-FFF2-40B4-BE49-F238E27FC236}">
                <a16:creationId xmlns:a16="http://schemas.microsoft.com/office/drawing/2014/main" id="{98808726-5EBB-42B3-8006-190387536B01}"/>
              </a:ext>
            </a:extLst>
          </p:cNvPr>
          <p:cNvSpPr>
            <a:spLocks noGrp="1"/>
          </p:cNvSpPr>
          <p:nvPr>
            <p:ph idx="1"/>
          </p:nvPr>
        </p:nvSpPr>
        <p:spPr>
          <a:xfrm>
            <a:off x="457200" y="1935163"/>
            <a:ext cx="6923088" cy="4389437"/>
          </a:xfrm>
        </p:spPr>
        <p:txBody>
          <a:bodyPr/>
          <a:lstStyle/>
          <a:p>
            <a:r>
              <a:rPr lang="pt-BR" altLang="en-US" dirty="0">
                <a:ea typeface="Verdana" panose="020B0604030504040204" pitchFamily="34" charset="0"/>
                <a:cs typeface="Arial" charset="0"/>
              </a:rPr>
              <a:t>Um incidente pode ser uma violação real ou potencial da política ou alguma perda de dados</a:t>
            </a:r>
          </a:p>
          <a:p>
            <a:r>
              <a:rPr lang="pt-BR" altLang="en-US" dirty="0">
                <a:ea typeface="Verdana" panose="020B0604030504040204" pitchFamily="34" charset="0"/>
                <a:cs typeface="Arial" charset="0"/>
              </a:rPr>
              <a:t>Os incidentes de segurança da informação devem ser comunicados imediatamente ao responsável pela segurança da informação</a:t>
            </a:r>
          </a:p>
          <a:p>
            <a:r>
              <a:rPr lang="pt-BR" altLang="en-US" dirty="0">
                <a:ea typeface="Verdana" panose="020B0604030504040204" pitchFamily="34" charset="0"/>
                <a:cs typeface="Arial" charset="0"/>
              </a:rPr>
              <a:t>Em alguns casos, pode haver necessidade de isolar a área ou dispositivo para análise</a:t>
            </a:r>
          </a:p>
          <a:p>
            <a:r>
              <a:rPr lang="pt-BR" altLang="en-US" dirty="0">
                <a:ea typeface="Verdana" panose="020B0604030504040204" pitchFamily="34" charset="0"/>
                <a:cs typeface="Arial" charset="0"/>
              </a:rPr>
              <a:t>Evidências devem ser preservadas quando possível</a:t>
            </a:r>
            <a:endParaRPr lang="en-GB" altLang="en-US" dirty="0">
              <a:ea typeface="Verdana" panose="020B0604030504040204" pitchFamily="34" charset="0"/>
              <a:cs typeface="Arial" charset="0"/>
            </a:endParaRPr>
          </a:p>
        </p:txBody>
      </p:sp>
      <p:pic>
        <p:nvPicPr>
          <p:cNvPr id="4" name="Picture 3" descr="A sign lit up at night&#10;&#10;Description automatically generated">
            <a:extLst>
              <a:ext uri="{FF2B5EF4-FFF2-40B4-BE49-F238E27FC236}">
                <a16:creationId xmlns:a16="http://schemas.microsoft.com/office/drawing/2014/main" id="{99CBF6C4-F9C5-4FB0-B710-20E6DF63E9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6296" y="278979"/>
            <a:ext cx="1656184" cy="1656184"/>
          </a:xfrm>
          <a:prstGeom prst="rect">
            <a:avLst/>
          </a:prstGeom>
        </p:spPr>
      </p:pic>
    </p:spTree>
    <p:extLst>
      <p:ext uri="{BB962C8B-B14F-4D97-AF65-F5344CB8AC3E}">
        <p14:creationId xmlns:p14="http://schemas.microsoft.com/office/powerpoint/2010/main" val="460874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Conclusão</a:t>
            </a:r>
            <a:endParaRPr lang="en-GB" altLang="en-US" dirty="0"/>
          </a:p>
        </p:txBody>
      </p:sp>
      <p:sp>
        <p:nvSpPr>
          <p:cNvPr id="8" name="Content Placeholder 2">
            <a:extLst>
              <a:ext uri="{FF2B5EF4-FFF2-40B4-BE49-F238E27FC236}">
                <a16:creationId xmlns:a16="http://schemas.microsoft.com/office/drawing/2014/main" id="{C5CBA35C-2B2B-4190-9182-3F4C988C193F}"/>
              </a:ext>
            </a:extLst>
          </p:cNvPr>
          <p:cNvSpPr>
            <a:spLocks noGrp="1"/>
          </p:cNvSpPr>
          <p:nvPr>
            <p:ph idx="1"/>
          </p:nvPr>
        </p:nvSpPr>
        <p:spPr>
          <a:xfrm>
            <a:off x="628650" y="2111681"/>
            <a:ext cx="7886700" cy="4351338"/>
          </a:xfrm>
        </p:spPr>
        <p:txBody>
          <a:bodyPr/>
          <a:lstStyle/>
          <a:p>
            <a:r>
              <a:rPr lang="pt-BR" altLang="en-US" dirty="0">
                <a:ea typeface="Verdana" panose="020B0604030504040204" pitchFamily="34" charset="0"/>
                <a:cs typeface="Arial" charset="0"/>
              </a:rPr>
              <a:t>Devemos proteger nosso banco de dados e informações</a:t>
            </a:r>
          </a:p>
          <a:p>
            <a:r>
              <a:rPr lang="pt-BR" altLang="en-US" dirty="0">
                <a:ea typeface="Verdana" panose="020B0604030504040204" pitchFamily="34" charset="0"/>
                <a:cs typeface="Arial" charset="0"/>
              </a:rPr>
              <a:t>As consequências podem ser muito graves</a:t>
            </a:r>
          </a:p>
          <a:p>
            <a:r>
              <a:rPr lang="pt-BR" altLang="en-US" dirty="0">
                <a:ea typeface="Verdana" panose="020B0604030504040204" pitchFamily="34" charset="0"/>
                <a:cs typeface="Arial" charset="0"/>
              </a:rPr>
              <a:t>Você tem um papel fundamental a desempenhar para estarmos em conformidade com a LGPD</a:t>
            </a:r>
          </a:p>
          <a:p>
            <a:r>
              <a:rPr lang="pt-BR" altLang="en-US" dirty="0">
                <a:ea typeface="Verdana" panose="020B0604030504040204" pitchFamily="34" charset="0"/>
                <a:cs typeface="Arial" charset="0"/>
              </a:rPr>
              <a:t>Seja cuidadoso e vigilante, especialmente durante o uso da internet</a:t>
            </a:r>
          </a:p>
          <a:p>
            <a:r>
              <a:rPr lang="pt-BR" altLang="en-US" dirty="0">
                <a:ea typeface="Verdana" panose="020B0604030504040204" pitchFamily="34" charset="0"/>
                <a:cs typeface="Arial" charset="0"/>
              </a:rPr>
              <a:t>Se estiver com dúvidas, pergunte ao seu supervisor</a:t>
            </a:r>
            <a:endParaRPr lang="en-GB" altLang="en-US" dirty="0">
              <a:ea typeface="Verdana" panose="020B0604030504040204" pitchFamily="34" charset="0"/>
            </a:endParaRPr>
          </a:p>
        </p:txBody>
      </p:sp>
      <p:pic>
        <p:nvPicPr>
          <p:cNvPr id="3" name="Imagem 2" descr="Uma imagem contendo objeto&#10;&#10;Descrição gerada com alta confiança">
            <a:extLst>
              <a:ext uri="{FF2B5EF4-FFF2-40B4-BE49-F238E27FC236}">
                <a16:creationId xmlns:a16="http://schemas.microsoft.com/office/drawing/2014/main" id="{D60C2016-E46D-4712-B403-8302E60837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1" y="6237312"/>
            <a:ext cx="1184410" cy="240748"/>
          </a:xfrm>
          <a:prstGeom prst="rect">
            <a:avLst/>
          </a:prstGeom>
        </p:spPr>
      </p:pic>
    </p:spTree>
    <p:extLst>
      <p:ext uri="{BB962C8B-B14F-4D97-AF65-F5344CB8AC3E}">
        <p14:creationId xmlns:p14="http://schemas.microsoft.com/office/powerpoint/2010/main" val="481094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Tópico</a:t>
            </a:r>
            <a:endParaRPr lang="en-GB" altLang="en-US" dirty="0"/>
          </a:p>
        </p:txBody>
      </p:sp>
      <p:sp>
        <p:nvSpPr>
          <p:cNvPr id="14339" name="Content Placeholder 2"/>
          <p:cNvSpPr>
            <a:spLocks noGrp="1"/>
          </p:cNvSpPr>
          <p:nvPr>
            <p:ph idx="1"/>
          </p:nvPr>
        </p:nvSpPr>
        <p:spPr/>
        <p:txBody>
          <a:bodyPr>
            <a:normAutofit/>
          </a:bodyPr>
          <a:lstStyle/>
          <a:p>
            <a:r>
              <a:rPr lang="en-GB" altLang="en-US" dirty="0">
                <a:ea typeface="Verdana" panose="020B0604030504040204" pitchFamily="34" charset="0"/>
                <a:cs typeface="Arial" charset="0"/>
              </a:rPr>
              <a:t>Banco de Dados</a:t>
            </a:r>
          </a:p>
          <a:p>
            <a:r>
              <a:rPr lang="en-GB" altLang="en-US" dirty="0" err="1">
                <a:ea typeface="Verdana" panose="020B0604030504040204" pitchFamily="34" charset="0"/>
                <a:cs typeface="Arial" charset="0"/>
              </a:rPr>
              <a:t>Quem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pode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estar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interessado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nosso</a:t>
            </a:r>
            <a:r>
              <a:rPr lang="en-GB" altLang="en-US" dirty="0">
                <a:ea typeface="Verdana" panose="020B0604030504040204" pitchFamily="34" charset="0"/>
                <a:cs typeface="Arial" charset="0"/>
              </a:rPr>
              <a:t> banco de dados?</a:t>
            </a:r>
          </a:p>
          <a:p>
            <a:r>
              <a:rPr lang="en-GB" altLang="en-US" dirty="0">
                <a:ea typeface="Verdana" panose="020B0604030504040204" pitchFamily="34" charset="0"/>
                <a:cs typeface="Arial" charset="0"/>
              </a:rPr>
              <a:t>O que </a:t>
            </a:r>
            <a:r>
              <a:rPr lang="en-GB" altLang="en-US" dirty="0" err="1">
                <a:ea typeface="Verdana" panose="020B0604030504040204" pitchFamily="34" charset="0"/>
                <a:cs typeface="Arial" charset="0"/>
              </a:rPr>
              <a:t>aconteceria</a:t>
            </a:r>
            <a:r>
              <a:rPr lang="en-GB" altLang="en-US" dirty="0">
                <a:ea typeface="Verdana" panose="020B0604030504040204" pitchFamily="34" charset="0"/>
                <a:cs typeface="Arial" charset="0"/>
              </a:rPr>
              <a:t> se…</a:t>
            </a:r>
          </a:p>
          <a:p>
            <a:r>
              <a:rPr lang="en-GB" altLang="en-US" dirty="0">
                <a:ea typeface="Verdana" panose="020B0604030504040204" pitchFamily="34" charset="0"/>
                <a:cs typeface="Arial" charset="0"/>
              </a:rPr>
              <a:t>Como </a:t>
            </a:r>
            <a:r>
              <a:rPr lang="en-GB" altLang="en-US" dirty="0" err="1">
                <a:ea typeface="Verdana" panose="020B0604030504040204" pitchFamily="34" charset="0"/>
                <a:cs typeface="Arial" charset="0"/>
              </a:rPr>
              <a:t>vamos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proteger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nosso</a:t>
            </a:r>
            <a:r>
              <a:rPr lang="en-GB" altLang="en-US" dirty="0">
                <a:ea typeface="Verdana" panose="020B0604030504040204" pitchFamily="34" charset="0"/>
                <a:cs typeface="Arial" charset="0"/>
              </a:rPr>
              <a:t> banco de dados?</a:t>
            </a:r>
          </a:p>
          <a:p>
            <a:r>
              <a:rPr lang="en-GB" altLang="en-US" dirty="0">
                <a:ea typeface="Verdana" panose="020B0604030504040204" pitchFamily="34" charset="0"/>
                <a:cs typeface="Arial" charset="0"/>
              </a:rPr>
              <a:t>O que </a:t>
            </a:r>
            <a:r>
              <a:rPr lang="en-GB" altLang="en-US" dirty="0" err="1">
                <a:ea typeface="Verdana" panose="020B0604030504040204" pitchFamily="34" charset="0"/>
                <a:cs typeface="Arial" charset="0"/>
              </a:rPr>
              <a:t>eu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faço</a:t>
            </a:r>
            <a:r>
              <a:rPr lang="en-GB" altLang="en-US" dirty="0">
                <a:ea typeface="Verdana" panose="020B0604030504040204" pitchFamily="34" charset="0"/>
                <a:cs typeface="Arial" charset="0"/>
              </a:rPr>
              <a:t> para </a:t>
            </a:r>
            <a:r>
              <a:rPr lang="en-GB" altLang="en-US" dirty="0" err="1">
                <a:ea typeface="Verdana" panose="020B0604030504040204" pitchFamily="34" charset="0"/>
                <a:cs typeface="Arial" charset="0"/>
              </a:rPr>
              <a:t>manter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dados </a:t>
            </a:r>
            <a:r>
              <a:rPr lang="en-GB" altLang="en-US" dirty="0" err="1">
                <a:ea typeface="Verdana" panose="020B0604030504040204" pitchFamily="34" charset="0"/>
                <a:cs typeface="Arial" charset="0"/>
              </a:rPr>
              <a:t>seguros</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Conclusão</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Perguntas</a:t>
            </a:r>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Questionário</a:t>
            </a:r>
            <a:endParaRPr lang="en-GB" altLang="en-US" dirty="0">
              <a:ea typeface="Verdana" panose="020B0604030504040204" pitchFamily="34" charset="0"/>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43808" y="2924944"/>
            <a:ext cx="3059832" cy="619125"/>
          </a:xfrm>
          <a:extLst/>
        </p:spPr>
        <p:txBody>
          <a:bodyPr>
            <a:normAutofit fontScale="90000"/>
          </a:bodyPr>
          <a:lstStyle/>
          <a:p>
            <a:pPr algn="ctr">
              <a:defRPr/>
            </a:pPr>
            <a:r>
              <a:rPr lang="en-GB" sz="4000" b="1" dirty="0" err="1">
                <a:ea typeface="Verdana" panose="020B0604030504040204" pitchFamily="34" charset="0"/>
                <a:cs typeface="Arial" panose="020B0604020202020204" pitchFamily="34" charset="0"/>
              </a:rPr>
              <a:t>Perguntas</a:t>
            </a:r>
            <a:endParaRPr lang="en-GB" b="1" dirty="0">
              <a:ea typeface="Verdana" panose="020B0604030504040204" pitchFamily="34" charset="0"/>
              <a:cs typeface="Arial" panose="020B0604020202020204" pitchFamily="34" charset="0"/>
            </a:endParaRPr>
          </a:p>
        </p:txBody>
      </p:sp>
      <p:pic>
        <p:nvPicPr>
          <p:cNvPr id="4" name="Picture 3" descr="A screen shot of a computer&#10;&#10;Description automatically generated">
            <a:extLst>
              <a:ext uri="{FF2B5EF4-FFF2-40B4-BE49-F238E27FC236}">
                <a16:creationId xmlns:a16="http://schemas.microsoft.com/office/drawing/2014/main" id="{442A5982-A41F-4FDC-914F-94142725C7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68313" y="476250"/>
            <a:ext cx="8229600" cy="1143000"/>
          </a:xfrm>
        </p:spPr>
        <p:txBody>
          <a:bodyPr/>
          <a:lstStyle/>
          <a:p>
            <a:r>
              <a:rPr lang="en-GB" altLang="en-US" dirty="0" err="1"/>
              <a:t>Questionário</a:t>
            </a:r>
            <a:endParaRPr lang="en-GB" altLang="en-US" dirty="0"/>
          </a:p>
        </p:txBody>
      </p:sp>
      <p:sp>
        <p:nvSpPr>
          <p:cNvPr id="35843" name="Content Placeholder 2"/>
          <p:cNvSpPr>
            <a:spLocks noGrp="1"/>
          </p:cNvSpPr>
          <p:nvPr>
            <p:ph idx="1"/>
          </p:nvPr>
        </p:nvSpPr>
        <p:spPr/>
        <p:txBody>
          <a:bodyPr/>
          <a:lstStyle/>
          <a:p>
            <a:pPr marL="514350" indent="-514350">
              <a:buFont typeface="Calibri" pitchFamily="34" charset="0"/>
              <a:buAutoNum type="arabicPeriod"/>
            </a:pPr>
            <a:r>
              <a:rPr lang="pt-BR" altLang="en-US" dirty="0">
                <a:ea typeface="Verdana" panose="020B0604030504040204" pitchFamily="34" charset="0"/>
                <a:cs typeface="Arial" charset="0"/>
              </a:rPr>
              <a:t>Cite três dados pessoais que coletamos.</a:t>
            </a:r>
          </a:p>
          <a:p>
            <a:pPr marL="514350" indent="-514350">
              <a:buFont typeface="Calibri" pitchFamily="34" charset="0"/>
              <a:buAutoNum type="arabicPeriod"/>
            </a:pPr>
            <a:r>
              <a:rPr lang="pt-BR" altLang="en-US" dirty="0">
                <a:ea typeface="Verdana" panose="020B0604030504040204" pitchFamily="34" charset="0"/>
                <a:cs typeface="Arial" charset="0"/>
              </a:rPr>
              <a:t>Cite dois grupos que podem tentar obter acesso não autorizado ao nosso banco de dados</a:t>
            </a:r>
          </a:p>
          <a:p>
            <a:pPr marL="514350" indent="-514350">
              <a:buFont typeface="Calibri" pitchFamily="34" charset="0"/>
              <a:buAutoNum type="arabicPeriod"/>
            </a:pPr>
            <a:r>
              <a:rPr lang="pt-BR" altLang="en-US" dirty="0">
                <a:ea typeface="Verdana" panose="020B0604030504040204" pitchFamily="34" charset="0"/>
                <a:cs typeface="Arial" charset="0"/>
              </a:rPr>
              <a:t>Indique duas situações que a organização pode ser afetada por uma violação de segurança da informação</a:t>
            </a:r>
          </a:p>
          <a:p>
            <a:pPr marL="514350" indent="-514350">
              <a:buFont typeface="Calibri" pitchFamily="34" charset="0"/>
              <a:buAutoNum type="arabicPeriod"/>
            </a:pPr>
            <a:r>
              <a:rPr lang="pt-BR" altLang="en-US" dirty="0">
                <a:ea typeface="Verdana" panose="020B0604030504040204" pitchFamily="34" charset="0"/>
                <a:cs typeface="Arial" charset="0"/>
              </a:rPr>
              <a:t>O que significa “LGPD”?</a:t>
            </a:r>
          </a:p>
          <a:p>
            <a:pPr marL="514350" indent="-514350">
              <a:buFont typeface="Calibri" pitchFamily="34" charset="0"/>
              <a:buAutoNum type="arabicPeriod"/>
            </a:pPr>
            <a:r>
              <a:rPr lang="pt-BR" altLang="en-US" dirty="0">
                <a:ea typeface="Verdana" panose="020B0604030504040204" pitchFamily="34" charset="0"/>
                <a:cs typeface="Arial" charset="0"/>
              </a:rPr>
              <a:t>Dê um exemplo de uma "senha forte"</a:t>
            </a:r>
            <a:endParaRPr lang="en-GB" altLang="en-US" dirty="0">
              <a:ea typeface="Verdana" panose="020B0604030504040204" pitchFamily="34" charset="0"/>
            </a:endParaRPr>
          </a:p>
          <a:p>
            <a:pPr marL="514350" indent="-514350">
              <a:buFont typeface="Calibri" pitchFamily="34" charset="0"/>
              <a:buAutoNum type="arabicPeriod"/>
            </a:pPr>
            <a:endParaRPr lang="en-GB" altLang="en-US" dirty="0"/>
          </a:p>
          <a:p>
            <a:pPr marL="514350" indent="-514350">
              <a:buFont typeface="Calibri" pitchFamily="34" charset="0"/>
              <a:buAutoNum type="arabicPeriod"/>
            </a:pPr>
            <a:endParaRPr lang="en-GB" altLang="en-US" dirty="0"/>
          </a:p>
          <a:p>
            <a:pPr marL="514350" indent="-514350">
              <a:buFont typeface="Calibri" pitchFamily="34" charset="0"/>
              <a:buAutoNum type="arabicPeriod"/>
            </a:pPr>
            <a:endParaRPr lang="en-GB" altLang="en-US" dirty="0"/>
          </a:p>
          <a:p>
            <a:pPr marL="514350" indent="-514350">
              <a:buFont typeface="Calibri" pitchFamily="34" charset="0"/>
              <a:buAutoNum type="arabicPeriod"/>
            </a:pPr>
            <a:endParaRPr lang="en-GB"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260648"/>
            <a:ext cx="8229600" cy="1143000"/>
          </a:xfrm>
        </p:spPr>
        <p:txBody>
          <a:bodyPr/>
          <a:lstStyle/>
          <a:p>
            <a:r>
              <a:rPr lang="en-GB" altLang="en-US" dirty="0" err="1"/>
              <a:t>Continuação</a:t>
            </a:r>
            <a:r>
              <a:rPr lang="en-GB" altLang="en-US" dirty="0"/>
              <a:t> do </a:t>
            </a:r>
            <a:r>
              <a:rPr lang="en-GB" altLang="en-US" dirty="0" err="1"/>
              <a:t>questionário</a:t>
            </a:r>
            <a:endParaRPr lang="en-GB" altLang="en-US" dirty="0"/>
          </a:p>
        </p:txBody>
      </p:sp>
      <p:sp>
        <p:nvSpPr>
          <p:cNvPr id="36867" name="Content Placeholder 2"/>
          <p:cNvSpPr>
            <a:spLocks noGrp="1"/>
          </p:cNvSpPr>
          <p:nvPr>
            <p:ph idx="1"/>
          </p:nvPr>
        </p:nvSpPr>
        <p:spPr>
          <a:xfrm>
            <a:off x="628650" y="1556792"/>
            <a:ext cx="7886700" cy="4351338"/>
          </a:xfrm>
        </p:spPr>
        <p:txBody>
          <a:bodyPr>
            <a:normAutofit/>
          </a:bodyPr>
          <a:lstStyle/>
          <a:p>
            <a:pPr marL="514350" indent="-514350">
              <a:buFont typeface="Calibri" pitchFamily="34" charset="0"/>
              <a:buAutoNum type="arabicPeriod" startAt="6"/>
            </a:pPr>
            <a:r>
              <a:rPr lang="pt-BR" altLang="en-US" sz="2400" dirty="0">
                <a:ea typeface="Verdana" panose="020B0604030504040204" pitchFamily="34" charset="0"/>
                <a:cs typeface="Arial" charset="0"/>
              </a:rPr>
              <a:t>Se você reconhecer um e-mail de “ataque", o que deve fazer?</a:t>
            </a:r>
          </a:p>
          <a:p>
            <a:pPr marL="514350" indent="-514350">
              <a:buFont typeface="Calibri" pitchFamily="34" charset="0"/>
              <a:buAutoNum type="arabicPeriod" startAt="6"/>
            </a:pPr>
            <a:r>
              <a:rPr lang="pt-BR" altLang="en-US" sz="2400" dirty="0">
                <a:ea typeface="Verdana" panose="020B0604030504040204" pitchFamily="34" charset="0"/>
                <a:cs typeface="Arial" charset="0"/>
              </a:rPr>
              <a:t>Se você encontrar um cartão de memória USB no estacionamento, que atitude você deve tomar?</a:t>
            </a:r>
          </a:p>
          <a:p>
            <a:pPr marL="514350" indent="-514350">
              <a:buFont typeface="Calibri" pitchFamily="34" charset="0"/>
              <a:buAutoNum type="arabicPeriod" startAt="6"/>
            </a:pPr>
            <a:r>
              <a:rPr lang="pt-BR" altLang="en-US" sz="2400" dirty="0">
                <a:ea typeface="Verdana" panose="020B0604030504040204" pitchFamily="34" charset="0"/>
                <a:cs typeface="Arial" charset="0"/>
              </a:rPr>
              <a:t>Quais são suas responsabilidades quando recebe um visitante?</a:t>
            </a:r>
          </a:p>
          <a:p>
            <a:pPr marL="514350" indent="-514350">
              <a:buFont typeface="Calibri" pitchFamily="34" charset="0"/>
              <a:buAutoNum type="arabicPeriod" startAt="6"/>
            </a:pPr>
            <a:r>
              <a:rPr lang="pt-BR" altLang="en-US" sz="2400" dirty="0">
                <a:ea typeface="Verdana" panose="020B0604030504040204" pitchFamily="34" charset="0"/>
                <a:cs typeface="Arial" charset="0"/>
              </a:rPr>
              <a:t>Para quem você relataria um incidente de segurança da informações?</a:t>
            </a:r>
          </a:p>
          <a:p>
            <a:pPr marL="514350" indent="-514350">
              <a:buFont typeface="Calibri" pitchFamily="34" charset="0"/>
              <a:buAutoNum type="arabicPeriod" startAt="6"/>
            </a:pPr>
            <a:r>
              <a:rPr lang="pt-BR" altLang="en-US" sz="2400" dirty="0">
                <a:ea typeface="Verdana" panose="020B0604030504040204" pitchFamily="34" charset="0"/>
                <a:cs typeface="Arial" charset="0"/>
              </a:rPr>
              <a:t>De quem é a responsabilidade pela segurança da informação dentro da nossa organização?</a:t>
            </a:r>
            <a:endParaRPr lang="en-GB" altLang="en-US" dirty="0">
              <a:ea typeface="Verdana" panose="020B0604030504040204" pitchFamily="34" charset="0"/>
              <a:cs typeface="Arial" charset="0"/>
            </a:endParaRPr>
          </a:p>
          <a:p>
            <a:pPr marL="514350" indent="-514350">
              <a:buFont typeface="Calibri" pitchFamily="34" charset="0"/>
              <a:buAutoNum type="arabicPeriod" startAt="6"/>
            </a:pP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pPr algn="ctr"/>
            <a:r>
              <a:rPr lang="en-GB" altLang="en-US" dirty="0"/>
              <a:t>Banco de Dados</a:t>
            </a:r>
          </a:p>
        </p:txBody>
      </p:sp>
      <p:sp>
        <p:nvSpPr>
          <p:cNvPr id="5" name="Content Placeholder 2">
            <a:extLst>
              <a:ext uri="{FF2B5EF4-FFF2-40B4-BE49-F238E27FC236}">
                <a16:creationId xmlns:a16="http://schemas.microsoft.com/office/drawing/2014/main" id="{5FC809E1-5B2D-4D7B-820A-2D0674BA2426}"/>
              </a:ext>
            </a:extLst>
          </p:cNvPr>
          <p:cNvSpPr txBox="1">
            <a:spLocks/>
          </p:cNvSpPr>
          <p:nvPr/>
        </p:nvSpPr>
        <p:spPr bwMode="auto">
          <a:xfrm>
            <a:off x="323528" y="1874837"/>
            <a:ext cx="4038600" cy="443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000" dirty="0">
                <a:latin typeface="Verdana" panose="020B0604030504040204" pitchFamily="34" charset="0"/>
                <a:ea typeface="Verdana" panose="020B0604030504040204" pitchFamily="34" charset="0"/>
                <a:cs typeface="Arial" charset="0"/>
              </a:rPr>
              <a:t>Dados </a:t>
            </a:r>
            <a:r>
              <a:rPr lang="en-GB" altLang="en-US" sz="2000" dirty="0" err="1">
                <a:latin typeface="Verdana" panose="020B0604030504040204" pitchFamily="34" charset="0"/>
                <a:ea typeface="Verdana" panose="020B0604030504040204" pitchFamily="34" charset="0"/>
                <a:cs typeface="Arial" charset="0"/>
              </a:rPr>
              <a:t>Pessoais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Informações</a:t>
            </a:r>
            <a:r>
              <a:rPr lang="en-GB" altLang="en-US" sz="2000" dirty="0">
                <a:latin typeface="Verdana" panose="020B0604030504040204" pitchFamily="34" charset="0"/>
                <a:ea typeface="Verdana" panose="020B0604030504040204" pitchFamily="34" charset="0"/>
                <a:cs typeface="Arial" charset="0"/>
              </a:rPr>
              <a:t> do </a:t>
            </a:r>
            <a:r>
              <a:rPr lang="en-GB" altLang="en-US" sz="2000" dirty="0" err="1">
                <a:latin typeface="Verdana" panose="020B0604030504040204" pitchFamily="34" charset="0"/>
                <a:ea typeface="Verdana" panose="020B0604030504040204" pitchFamily="34" charset="0"/>
                <a:cs typeface="Arial" charset="0"/>
              </a:rPr>
              <a:t>cliente</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na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nuvem</a:t>
            </a:r>
            <a:r>
              <a:rPr lang="en-GB" altLang="en-US" sz="2000" dirty="0">
                <a:latin typeface="Verdana" panose="020B0604030504040204" pitchFamily="34" charset="0"/>
                <a:ea typeface="Verdana" panose="020B0604030504040204" pitchFamily="34" charset="0"/>
                <a:cs typeface="Arial" charset="0"/>
              </a:rPr>
              <a:t>”</a:t>
            </a:r>
          </a:p>
          <a:p>
            <a:pPr>
              <a:buClr>
                <a:schemeClr val="tx2"/>
              </a:buClr>
            </a:pPr>
            <a:r>
              <a:rPr lang="en-GB" altLang="en-US" sz="2000" dirty="0" err="1">
                <a:latin typeface="Verdana" panose="020B0604030504040204" pitchFamily="34" charset="0"/>
                <a:ea typeface="Verdana" panose="020B0604030504040204" pitchFamily="34" charset="0"/>
                <a:cs typeface="Arial" charset="0"/>
              </a:rPr>
              <a:t>Orçamentos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Planos</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Negócios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Recursos</a:t>
            </a:r>
            <a:r>
              <a:rPr lang="en-GB" altLang="en-US" sz="2000" dirty="0">
                <a:latin typeface="Verdana" panose="020B0604030504040204" pitchFamily="34" charset="0"/>
                <a:ea typeface="Verdana" panose="020B0604030504040204" pitchFamily="34" charset="0"/>
                <a:cs typeface="Arial" charset="0"/>
              </a:rPr>
              <a:t> Humanos</a:t>
            </a:r>
          </a:p>
          <a:p>
            <a:pPr>
              <a:buClr>
                <a:schemeClr val="tx2"/>
              </a:buClr>
            </a:pPr>
            <a:r>
              <a:rPr lang="en-GB" altLang="en-US" sz="2000" dirty="0" err="1">
                <a:latin typeface="Verdana" panose="020B0604030504040204" pitchFamily="34" charset="0"/>
                <a:ea typeface="Verdana" panose="020B0604030504040204" pitchFamily="34" charset="0"/>
                <a:cs typeface="Arial" charset="0"/>
              </a:rPr>
              <a:t>Registros</a:t>
            </a:r>
            <a:r>
              <a:rPr lang="en-GB" altLang="en-US" sz="2000" dirty="0">
                <a:latin typeface="Verdana" panose="020B0604030504040204" pitchFamily="34" charset="0"/>
                <a:ea typeface="Verdana" panose="020B0604030504040204" pitchFamily="34" charset="0"/>
                <a:cs typeface="Arial" charset="0"/>
              </a:rPr>
              <a:t> do </a:t>
            </a:r>
            <a:r>
              <a:rPr lang="en-GB" altLang="en-US" sz="2000" dirty="0" err="1">
                <a:latin typeface="Verdana" panose="020B0604030504040204" pitchFamily="34" charset="0"/>
                <a:ea typeface="Verdana" panose="020B0604030504040204" pitchFamily="34" charset="0"/>
                <a:cs typeface="Arial" charset="0"/>
              </a:rPr>
              <a:t>cliente</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Propriedade</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Intelectual</a:t>
            </a:r>
            <a:endParaRPr lang="en-GB" altLang="en-US" sz="2000" dirty="0">
              <a:latin typeface="Verdana" panose="020B0604030504040204" pitchFamily="34" charset="0"/>
              <a:ea typeface="Verdana" panose="020B0604030504040204" pitchFamily="34" charset="0"/>
              <a:cs typeface="Arial" charset="0"/>
            </a:endParaRPr>
          </a:p>
          <a:p>
            <a:pPr marL="0" indent="0">
              <a:buNone/>
            </a:pPr>
            <a:endParaRPr lang="en-GB" altLang="en-US" sz="2000" dirty="0"/>
          </a:p>
        </p:txBody>
      </p:sp>
      <p:sp>
        <p:nvSpPr>
          <p:cNvPr id="6" name="Content Placeholder 3">
            <a:extLst>
              <a:ext uri="{FF2B5EF4-FFF2-40B4-BE49-F238E27FC236}">
                <a16:creationId xmlns:a16="http://schemas.microsoft.com/office/drawing/2014/main" id="{31231E4B-B29E-421D-94B1-5CE8E3091E89}"/>
              </a:ext>
            </a:extLst>
          </p:cNvPr>
          <p:cNvSpPr txBox="1">
            <a:spLocks/>
          </p:cNvSpPr>
          <p:nvPr/>
        </p:nvSpPr>
        <p:spPr>
          <a:xfrm>
            <a:off x="4499992" y="1874837"/>
            <a:ext cx="4644008" cy="4433888"/>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000" dirty="0" err="1">
                <a:latin typeface="Verdana" panose="020B0604030504040204" pitchFamily="34" charset="0"/>
                <a:ea typeface="Verdana" panose="020B0604030504040204" pitchFamily="34" charset="0"/>
                <a:cs typeface="Arial" charset="0"/>
              </a:rPr>
              <a:t>Especificações</a:t>
            </a:r>
            <a:r>
              <a:rPr lang="en-GB" altLang="en-US" sz="2000" dirty="0">
                <a:latin typeface="Verdana" panose="020B0604030504040204" pitchFamily="34" charset="0"/>
                <a:ea typeface="Verdana" panose="020B0604030504040204" pitchFamily="34" charset="0"/>
                <a:cs typeface="Arial" charset="0"/>
              </a:rPr>
              <a:t> do </a:t>
            </a:r>
            <a:r>
              <a:rPr lang="en-GB" altLang="en-US" sz="2000" dirty="0" err="1">
                <a:latin typeface="Verdana" panose="020B0604030504040204" pitchFamily="34" charset="0"/>
                <a:ea typeface="Verdana" panose="020B0604030504040204" pitchFamily="34" charset="0"/>
                <a:cs typeface="Arial" charset="0"/>
              </a:rPr>
              <a:t>produto</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Financeiro</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Contratos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Fornecedores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Pessoas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Imposto</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Termos</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comerciais</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Procedimentos</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Operacionais</a:t>
            </a:r>
            <a:endParaRPr lang="en-GB" altLang="en-US" sz="2000" dirty="0">
              <a:latin typeface="Verdana" panose="020B0604030504040204" pitchFamily="34" charset="0"/>
              <a:ea typeface="Verdana" panose="020B0604030504040204" pitchFamily="34" charset="0"/>
              <a:cs typeface="Arial" charset="0"/>
            </a:endParaRPr>
          </a:p>
        </p:txBody>
      </p:sp>
    </p:spTree>
    <p:extLst>
      <p:ext uri="{BB962C8B-B14F-4D97-AF65-F5344CB8AC3E}">
        <p14:creationId xmlns:p14="http://schemas.microsoft.com/office/powerpoint/2010/main" val="2108407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2" y="917848"/>
            <a:ext cx="8496175" cy="1143000"/>
          </a:xfrm>
        </p:spPr>
        <p:txBody>
          <a:bodyPr>
            <a:normAutofit fontScale="90000"/>
          </a:bodyPr>
          <a:lstStyle/>
          <a:p>
            <a:r>
              <a:rPr lang="pt-BR" altLang="en-US" sz="4000" dirty="0"/>
              <a:t>Quem pode estar interessado em nosso banco de dados?</a:t>
            </a:r>
            <a:endParaRPr lang="en-GB" altLang="en-US" sz="4000" dirty="0"/>
          </a:p>
        </p:txBody>
      </p:sp>
      <p:sp>
        <p:nvSpPr>
          <p:cNvPr id="14339" name="Content Placeholder 2"/>
          <p:cNvSpPr>
            <a:spLocks noGrp="1"/>
          </p:cNvSpPr>
          <p:nvPr>
            <p:ph idx="1"/>
          </p:nvPr>
        </p:nvSpPr>
        <p:spPr>
          <a:xfrm>
            <a:off x="482353" y="2781718"/>
            <a:ext cx="8229600" cy="3150021"/>
          </a:xfrm>
        </p:spPr>
        <p:txBody>
          <a:bodyPr/>
          <a:lstStyle/>
          <a:p>
            <a:r>
              <a:rPr lang="en-GB" altLang="en-US" i="1" dirty="0" err="1">
                <a:ea typeface="Verdana" panose="020B0604030504040204" pitchFamily="34" charset="0"/>
                <a:cs typeface="Arial" charset="0"/>
              </a:rPr>
              <a:t>Cibercriminosos</a:t>
            </a:r>
            <a:r>
              <a:rPr lang="en-GB" altLang="en-US" dirty="0">
                <a:ea typeface="Verdana" panose="020B0604030504040204" pitchFamily="34" charset="0"/>
                <a:cs typeface="Arial" charset="0"/>
              </a:rPr>
              <a:t> – Gangues </a:t>
            </a:r>
            <a:r>
              <a:rPr lang="en-GB" altLang="en-US" dirty="0" err="1">
                <a:ea typeface="Verdana" panose="020B0604030504040204" pitchFamily="34" charset="0"/>
                <a:cs typeface="Arial" charset="0"/>
              </a:rPr>
              <a:t>Organizadas</a:t>
            </a:r>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Concorrentes</a:t>
            </a:r>
            <a:r>
              <a:rPr lang="en-GB" altLang="en-US" dirty="0">
                <a:ea typeface="Verdana" panose="020B0604030504040204" pitchFamily="34" charset="0"/>
                <a:cs typeface="Arial" charset="0"/>
              </a:rPr>
              <a:t> – Local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no exterior</a:t>
            </a:r>
          </a:p>
          <a:p>
            <a:r>
              <a:rPr lang="en-GB" altLang="en-US" i="1" dirty="0">
                <a:ea typeface="Verdana" panose="020B0604030504040204" pitchFamily="34" charset="0"/>
                <a:cs typeface="Arial" charset="0"/>
              </a:rPr>
              <a:t>Hacktivistas</a:t>
            </a:r>
            <a:r>
              <a:rPr lang="en-GB" altLang="en-US" dirty="0">
                <a:ea typeface="Verdana" panose="020B0604030504040204" pitchFamily="34" charset="0"/>
                <a:cs typeface="Arial" charset="0"/>
              </a:rPr>
              <a:t> – </a:t>
            </a:r>
            <a:r>
              <a:rPr lang="en-GB" altLang="en-US" dirty="0" err="1">
                <a:ea typeface="Verdana" panose="020B0604030504040204" pitchFamily="34" charset="0"/>
                <a:cs typeface="Arial" charset="0"/>
              </a:rPr>
              <a:t>Ações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ativistas</a:t>
            </a:r>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Fraudadores</a:t>
            </a:r>
            <a:r>
              <a:rPr lang="en-GB" altLang="en-US" dirty="0">
                <a:ea typeface="Verdana" panose="020B0604030504040204" pitchFamily="34" charset="0"/>
                <a:cs typeface="Arial" charset="0"/>
              </a:rPr>
              <a:t> – </a:t>
            </a:r>
            <a:r>
              <a:rPr lang="en-GB" altLang="en-US" dirty="0" err="1">
                <a:ea typeface="Verdana" panose="020B0604030504040204" pitchFamily="34" charset="0"/>
                <a:cs typeface="Arial" charset="0"/>
              </a:rPr>
              <a:t>Indivíduos</a:t>
            </a:r>
            <a:r>
              <a:rPr lang="en-GB" altLang="en-US" dirty="0">
                <a:ea typeface="Verdana" panose="020B0604030504040204" pitchFamily="34" charset="0"/>
                <a:cs typeface="Arial" charset="0"/>
              </a:rPr>
              <a:t> dentro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fora da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p>
        </p:txBody>
      </p:sp>
    </p:spTree>
    <p:extLst>
      <p:ext uri="{BB962C8B-B14F-4D97-AF65-F5344CB8AC3E}">
        <p14:creationId xmlns:p14="http://schemas.microsoft.com/office/powerpoint/2010/main" val="48068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a:t>O que </a:t>
            </a:r>
            <a:r>
              <a:rPr lang="en-GB" altLang="en-US" dirty="0" err="1"/>
              <a:t>aconteceria</a:t>
            </a:r>
            <a:r>
              <a:rPr lang="en-GB" altLang="en-US" dirty="0"/>
              <a:t> se ...</a:t>
            </a:r>
          </a:p>
        </p:txBody>
      </p:sp>
      <p:sp>
        <p:nvSpPr>
          <p:cNvPr id="7" name="Content Placeholder 2">
            <a:extLst>
              <a:ext uri="{FF2B5EF4-FFF2-40B4-BE49-F238E27FC236}">
                <a16:creationId xmlns:a16="http://schemas.microsoft.com/office/drawing/2014/main" id="{45D51C1B-C17E-4B8F-863C-38ABF681FBB8}"/>
              </a:ext>
            </a:extLst>
          </p:cNvPr>
          <p:cNvSpPr>
            <a:spLocks noGrp="1"/>
          </p:cNvSpPr>
          <p:nvPr>
            <p:ph idx="1"/>
          </p:nvPr>
        </p:nvSpPr>
        <p:spPr>
          <a:xfrm>
            <a:off x="468313" y="1773238"/>
            <a:ext cx="4038600" cy="4433887"/>
          </a:xfrm>
        </p:spPr>
        <p:txBody>
          <a:bodyPr>
            <a:normAutofit/>
          </a:bodyPr>
          <a:lstStyle/>
          <a:p>
            <a:pPr>
              <a:buClr>
                <a:schemeClr val="tx2"/>
              </a:buClr>
              <a:buFont typeface="Wingdings" panose="05000000000000000000" pitchFamily="2" charset="2"/>
              <a:buChar char="§"/>
            </a:pPr>
            <a:r>
              <a:rPr lang="en-GB" altLang="en-US" sz="2000" dirty="0" err="1">
                <a:ea typeface="Verdana" panose="020B0604030504040204" pitchFamily="34" charset="0"/>
                <a:cs typeface="Arial" charset="0"/>
              </a:rPr>
              <a:t>Alguém</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tivesso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acesso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indevido</a:t>
            </a:r>
            <a:r>
              <a:rPr lang="en-GB" altLang="en-US" sz="2000" dirty="0">
                <a:ea typeface="Verdana" panose="020B0604030504040204" pitchFamily="34" charset="0"/>
                <a:cs typeface="Arial" charset="0"/>
              </a:rPr>
              <a:t> as </a:t>
            </a:r>
            <a:r>
              <a:rPr lang="en-GB" altLang="en-US" sz="2000" dirty="0" err="1">
                <a:ea typeface="Verdana" panose="020B0604030504040204" pitchFamily="34" charset="0"/>
                <a:cs typeface="Arial" charset="0"/>
              </a:rPr>
              <a:t>nossas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informações</a:t>
            </a:r>
            <a:endParaRPr lang="en-GB" altLang="en-US" sz="2000" dirty="0">
              <a:ea typeface="Verdana" panose="020B0604030504040204" pitchFamily="34" charset="0"/>
              <a:cs typeface="Arial" charset="0"/>
            </a:endParaRPr>
          </a:p>
          <a:p>
            <a:pPr lvl="1">
              <a:buClr>
                <a:schemeClr val="tx2"/>
              </a:buClr>
              <a:buFont typeface="Wingdings" panose="05000000000000000000" pitchFamily="2" charset="2"/>
              <a:buChar char="§"/>
            </a:pPr>
            <a:r>
              <a:rPr lang="en-GB" altLang="en-US" sz="2000" dirty="0">
                <a:ea typeface="Verdana" panose="020B0604030504040204" pitchFamily="34" charset="0"/>
                <a:cs typeface="Arial" charset="0"/>
              </a:rPr>
              <a:t>(</a:t>
            </a:r>
            <a:r>
              <a:rPr lang="en-GB" altLang="en-US" sz="2000" dirty="0" err="1">
                <a:ea typeface="Verdana" panose="020B0604030504040204" pitchFamily="34" charset="0"/>
                <a:cs typeface="Arial" charset="0"/>
              </a:rPr>
              <a:t>Perda</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confidencialidade</a:t>
            </a:r>
            <a:r>
              <a:rPr lang="en-GB" altLang="en-US" sz="20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000" dirty="0" err="1">
                <a:ea typeface="Verdana" panose="020B0604030504040204" pitchFamily="34" charset="0"/>
                <a:cs typeface="Arial" charset="0"/>
              </a:rPr>
              <a:t>Nosso</a:t>
            </a:r>
            <a:r>
              <a:rPr lang="en-GB" altLang="en-US" sz="2000" dirty="0">
                <a:ea typeface="Verdana" panose="020B0604030504040204" pitchFamily="34" charset="0"/>
                <a:cs typeface="Arial" charset="0"/>
              </a:rPr>
              <a:t> banco de dados fosse </a:t>
            </a:r>
            <a:r>
              <a:rPr lang="en-GB" altLang="en-US" sz="2000" dirty="0" err="1">
                <a:ea typeface="Verdana" panose="020B0604030504040204" pitchFamily="34" charset="0"/>
                <a:cs typeface="Arial" charset="0"/>
              </a:rPr>
              <a:t>corrompido</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alguma</a:t>
            </a:r>
            <a:r>
              <a:rPr lang="en-GB" altLang="en-US" sz="2000" dirty="0">
                <a:ea typeface="Verdana" panose="020B0604030504040204" pitchFamily="34" charset="0"/>
                <a:cs typeface="Arial" charset="0"/>
              </a:rPr>
              <a:t> forma</a:t>
            </a:r>
          </a:p>
          <a:p>
            <a:pPr lvl="1">
              <a:buClr>
                <a:schemeClr val="tx2"/>
              </a:buClr>
              <a:buFont typeface="Wingdings" panose="05000000000000000000" pitchFamily="2" charset="2"/>
              <a:buChar char="§"/>
            </a:pPr>
            <a:r>
              <a:rPr lang="en-GB" altLang="en-US" sz="2000" dirty="0">
                <a:ea typeface="Verdana" panose="020B0604030504040204" pitchFamily="34" charset="0"/>
                <a:cs typeface="Arial" charset="0"/>
              </a:rPr>
              <a:t>(</a:t>
            </a:r>
            <a:r>
              <a:rPr lang="en-GB" altLang="en-US" sz="2000" dirty="0" err="1">
                <a:ea typeface="Verdana" panose="020B0604030504040204" pitchFamily="34" charset="0"/>
                <a:cs typeface="Arial" charset="0"/>
              </a:rPr>
              <a:t>Perda</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integridade</a:t>
            </a:r>
            <a:r>
              <a:rPr lang="en-GB" altLang="en-US" sz="20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000" dirty="0" err="1">
                <a:ea typeface="Verdana" panose="020B0604030504040204" pitchFamily="34" charset="0"/>
                <a:cs typeface="Arial" charset="0"/>
              </a:rPr>
              <a:t>Não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conseguissemos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acessar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nosso</a:t>
            </a:r>
            <a:r>
              <a:rPr lang="en-GB" altLang="en-US" sz="2000" dirty="0">
                <a:ea typeface="Verdana" panose="020B0604030504040204" pitchFamily="34" charset="0"/>
                <a:cs typeface="Arial" charset="0"/>
              </a:rPr>
              <a:t> banco de dados (</a:t>
            </a:r>
            <a:r>
              <a:rPr lang="en-GB" altLang="en-US" sz="2000" dirty="0" err="1">
                <a:ea typeface="Verdana" panose="020B0604030504040204" pitchFamily="34" charset="0"/>
                <a:cs typeface="Arial" charset="0"/>
              </a:rPr>
              <a:t>Perda</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disponibilidade</a:t>
            </a:r>
            <a:r>
              <a:rPr lang="en-GB" altLang="en-US" sz="2000" dirty="0">
                <a:ea typeface="Verdana" panose="020B0604030504040204" pitchFamily="34" charset="0"/>
                <a:cs typeface="Arial" charset="0"/>
              </a:rPr>
              <a:t>)</a:t>
            </a:r>
          </a:p>
        </p:txBody>
      </p:sp>
      <p:sp>
        <p:nvSpPr>
          <p:cNvPr id="8" name="Content Placeholder 4">
            <a:extLst>
              <a:ext uri="{FF2B5EF4-FFF2-40B4-BE49-F238E27FC236}">
                <a16:creationId xmlns:a16="http://schemas.microsoft.com/office/drawing/2014/main" id="{0D04143B-1AC4-42C3-A312-6BCFF9D8A594}"/>
              </a:ext>
            </a:extLst>
          </p:cNvPr>
          <p:cNvSpPr txBox="1">
            <a:spLocks/>
          </p:cNvSpPr>
          <p:nvPr/>
        </p:nvSpPr>
        <p:spPr>
          <a:xfrm>
            <a:off x="4643438" y="1773238"/>
            <a:ext cx="4038600" cy="4433887"/>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Clr>
                <a:schemeClr val="tx2"/>
              </a:buClr>
              <a:buNone/>
              <a:defRPr/>
            </a:pPr>
            <a:r>
              <a:rPr lang="en-GB" sz="2000" dirty="0" err="1">
                <a:latin typeface="Verdana" panose="020B0604030504040204" pitchFamily="34" charset="0"/>
                <a:ea typeface="Verdana" panose="020B0604030504040204" pitchFamily="34" charset="0"/>
                <a:cs typeface="Arial" panose="020B0604020202020204" pitchFamily="34" charset="0"/>
              </a:rPr>
              <a:t>Isso</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nos</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afetaria</a:t>
            </a:r>
            <a:r>
              <a:rPr lang="en-GB" sz="2000" dirty="0">
                <a:latin typeface="Verdana" panose="020B0604030504040204" pitchFamily="34" charset="0"/>
                <a:ea typeface="Verdana" panose="020B0604030504040204" pitchFamily="34" charset="0"/>
                <a:cs typeface="Arial" panose="020B0604020202020204" pitchFamily="34" charset="0"/>
              </a:rPr>
              <a:t> de que forma com:</a:t>
            </a:r>
          </a:p>
          <a:p>
            <a:pPr>
              <a:buClr>
                <a:schemeClr val="tx2"/>
              </a:buClr>
              <a:buFont typeface="Wingdings" panose="05000000000000000000" pitchFamily="2" charset="2"/>
              <a:buChar char="§"/>
              <a:defRPr/>
            </a:pP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Clientes</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Funcionários</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Reputação</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Finanças</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Conformidade</a:t>
            </a:r>
            <a:r>
              <a:rPr lang="en-GB" sz="2000" dirty="0">
                <a:latin typeface="Verdana" panose="020B0604030504040204" pitchFamily="34" charset="0"/>
                <a:ea typeface="Verdana" panose="020B0604030504040204" pitchFamily="34" charset="0"/>
                <a:cs typeface="Arial" panose="020B0604020202020204" pitchFamily="34" charset="0"/>
              </a:rPr>
              <a:t> com as leis</a:t>
            </a: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Capacidade</a:t>
            </a:r>
            <a:r>
              <a:rPr lang="en-GB" sz="2000" dirty="0">
                <a:latin typeface="Verdana" panose="020B0604030504040204" pitchFamily="34" charset="0"/>
                <a:ea typeface="Verdana" panose="020B0604030504040204" pitchFamily="34" charset="0"/>
                <a:cs typeface="Arial" panose="020B0604020202020204" pitchFamily="34" charset="0"/>
              </a:rPr>
              <a:t> de </a:t>
            </a:r>
            <a:r>
              <a:rPr lang="en-GB" sz="2000" dirty="0" err="1">
                <a:latin typeface="Verdana" panose="020B0604030504040204" pitchFamily="34" charset="0"/>
                <a:ea typeface="Verdana" panose="020B0604030504040204" pitchFamily="34" charset="0"/>
                <a:cs typeface="Arial" panose="020B0604020202020204" pitchFamily="34" charset="0"/>
              </a:rPr>
              <a:t>cumprir</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obrigações</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contratuais</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r>
              <a:rPr lang="en-GB" sz="2000" dirty="0" err="1">
                <a:latin typeface="Verdana" panose="020B0604030504040204" pitchFamily="34" charset="0"/>
                <a:ea typeface="Verdana" panose="020B0604030504040204" pitchFamily="34" charset="0"/>
                <a:cs typeface="Arial" panose="020B0604020202020204" pitchFamily="34" charset="0"/>
              </a:rPr>
              <a:t>Saúde</a:t>
            </a:r>
            <a:r>
              <a:rPr lang="en-GB" sz="2000" dirty="0">
                <a:latin typeface="Verdana" panose="020B0604030504040204" pitchFamily="34" charset="0"/>
                <a:ea typeface="Verdana" panose="020B0604030504040204" pitchFamily="34" charset="0"/>
                <a:cs typeface="Arial" panose="020B0604020202020204" pitchFamily="34" charset="0"/>
              </a:rPr>
              <a:t> e </a:t>
            </a:r>
            <a:r>
              <a:rPr lang="en-GB" sz="2000" dirty="0" err="1">
                <a:latin typeface="Verdana" panose="020B0604030504040204" pitchFamily="34" charset="0"/>
                <a:ea typeface="Verdana" panose="020B0604030504040204" pitchFamily="34" charset="0"/>
                <a:cs typeface="Arial" panose="020B0604020202020204" pitchFamily="34" charset="0"/>
              </a:rPr>
              <a:t>segurança</a:t>
            </a: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endParaRPr lang="en-GB"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8022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normAutofit fontScale="90000"/>
          </a:bodyPr>
          <a:lstStyle/>
          <a:p>
            <a:r>
              <a:rPr lang="pt-BR" altLang="en-US" sz="4000" dirty="0"/>
              <a:t>Como vamos proteger nosso banco de dados?</a:t>
            </a:r>
            <a:endParaRPr lang="en-GB" altLang="en-US" sz="4000" dirty="0"/>
          </a:p>
        </p:txBody>
      </p:sp>
      <p:sp>
        <p:nvSpPr>
          <p:cNvPr id="7" name="Content Placeholder 2">
            <a:extLst>
              <a:ext uri="{FF2B5EF4-FFF2-40B4-BE49-F238E27FC236}">
                <a16:creationId xmlns:a16="http://schemas.microsoft.com/office/drawing/2014/main" id="{EF4959F9-1C00-45BF-9B55-463092AA2D0A}"/>
              </a:ext>
            </a:extLst>
          </p:cNvPr>
          <p:cNvSpPr>
            <a:spLocks noGrp="1"/>
          </p:cNvSpPr>
          <p:nvPr>
            <p:ph idx="1"/>
          </p:nvPr>
        </p:nvSpPr>
        <p:spPr/>
        <p:txBody>
          <a:bodyPr>
            <a:normAutofit/>
          </a:bodyPr>
          <a:lstStyle/>
          <a:p>
            <a:r>
              <a:rPr lang="pt-BR" altLang="en-US" sz="2800" dirty="0">
                <a:ea typeface="Verdana" panose="020B0604030504040204" pitchFamily="34" charset="0"/>
                <a:cs typeface="Arial" charset="0"/>
              </a:rPr>
              <a:t>Compromisso de gestão</a:t>
            </a:r>
          </a:p>
          <a:p>
            <a:r>
              <a:rPr lang="pt-BR" altLang="en-US" sz="2800" dirty="0">
                <a:ea typeface="Verdana" panose="020B0604030504040204" pitchFamily="34" charset="0"/>
                <a:cs typeface="Arial" charset="0"/>
              </a:rPr>
              <a:t>Políticas de segurança da informação</a:t>
            </a:r>
          </a:p>
          <a:p>
            <a:r>
              <a:rPr lang="pt-BR" altLang="en-US" sz="2800" dirty="0">
                <a:ea typeface="Verdana" panose="020B0604030504040204" pitchFamily="34" charset="0"/>
                <a:cs typeface="Arial" charset="0"/>
              </a:rPr>
              <a:t>Avaliações de riscos</a:t>
            </a:r>
          </a:p>
          <a:p>
            <a:r>
              <a:rPr lang="pt-BR" altLang="en-US" sz="2800" dirty="0">
                <a:ea typeface="Verdana" panose="020B0604030504040204" pitchFamily="34" charset="0"/>
                <a:cs typeface="Arial" charset="0"/>
              </a:rPr>
              <a:t>Controles adequados</a:t>
            </a:r>
          </a:p>
          <a:p>
            <a:r>
              <a:rPr lang="pt-BR" altLang="en-US" sz="2800" dirty="0">
                <a:ea typeface="Verdana" panose="020B0604030504040204" pitchFamily="34" charset="0"/>
                <a:cs typeface="Arial" charset="0"/>
              </a:rPr>
              <a:t>Fornecimento de recursos, treinamento e conscientização</a:t>
            </a:r>
          </a:p>
          <a:p>
            <a:r>
              <a:rPr lang="pt-BR" altLang="en-US" sz="2800" dirty="0">
                <a:ea typeface="Verdana" panose="020B0604030504040204" pitchFamily="34" charset="0"/>
                <a:cs typeface="Arial" charset="0"/>
              </a:rPr>
              <a:t>Monitorar, analisar e melhorar</a:t>
            </a:r>
            <a:endParaRPr lang="en-GB" altLang="en-US" sz="2800" dirty="0">
              <a:ea typeface="Verdana" panose="020B0604030504040204" pitchFamily="34" charset="0"/>
              <a:cs typeface="Arial" charset="0"/>
            </a:endParaRPr>
          </a:p>
        </p:txBody>
      </p:sp>
    </p:spTree>
    <p:extLst>
      <p:ext uri="{BB962C8B-B14F-4D97-AF65-F5344CB8AC3E}">
        <p14:creationId xmlns:p14="http://schemas.microsoft.com/office/powerpoint/2010/main" val="2209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30560" y="692696"/>
            <a:ext cx="8435279" cy="495523"/>
          </a:xfrm>
        </p:spPr>
        <p:txBody>
          <a:bodyPr>
            <a:normAutofit fontScale="90000"/>
          </a:bodyPr>
          <a:lstStyle/>
          <a:p>
            <a:r>
              <a:rPr lang="pt-BR" altLang="en-US" sz="3600" dirty="0"/>
              <a:t>O que eu faço para manter os dados seguros?</a:t>
            </a:r>
          </a:p>
        </p:txBody>
      </p:sp>
      <p:sp>
        <p:nvSpPr>
          <p:cNvPr id="5" name="Content Placeholder 2">
            <a:extLst>
              <a:ext uri="{FF2B5EF4-FFF2-40B4-BE49-F238E27FC236}">
                <a16:creationId xmlns:a16="http://schemas.microsoft.com/office/drawing/2014/main" id="{5D7BB331-876C-466C-B3CD-EF330800CA27}"/>
              </a:ext>
            </a:extLst>
          </p:cNvPr>
          <p:cNvSpPr txBox="1">
            <a:spLocks/>
          </p:cNvSpPr>
          <p:nvPr/>
        </p:nvSpPr>
        <p:spPr bwMode="auto">
          <a:xfrm>
            <a:off x="457200" y="1772816"/>
            <a:ext cx="4038600" cy="2588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400" dirty="0" err="1">
                <a:latin typeface="Verdana" panose="020B0604030504040204" pitchFamily="34" charset="0"/>
                <a:ea typeface="Verdana" panose="020B0604030504040204" pitchFamily="34" charset="0"/>
                <a:cs typeface="Arial" charset="0"/>
              </a:rPr>
              <a:t>Segurança</a:t>
            </a:r>
            <a:r>
              <a:rPr lang="en-GB" altLang="en-US" sz="2400" dirty="0">
                <a:latin typeface="Verdana" panose="020B0604030504040204" pitchFamily="34" charset="0"/>
                <a:ea typeface="Verdana" panose="020B0604030504040204" pitchFamily="34" charset="0"/>
                <a:cs typeface="Arial" charset="0"/>
              </a:rPr>
              <a:t> </a:t>
            </a:r>
            <a:r>
              <a:rPr lang="en-GB" altLang="en-US" sz="2400" dirty="0" err="1">
                <a:latin typeface="Verdana" panose="020B0604030504040204" pitchFamily="34" charset="0"/>
                <a:ea typeface="Verdana" panose="020B0604030504040204" pitchFamily="34" charset="0"/>
                <a:cs typeface="Arial" charset="0"/>
              </a:rPr>
              <a:t>Física</a:t>
            </a:r>
            <a:endParaRPr lang="en-GB" altLang="en-US" sz="2400" dirty="0">
              <a:latin typeface="Verdana" panose="020B0604030504040204" pitchFamily="34" charset="0"/>
              <a:ea typeface="Verdana" panose="020B0604030504040204" pitchFamily="34" charset="0"/>
              <a:cs typeface="Arial" charset="0"/>
            </a:endParaRPr>
          </a:p>
          <a:p>
            <a:pPr>
              <a:buClr>
                <a:schemeClr val="tx2"/>
              </a:buClr>
            </a:pPr>
            <a:r>
              <a:rPr lang="en-GB" altLang="en-US" sz="2400" dirty="0" err="1">
                <a:latin typeface="Verdana" panose="020B0604030504040204" pitchFamily="34" charset="0"/>
                <a:ea typeface="Verdana" panose="020B0604030504040204" pitchFamily="34" charset="0"/>
                <a:cs typeface="Arial" charset="0"/>
              </a:rPr>
              <a:t>Acesso</a:t>
            </a:r>
            <a:r>
              <a:rPr lang="en-GB" altLang="en-US" sz="2400" dirty="0">
                <a:latin typeface="Verdana" panose="020B0604030504040204" pitchFamily="34" charset="0"/>
                <a:ea typeface="Verdana" panose="020B0604030504040204" pitchFamily="34" charset="0"/>
                <a:cs typeface="Arial" charset="0"/>
              </a:rPr>
              <a:t> e </a:t>
            </a:r>
            <a:r>
              <a:rPr lang="en-GB" altLang="en-US" sz="2400" dirty="0" err="1">
                <a:latin typeface="Verdana" panose="020B0604030504040204" pitchFamily="34" charset="0"/>
                <a:ea typeface="Verdana" panose="020B0604030504040204" pitchFamily="34" charset="0"/>
                <a:cs typeface="Arial" charset="0"/>
              </a:rPr>
              <a:t>Senhas</a:t>
            </a:r>
            <a:endParaRPr lang="en-GB" altLang="en-US" sz="2400" dirty="0">
              <a:latin typeface="Verdana" panose="020B0604030504040204" pitchFamily="34" charset="0"/>
              <a:ea typeface="Verdana" panose="020B0604030504040204" pitchFamily="34" charset="0"/>
              <a:cs typeface="Arial" charset="0"/>
            </a:endParaRPr>
          </a:p>
          <a:p>
            <a:pPr>
              <a:buClr>
                <a:schemeClr val="tx2"/>
              </a:buClr>
            </a:pPr>
            <a:r>
              <a:rPr lang="en-GB" altLang="en-US" sz="2400" dirty="0">
                <a:latin typeface="Verdana" panose="020B0604030504040204" pitchFamily="34" charset="0"/>
                <a:ea typeface="Verdana" panose="020B0604030504040204" pitchFamily="34" charset="0"/>
                <a:cs typeface="Arial" charset="0"/>
              </a:rPr>
              <a:t>Email</a:t>
            </a:r>
          </a:p>
          <a:p>
            <a:pPr>
              <a:buClr>
                <a:schemeClr val="tx2"/>
              </a:buClr>
            </a:pPr>
            <a:r>
              <a:rPr lang="pt-BR" altLang="en-US" sz="2400" dirty="0">
                <a:latin typeface="Verdana" panose="020B0604030504040204" pitchFamily="34" charset="0"/>
                <a:ea typeface="Verdana" panose="020B0604030504040204" pitchFamily="34" charset="0"/>
                <a:cs typeface="Arial" charset="0"/>
              </a:rPr>
              <a:t>Usando a internet</a:t>
            </a:r>
          </a:p>
          <a:p>
            <a:pPr>
              <a:buClr>
                <a:schemeClr val="tx2"/>
              </a:buClr>
            </a:pPr>
            <a:r>
              <a:rPr lang="pt-BR" altLang="en-US" sz="2400" dirty="0">
                <a:latin typeface="Verdana" panose="020B0604030504040204" pitchFamily="34" charset="0"/>
                <a:ea typeface="Verdana" panose="020B0604030504040204" pitchFamily="34" charset="0"/>
                <a:cs typeface="Arial" charset="0"/>
              </a:rPr>
              <a:t>Serviços na nuvem</a:t>
            </a:r>
          </a:p>
          <a:p>
            <a:pPr>
              <a:buClr>
                <a:schemeClr val="tx2"/>
              </a:buClr>
            </a:pPr>
            <a:r>
              <a:rPr lang="en-GB" altLang="en-US" sz="2400" dirty="0">
                <a:latin typeface="Verdana" panose="020B0604030504040204" pitchFamily="34" charset="0"/>
                <a:ea typeface="Verdana" panose="020B0604030504040204" pitchFamily="34" charset="0"/>
                <a:cs typeface="Arial" charset="0"/>
              </a:rPr>
              <a:t>Anti-Virus</a:t>
            </a:r>
          </a:p>
          <a:p>
            <a:pPr>
              <a:buClr>
                <a:schemeClr val="tx2"/>
              </a:buClr>
            </a:pPr>
            <a:endParaRPr lang="en-GB" altLang="en-US" sz="2800" dirty="0">
              <a:latin typeface="Verdana" panose="020B0604030504040204" pitchFamily="34" charset="0"/>
              <a:ea typeface="Verdana" panose="020B0604030504040204" pitchFamily="34" charset="0"/>
              <a:cs typeface="Arial" charset="0"/>
            </a:endParaRPr>
          </a:p>
        </p:txBody>
      </p:sp>
      <p:sp>
        <p:nvSpPr>
          <p:cNvPr id="6" name="Content Placeholder 3">
            <a:extLst>
              <a:ext uri="{FF2B5EF4-FFF2-40B4-BE49-F238E27FC236}">
                <a16:creationId xmlns:a16="http://schemas.microsoft.com/office/drawing/2014/main" id="{28487CF9-9E03-4AA1-942C-B3A7C28F12FC}"/>
              </a:ext>
            </a:extLst>
          </p:cNvPr>
          <p:cNvSpPr txBox="1">
            <a:spLocks/>
          </p:cNvSpPr>
          <p:nvPr/>
        </p:nvSpPr>
        <p:spPr>
          <a:xfrm>
            <a:off x="4648200" y="1768326"/>
            <a:ext cx="4038600" cy="2660253"/>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400" dirty="0">
                <a:latin typeface="Verdana" panose="020B0604030504040204" pitchFamily="34" charset="0"/>
                <a:ea typeface="Verdana" panose="020B0604030504040204" pitchFamily="34" charset="0"/>
                <a:cs typeface="Arial" charset="0"/>
              </a:rPr>
              <a:t>Computação móvel</a:t>
            </a:r>
          </a:p>
          <a:p>
            <a:pPr>
              <a:buClr>
                <a:schemeClr val="tx2"/>
              </a:buClr>
            </a:pPr>
            <a:r>
              <a:rPr lang="pt-BR" altLang="en-US" sz="2400" dirty="0">
                <a:latin typeface="Verdana" panose="020B0604030504040204" pitchFamily="34" charset="0"/>
                <a:ea typeface="Verdana" panose="020B0604030504040204" pitchFamily="34" charset="0"/>
                <a:cs typeface="Arial" charset="0"/>
              </a:rPr>
              <a:t>Mídia removível</a:t>
            </a:r>
          </a:p>
          <a:p>
            <a:pPr>
              <a:buClr>
                <a:schemeClr val="tx2"/>
              </a:buClr>
            </a:pPr>
            <a:r>
              <a:rPr lang="pt-BR" altLang="en-US" sz="2400" dirty="0">
                <a:latin typeface="Verdana" panose="020B0604030504040204" pitchFamily="34" charset="0"/>
                <a:ea typeface="Verdana" panose="020B0604030504040204" pitchFamily="34" charset="0"/>
                <a:cs typeface="Arial" charset="0"/>
              </a:rPr>
              <a:t>Eliminação de informações</a:t>
            </a:r>
          </a:p>
          <a:p>
            <a:pPr>
              <a:buClr>
                <a:schemeClr val="tx2"/>
              </a:buClr>
            </a:pPr>
            <a:r>
              <a:rPr lang="pt-BR" altLang="en-US" sz="2400" dirty="0">
                <a:latin typeface="Verdana" panose="020B0604030504040204" pitchFamily="34" charset="0"/>
                <a:ea typeface="Verdana" panose="020B0604030504040204" pitchFamily="34" charset="0"/>
                <a:cs typeface="Arial" charset="0"/>
              </a:rPr>
              <a:t>Incidentes de segurança</a:t>
            </a:r>
            <a:endParaRPr lang="en-GB" altLang="en-US" sz="2400" dirty="0">
              <a:latin typeface="Verdana" panose="020B0604030504040204" pitchFamily="34" charset="0"/>
              <a:ea typeface="Verdana" panose="020B0604030504040204" pitchFamily="34" charset="0"/>
            </a:endParaRPr>
          </a:p>
        </p:txBody>
      </p:sp>
      <p:sp>
        <p:nvSpPr>
          <p:cNvPr id="7" name="TextBox 1">
            <a:extLst>
              <a:ext uri="{FF2B5EF4-FFF2-40B4-BE49-F238E27FC236}">
                <a16:creationId xmlns:a16="http://schemas.microsoft.com/office/drawing/2014/main" id="{27D923CB-8BB5-4533-BACC-354B28EB4EE9}"/>
              </a:ext>
            </a:extLst>
          </p:cNvPr>
          <p:cNvSpPr txBox="1"/>
          <p:nvPr/>
        </p:nvSpPr>
        <p:spPr>
          <a:xfrm>
            <a:off x="1259632" y="4941168"/>
            <a:ext cx="7236804" cy="707886"/>
          </a:xfrm>
          <a:prstGeom prst="rect">
            <a:avLst/>
          </a:prstGeom>
          <a:noFill/>
        </p:spPr>
        <p:txBody>
          <a:bodyPr wrap="square" rtlCol="0">
            <a:spAutoFit/>
          </a:bodyPr>
          <a:lstStyle/>
          <a:p>
            <a:pPr algn="ctr"/>
            <a:r>
              <a:rPr lang="pt-BR" sz="2000" i="1" dirty="0">
                <a:latin typeface="Arial" panose="020B0604020202020204" pitchFamily="34" charset="0"/>
                <a:cs typeface="Arial" panose="020B0604020202020204" pitchFamily="34" charset="0"/>
              </a:rPr>
              <a:t>Lembre-se - não cumprir uma política aprovada é uma ofensa disciplinar.</a:t>
            </a:r>
            <a:endParaRPr lang="en-GB"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611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Segurança</a:t>
            </a:r>
            <a:r>
              <a:rPr lang="en-GB" altLang="en-US" dirty="0"/>
              <a:t> </a:t>
            </a:r>
            <a:r>
              <a:rPr lang="en-GB" altLang="en-US" dirty="0" err="1"/>
              <a:t>Física</a:t>
            </a:r>
            <a:endParaRPr lang="en-GB" altLang="en-US" dirty="0"/>
          </a:p>
        </p:txBody>
      </p:sp>
      <p:sp>
        <p:nvSpPr>
          <p:cNvPr id="14339" name="Content Placeholder 2"/>
          <p:cNvSpPr>
            <a:spLocks noGrp="1"/>
          </p:cNvSpPr>
          <p:nvPr>
            <p:ph idx="1"/>
          </p:nvPr>
        </p:nvSpPr>
        <p:spPr>
          <a:xfrm>
            <a:off x="468313" y="2447413"/>
            <a:ext cx="8229600" cy="4389437"/>
          </a:xfrm>
        </p:spPr>
        <p:txBody>
          <a:bodyPr/>
          <a:lstStyle/>
          <a:p>
            <a:r>
              <a:rPr lang="pt-BR" altLang="en-US" dirty="0">
                <a:latin typeface="Arial" charset="0"/>
                <a:cs typeface="Arial" charset="0"/>
              </a:rPr>
              <a:t>Proteger portas e janelas</a:t>
            </a:r>
          </a:p>
          <a:p>
            <a:r>
              <a:rPr lang="pt-BR" altLang="en-US" i="1" dirty="0" err="1">
                <a:latin typeface="Arial" charset="0"/>
                <a:cs typeface="Arial" charset="0"/>
              </a:rPr>
              <a:t>Tailgating</a:t>
            </a:r>
            <a:endParaRPr lang="pt-BR" altLang="en-US" i="1" dirty="0">
              <a:latin typeface="Arial" charset="0"/>
              <a:cs typeface="Arial" charset="0"/>
            </a:endParaRPr>
          </a:p>
          <a:p>
            <a:r>
              <a:rPr lang="pt-BR" altLang="en-US" dirty="0">
                <a:latin typeface="Arial" charset="0"/>
                <a:cs typeface="Arial" charset="0"/>
              </a:rPr>
              <a:t>Cuidar de cartões e </a:t>
            </a:r>
            <a:r>
              <a:rPr lang="pt-BR" altLang="en-US" dirty="0" err="1">
                <a:latin typeface="Arial" charset="0"/>
                <a:cs typeface="Arial" charset="0"/>
              </a:rPr>
              <a:t>PINs</a:t>
            </a:r>
            <a:endParaRPr lang="pt-BR" altLang="en-US" dirty="0">
              <a:latin typeface="Arial" charset="0"/>
              <a:cs typeface="Arial" charset="0"/>
            </a:endParaRPr>
          </a:p>
          <a:p>
            <a:r>
              <a:rPr lang="pt-BR" altLang="en-US" dirty="0">
                <a:latin typeface="Arial" charset="0"/>
                <a:cs typeface="Arial" charset="0"/>
              </a:rPr>
              <a:t>Acompanhar a entrada de visitantes</a:t>
            </a:r>
          </a:p>
          <a:p>
            <a:r>
              <a:rPr lang="pt-BR" altLang="en-US" dirty="0">
                <a:latin typeface="Arial" charset="0"/>
                <a:cs typeface="Arial" charset="0"/>
              </a:rPr>
              <a:t>Impedir o acesso de estranhos</a:t>
            </a:r>
          </a:p>
          <a:p>
            <a:r>
              <a:rPr lang="pt-BR" altLang="en-US" dirty="0">
                <a:latin typeface="Arial" charset="0"/>
                <a:cs typeface="Arial" charset="0"/>
              </a:rPr>
              <a:t>Supervisionar entregas</a:t>
            </a:r>
            <a:endParaRPr lang="en-GB" altLang="en-US" dirty="0">
              <a:latin typeface="Arial" charset="0"/>
              <a:cs typeface="Arial" charset="0"/>
            </a:endParaRPr>
          </a:p>
        </p:txBody>
      </p:sp>
      <p:pic>
        <p:nvPicPr>
          <p:cNvPr id="7" name="Picture 6" descr="A black sign with white text&#10;&#10;Description automatically generated">
            <a:extLst>
              <a:ext uri="{FF2B5EF4-FFF2-40B4-BE49-F238E27FC236}">
                <a16:creationId xmlns:a16="http://schemas.microsoft.com/office/drawing/2014/main" id="{1D9ADE2B-A31F-4A50-8E73-55F8E6A33D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2200" y="404664"/>
            <a:ext cx="2438400" cy="2438400"/>
          </a:xfrm>
          <a:prstGeom prst="rect">
            <a:avLst/>
          </a:prstGeom>
        </p:spPr>
      </p:pic>
    </p:spTree>
    <p:extLst>
      <p:ext uri="{BB962C8B-B14F-4D97-AF65-F5344CB8AC3E}">
        <p14:creationId xmlns:p14="http://schemas.microsoft.com/office/powerpoint/2010/main" val="327852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Acesso</a:t>
            </a:r>
            <a:r>
              <a:rPr lang="en-GB" altLang="en-US" dirty="0"/>
              <a:t> e </a:t>
            </a:r>
            <a:r>
              <a:rPr lang="en-GB" altLang="en-US" dirty="0" err="1"/>
              <a:t>Senhas</a:t>
            </a:r>
            <a:endParaRPr lang="en-GB" altLang="en-US" dirty="0"/>
          </a:p>
        </p:txBody>
      </p:sp>
      <p:sp>
        <p:nvSpPr>
          <p:cNvPr id="14339" name="Content Placeholder 2"/>
          <p:cNvSpPr>
            <a:spLocks noGrp="1"/>
          </p:cNvSpPr>
          <p:nvPr>
            <p:ph idx="1"/>
          </p:nvPr>
        </p:nvSpPr>
        <p:spPr>
          <a:xfrm>
            <a:off x="323528" y="1844824"/>
            <a:ext cx="8229600" cy="4389437"/>
          </a:xfrm>
        </p:spPr>
        <p:txBody>
          <a:bodyPr/>
          <a:lstStyle/>
          <a:p>
            <a:r>
              <a:rPr lang="pt-BR" altLang="en-US" dirty="0">
                <a:latin typeface="Arial" charset="0"/>
                <a:cs typeface="Arial" charset="0"/>
              </a:rPr>
              <a:t>Use somente sua própria conta de usuário</a:t>
            </a:r>
          </a:p>
          <a:p>
            <a:r>
              <a:rPr lang="pt-BR" altLang="en-US" dirty="0">
                <a:latin typeface="Arial" charset="0"/>
                <a:cs typeface="Arial" charset="0"/>
              </a:rPr>
              <a:t>Nunca deixe ninguém usar sua conta de usuário</a:t>
            </a:r>
          </a:p>
          <a:p>
            <a:r>
              <a:rPr lang="pt-BR" altLang="en-US" dirty="0">
                <a:latin typeface="Arial" charset="0"/>
                <a:cs typeface="Arial" charset="0"/>
              </a:rPr>
              <a:t>Escolha uma senha forte</a:t>
            </a:r>
          </a:p>
          <a:p>
            <a:r>
              <a:rPr lang="pt-BR" altLang="en-US" dirty="0">
                <a:latin typeface="Arial" charset="0"/>
                <a:cs typeface="Arial" charset="0"/>
              </a:rPr>
              <a:t>Nunca </a:t>
            </a:r>
            <a:r>
              <a:rPr lang="pt-BR" altLang="en-US" dirty="0">
                <a:ea typeface="Verdana" panose="020B0604030504040204" pitchFamily="34" charset="0"/>
                <a:cs typeface="Arial" charset="0"/>
              </a:rPr>
              <a:t>diga</a:t>
            </a:r>
            <a:r>
              <a:rPr lang="pt-BR" altLang="en-US" dirty="0">
                <a:latin typeface="Arial" charset="0"/>
                <a:cs typeface="Arial" charset="0"/>
              </a:rPr>
              <a:t> a ninguém sua senha</a:t>
            </a:r>
          </a:p>
          <a:p>
            <a:r>
              <a:rPr lang="pt-BR" altLang="en-US" dirty="0">
                <a:latin typeface="Arial" charset="0"/>
                <a:cs typeface="Arial" charset="0"/>
              </a:rPr>
              <a:t>Nunca escreva sua senha em papel</a:t>
            </a:r>
          </a:p>
          <a:p>
            <a:r>
              <a:rPr lang="pt-BR" altLang="en-US" dirty="0">
                <a:latin typeface="Arial" charset="0"/>
                <a:cs typeface="Arial" charset="0"/>
              </a:rPr>
              <a:t>Use uma senha diferente para cada sistema</a:t>
            </a:r>
          </a:p>
          <a:p>
            <a:r>
              <a:rPr lang="pt-BR" altLang="en-US" dirty="0">
                <a:latin typeface="Arial" charset="0"/>
                <a:cs typeface="Arial" charset="0"/>
              </a:rPr>
              <a:t>Use dois fatores de autenticação, sempre que possível</a:t>
            </a:r>
            <a:endParaRPr lang="en-GB" altLang="en-US" dirty="0">
              <a:latin typeface="Arial" charset="0"/>
              <a:cs typeface="Arial" charset="0"/>
            </a:endParaRPr>
          </a:p>
        </p:txBody>
      </p:sp>
      <p:pic>
        <p:nvPicPr>
          <p:cNvPr id="3" name="Imagem 2" descr="Uma imagem contendo objeto&#10;&#10;Descrição gerada com alta confiança">
            <a:extLst>
              <a:ext uri="{FF2B5EF4-FFF2-40B4-BE49-F238E27FC236}">
                <a16:creationId xmlns:a16="http://schemas.microsoft.com/office/drawing/2014/main" id="{D60C2016-E46D-4712-B403-8302E60837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1" y="6237312"/>
            <a:ext cx="1184410" cy="240748"/>
          </a:xfrm>
          <a:prstGeom prst="rect">
            <a:avLst/>
          </a:prstGeom>
        </p:spPr>
      </p:pic>
      <p:pic>
        <p:nvPicPr>
          <p:cNvPr id="4" name="Picture 3" descr="A black sign with white letters&#10;&#10;Description automatically generated">
            <a:extLst>
              <a:ext uri="{FF2B5EF4-FFF2-40B4-BE49-F238E27FC236}">
                <a16:creationId xmlns:a16="http://schemas.microsoft.com/office/drawing/2014/main" id="{634E8A5B-9161-40F8-8310-EC8C85E000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260648"/>
            <a:ext cx="2438400" cy="2438400"/>
          </a:xfrm>
          <a:prstGeom prst="rect">
            <a:avLst/>
          </a:prstGeom>
        </p:spPr>
      </p:pic>
    </p:spTree>
    <p:extLst>
      <p:ext uri="{BB962C8B-B14F-4D97-AF65-F5344CB8AC3E}">
        <p14:creationId xmlns:p14="http://schemas.microsoft.com/office/powerpoint/2010/main" val="2089832447"/>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0</TotalTime>
  <Words>4035</Words>
  <Application>Microsoft Office PowerPoint</Application>
  <PresentationFormat>On-screen Show (4:3)</PresentationFormat>
  <Paragraphs>372</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Verdana</vt:lpstr>
      <vt:lpstr>Wingdings</vt:lpstr>
      <vt:lpstr>Wingdings 2</vt:lpstr>
      <vt:lpstr>Tutelas</vt:lpstr>
      <vt:lpstr>PowerPoint Presentation</vt:lpstr>
      <vt:lpstr>Tópico</vt:lpstr>
      <vt:lpstr>Banco de Dados</vt:lpstr>
      <vt:lpstr>Quem pode estar interessado em nosso banco de dados?</vt:lpstr>
      <vt:lpstr>O que aconteceria se ...</vt:lpstr>
      <vt:lpstr>Como vamos proteger nosso banco de dados?</vt:lpstr>
      <vt:lpstr>O que eu faço para manter os dados seguros?</vt:lpstr>
      <vt:lpstr>Segurança Física</vt:lpstr>
      <vt:lpstr>Acesso e Senhas</vt:lpstr>
      <vt:lpstr>E-mail</vt:lpstr>
      <vt:lpstr>Ataques no E-mail</vt:lpstr>
      <vt:lpstr>Usando a internet</vt:lpstr>
      <vt:lpstr>Usando Serviços da Nuvem</vt:lpstr>
      <vt:lpstr>Antivírus</vt:lpstr>
      <vt:lpstr>Dispositivos Móveis</vt:lpstr>
      <vt:lpstr>Mídia Removível</vt:lpstr>
      <vt:lpstr>Descarte de Informações</vt:lpstr>
      <vt:lpstr>Incidentes de Segurança</vt:lpstr>
      <vt:lpstr>Conclusão</vt:lpstr>
      <vt:lpstr>Perguntas</vt:lpstr>
      <vt:lpstr>Questionário</vt:lpstr>
      <vt:lpstr>Continuação do questionário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Zachariah Zagol</cp:lastModifiedBy>
  <cp:revision>2</cp:revision>
  <dcterms:created xsi:type="dcterms:W3CDTF">2019-11-18T23:19:05Z</dcterms:created>
  <dcterms:modified xsi:type="dcterms:W3CDTF">2020-01-04T22:27:59Z</dcterms:modified>
</cp:coreProperties>
</file>