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20"/>
  </p:notesMasterIdLst>
  <p:sldIdLst>
    <p:sldId id="259" r:id="rId2"/>
    <p:sldId id="260" r:id="rId3"/>
    <p:sldId id="261" r:id="rId4"/>
    <p:sldId id="266" r:id="rId5"/>
    <p:sldId id="277" r:id="rId6"/>
    <p:sldId id="278" r:id="rId7"/>
    <p:sldId id="267" r:id="rId8"/>
    <p:sldId id="279" r:id="rId9"/>
    <p:sldId id="268" r:id="rId10"/>
    <p:sldId id="269" r:id="rId11"/>
    <p:sldId id="284" r:id="rId12"/>
    <p:sldId id="270" r:id="rId13"/>
    <p:sldId id="280" r:id="rId14"/>
    <p:sldId id="283" r:id="rId15"/>
    <p:sldId id="271" r:id="rId16"/>
    <p:sldId id="281" r:id="rId17"/>
    <p:sldId id="275" r:id="rId18"/>
    <p:sldId id="26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19" autoAdjust="0"/>
    <p:restoredTop sz="53702" autoAdjust="0"/>
  </p:normalViewPr>
  <p:slideViewPr>
    <p:cSldViewPr snapToGrid="0">
      <p:cViewPr varScale="1">
        <p:scale>
          <a:sx n="61" d="100"/>
          <a:sy n="61" d="100"/>
        </p:scale>
        <p:origin x="457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6C455B-68DC-485A-BCBD-7A23E389CF1B}" type="datetimeFigureOut">
              <a:rPr lang="en-US" smtClean="0"/>
              <a:t>1/4/2020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00049-EE6B-497F-ACF9-3873D53D61C3}" type="slidenum">
              <a:rPr lang="en-US" smtClean="0"/>
              <a:t>‹#›</a:t>
            </a:fld>
            <a:endParaRPr lang="en-US"/>
          </a:p>
        </p:txBody>
      </p:sp>
    </p:spTree>
    <p:extLst>
      <p:ext uri="{BB962C8B-B14F-4D97-AF65-F5344CB8AC3E}">
        <p14:creationId xmlns:p14="http://schemas.microsoft.com/office/powerpoint/2010/main" val="137815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Esta apresentação destina-se a ser usada para treinamento de conscientização geral sobre a LGPD, incluindo os termos-chave, o que foi implementado pela equipe de conformidade e as principais áreas em que cada funcionário pode ajudar a manter a conformidade.</a:t>
            </a:r>
          </a:p>
          <a:p>
            <a:endParaRPr lang="en-GB" baseline="0" dirty="0">
              <a:latin typeface="Verdana" panose="020B0604030504040204" pitchFamily="34" charset="0"/>
              <a:ea typeface="Verdana" panose="020B0604030504040204" pitchFamily="34" charset="0"/>
            </a:endParaRPr>
          </a:p>
          <a:p>
            <a:r>
              <a:rPr lang="en-GB" sz="1400" b="1" kern="1200" dirty="0" err="1">
                <a:solidFill>
                  <a:schemeClr val="tx1"/>
                </a:solidFill>
                <a:effectLst/>
                <a:latin typeface="Verdana" panose="020B0604030504040204" pitchFamily="34" charset="0"/>
                <a:ea typeface="Verdana" panose="020B0604030504040204" pitchFamily="34" charset="0"/>
                <a:cs typeface="+mn-cs"/>
              </a:rPr>
              <a:t>Orientação</a:t>
            </a:r>
            <a:r>
              <a:rPr lang="en-GB" sz="1400" b="1" kern="1200" dirty="0">
                <a:solidFill>
                  <a:schemeClr val="tx1"/>
                </a:solidFill>
                <a:effectLst/>
                <a:latin typeface="Verdana" panose="020B0604030504040204" pitchFamily="34" charset="0"/>
                <a:ea typeface="Verdana" panose="020B0604030504040204" pitchFamily="34" charset="0"/>
                <a:cs typeface="+mn-cs"/>
              </a:rPr>
              <a:t> de </a:t>
            </a:r>
            <a:r>
              <a:rPr lang="en-GB" sz="1400" b="1" kern="1200" dirty="0" err="1">
                <a:solidFill>
                  <a:schemeClr val="tx1"/>
                </a:solidFill>
                <a:effectLst/>
                <a:latin typeface="Verdana" panose="020B0604030504040204" pitchFamily="34" charset="0"/>
                <a:ea typeface="Verdana" panose="020B0604030504040204" pitchFamily="34" charset="0"/>
                <a:cs typeface="+mn-cs"/>
              </a:rPr>
              <a:t>Implementação</a:t>
            </a:r>
            <a:r>
              <a:rPr lang="en-GB" sz="1400" b="1" kern="1200" dirty="0">
                <a:solidFill>
                  <a:schemeClr val="tx1"/>
                </a:solidFill>
                <a:effectLst/>
                <a:latin typeface="Verdana" panose="020B0604030504040204" pitchFamily="34" charset="0"/>
                <a:ea typeface="Verdana" panose="020B0604030504040204" pitchFamily="34" charset="0"/>
                <a:cs typeface="+mn-cs"/>
              </a:rPr>
              <a:t>:</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Objetivo</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deste</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documento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pt-BR" sz="1200" kern="1200" dirty="0">
                <a:solidFill>
                  <a:schemeClr val="tx1"/>
                </a:solidFill>
                <a:effectLst/>
                <a:latin typeface="Verdana" panose="020B0604030504040204" pitchFamily="34" charset="0"/>
                <a:ea typeface="Verdana" panose="020B0604030504040204" pitchFamily="34" charset="0"/>
                <a:cs typeface="+mn-cs"/>
              </a:rPr>
              <a:t>Esta apresentação destina-se principalmente a funcionários, contratados e outras partes interessadas que tem acesso e/ou usam dados pessoais, conscientizando das suas responsabilidades sobre a LGPD.</a:t>
            </a:r>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Áreas</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abordadas</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na</a:t>
            </a:r>
            <a:r>
              <a:rPr lang="en-GB" sz="1200" b="1" kern="1200" dirty="0">
                <a:solidFill>
                  <a:schemeClr val="tx1"/>
                </a:solidFill>
                <a:effectLst/>
                <a:latin typeface="Verdana" panose="020B0604030504040204" pitchFamily="34" charset="0"/>
                <a:ea typeface="Verdana" panose="020B0604030504040204" pitchFamily="34" charset="0"/>
                <a:cs typeface="+mn-cs"/>
              </a:rPr>
              <a:t> LGPD</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pt-BR" sz="1200" kern="1200" dirty="0">
                <a:solidFill>
                  <a:schemeClr val="tx1"/>
                </a:solidFill>
                <a:effectLst/>
                <a:latin typeface="Verdana" panose="020B0604030504040204" pitchFamily="34" charset="0"/>
                <a:ea typeface="Verdana" panose="020B0604030504040204" pitchFamily="34" charset="0"/>
                <a:cs typeface="+mn-cs"/>
              </a:rPr>
              <a:t>Todas as áreas da LGPD são abordadas por este documento.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en-GB" sz="1200" b="1" kern="1200" dirty="0" err="1">
                <a:solidFill>
                  <a:schemeClr val="tx1"/>
                </a:solidFill>
                <a:effectLst/>
                <a:latin typeface="Verdana" panose="020B0604030504040204" pitchFamily="34" charset="0"/>
                <a:ea typeface="Verdana" panose="020B0604030504040204" pitchFamily="34" charset="0"/>
                <a:cs typeface="+mn-cs"/>
              </a:rPr>
              <a:t>Orientação</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Geral</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latin typeface="Verdana" panose="020B0604030504040204" pitchFamily="34" charset="0"/>
                <a:ea typeface="Verdana" panose="020B0604030504040204" pitchFamily="34" charset="0"/>
              </a:rPr>
              <a:t>Esta é uma visão geral dos principais pontos da LGPD e destina-se a pessoas que atuam ativamente com dados pessoais como parte de suas funções. </a:t>
            </a:r>
            <a:r>
              <a:rPr lang="pt-BR" baseline="0" dirty="0"/>
              <a:t>Você pode optar por adaptar a apresentação para públicos específicos, por exemplo departamentos de negócios. A adaptação pode envolver a adição de slides adicionais, a retirada e a alteração do conteúdo de alguns deles</a:t>
            </a:r>
            <a:r>
              <a:rPr lang="pt-BR" baseline="0" dirty="0">
                <a:latin typeface="Verdana" panose="020B0604030504040204" pitchFamily="34" charset="0"/>
                <a:ea typeface="Verdana" panose="020B0604030504040204" pitchFamily="34"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Frequência</a:t>
            </a:r>
            <a:r>
              <a:rPr lang="en-GB" sz="1200" b="1" kern="1200" dirty="0">
                <a:solidFill>
                  <a:schemeClr val="tx1"/>
                </a:solidFill>
                <a:effectLst/>
                <a:latin typeface="Verdana" panose="020B0604030504040204" pitchFamily="34" charset="0"/>
                <a:ea typeface="Verdana" panose="020B0604030504040204" pitchFamily="34" charset="0"/>
                <a:cs typeface="+mn-cs"/>
              </a:rPr>
              <a:t> de </a:t>
            </a:r>
            <a:r>
              <a:rPr lang="en-GB" sz="1200" b="1" kern="1200" dirty="0" err="1">
                <a:solidFill>
                  <a:schemeClr val="tx1"/>
                </a:solidFill>
                <a:effectLst/>
                <a:latin typeface="Verdana" panose="020B0604030504040204" pitchFamily="34" charset="0"/>
                <a:ea typeface="Verdana" panose="020B0604030504040204" pitchFamily="34" charset="0"/>
                <a:cs typeface="+mn-cs"/>
              </a:rPr>
              <a:t>Revisão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pt-BR" sz="1200" kern="1200" dirty="0">
                <a:solidFill>
                  <a:schemeClr val="tx1"/>
                </a:solidFill>
                <a:effectLst/>
                <a:latin typeface="+mn-lt"/>
                <a:ea typeface="+mn-ea"/>
                <a:cs typeface="+mn-cs"/>
              </a:rPr>
              <a:t>Recomendamos que este documento seja revisado após cada apresentação para garantir que ele esteja abrangendo os conteúdos necessários, com base no feedback de cada exposição.</a:t>
            </a: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3F7CB91A-E68A-4013-89AA-BBD0967A2B48}" type="slidenum">
              <a:rPr lang="en-GB" smtClean="0"/>
              <a:t>1</a:t>
            </a:fld>
            <a:endParaRPr lang="en-GB"/>
          </a:p>
        </p:txBody>
      </p:sp>
    </p:spTree>
    <p:extLst>
      <p:ext uri="{BB962C8B-B14F-4D97-AF65-F5344CB8AC3E}">
        <p14:creationId xmlns:p14="http://schemas.microsoft.com/office/powerpoint/2010/main" val="1321647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en-GB" dirty="0"/>
              <a:t>O</a:t>
            </a:r>
            <a:r>
              <a:rPr lang="pt-BR" dirty="0"/>
              <a:t> operador executa uma função sob a direção de um controlador e só pode fazer o que o controlador determinar. Um exemplo seria um provedor de serviços de “nuvem” que fornece os recursos para uma empresa coletar dados de seus clientes; a organização é o controlador e o provedor de serviços em “nuvem” é o operador.</a:t>
            </a:r>
          </a:p>
          <a:p>
            <a:endParaRPr lang="pt-BR" dirty="0"/>
          </a:p>
          <a:p>
            <a:r>
              <a:rPr lang="pt-BR" sz="1200" b="0" i="0" u="none" strike="noStrike" kern="1200" baseline="0" dirty="0">
                <a:solidFill>
                  <a:schemeClr val="tx1"/>
                </a:solidFill>
                <a:latin typeface="+mn-lt"/>
                <a:ea typeface="+mn-ea"/>
                <a:cs typeface="+mn-cs"/>
              </a:rPr>
              <a:t>Exemplo de operadores: Google; terceiros contratados para qualquer tipo de tratamento ou arquivamento dos dados (terceirização de folha de pagamentos, de cobranças...)</a:t>
            </a:r>
            <a:endParaRPr lang="en-GB" dirty="0"/>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Discuta em quais áreas sua organização pode ser considerada um operador.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10</a:t>
            </a:fld>
            <a:endParaRPr lang="en-GB"/>
          </a:p>
        </p:txBody>
      </p:sp>
    </p:spTree>
    <p:extLst>
      <p:ext uri="{BB962C8B-B14F-4D97-AF65-F5344CB8AC3E}">
        <p14:creationId xmlns:p14="http://schemas.microsoft.com/office/powerpoint/2010/main" val="1848318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t>O encarregado tem a atribuição de d</a:t>
            </a:r>
            <a:r>
              <a:rPr lang="pt-BR" sz="1200" b="0" i="0" u="none" strike="noStrike" kern="1200" baseline="0" dirty="0">
                <a:solidFill>
                  <a:schemeClr val="tx1"/>
                </a:solidFill>
                <a:latin typeface="+mn-lt"/>
                <a:ea typeface="+mn-ea"/>
                <a:cs typeface="+mn-cs"/>
              </a:rPr>
              <a:t>ifundir a existência da LGPD, orientando os empregados e contratados da empresa a respeito das práticas a serem tomadas em relação à proteção de dados pessoais e zelando pelo cumprimento das regras previstas na lei. Ainda deve recepcionar e atender demandas dos titulares de dados e interagir com a Autoridade Nacional de Proteção de Dados.</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O encarregado deve ter conhecimentos técnicos e jurídicos e sua identidade deve ser pública, informada preferencialmente no site do controlador;</a:t>
            </a:r>
          </a:p>
        </p:txBody>
      </p:sp>
      <p:sp>
        <p:nvSpPr>
          <p:cNvPr id="4" name="Slide Number Placeholder 3"/>
          <p:cNvSpPr>
            <a:spLocks noGrp="1"/>
          </p:cNvSpPr>
          <p:nvPr>
            <p:ph type="sldNum" sz="quarter" idx="10"/>
          </p:nvPr>
        </p:nvSpPr>
        <p:spPr/>
        <p:txBody>
          <a:bodyPr/>
          <a:lstStyle/>
          <a:p>
            <a:fld id="{3F7CB91A-E68A-4013-89AA-BBD0967A2B48}" type="slidenum">
              <a:rPr lang="en-GB" smtClean="0"/>
              <a:t>11</a:t>
            </a:fld>
            <a:endParaRPr lang="en-GB"/>
          </a:p>
        </p:txBody>
      </p:sp>
    </p:spTree>
    <p:extLst>
      <p:ext uri="{BB962C8B-B14F-4D97-AF65-F5344CB8AC3E}">
        <p14:creationId xmlns:p14="http://schemas.microsoft.com/office/powerpoint/2010/main" val="3876831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sz="1200" b="0" i="0" u="none" strike="noStrike" kern="1200" baseline="0" dirty="0">
                <a:solidFill>
                  <a:schemeClr val="tx1"/>
                </a:solidFill>
                <a:latin typeface="+mn-lt"/>
                <a:ea typeface="+mn-ea"/>
                <a:cs typeface="+mn-cs"/>
              </a:rPr>
              <a:t>As bases legais devem ser analisadas, de boa-fé, em conformidade com os seguintes princípios:</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Licitude e Finalidade: o tratamento de dados deve atender a propósitos legítimos e lícitos, com finalidades determinadas, informadas ao titular, não podendo ser tratados posteriormente com finalidade diversa daquela para as quais os dados foram coletados; </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Adequação e Necessidade: os dados tratados devem ser adequados, pertinentes e limitados ao mínimo necessário para a realização de suas finalidades, inclusive com relação ao tempo de utilização destes dados;</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Exatidão e Transparência: os dados devem ser exatos, claros e atualizados, quando necessário e para o cumprimento da finalidade de seu tratamento, assegurando aos titulares o fácil acesso às informações relativas ao tratamento de dados e aos agentes de tratamentos;</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Segurança (integridade e confidencialidade): os dados devem ser tratados de forma segura, protegidos contra o tratamento não autorizado ou ilícito, e contra a sua perda, destruição ou alteração acidental, adotando medidas adequadas para prevenir a ocorrência de danos em virtude do tratamento de dados pessoais;</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Responsabilidade: o responsável pelo tratamento de dados deve comprovar a observância dos princípios e o cumprimento das normas de proteção de dados com medidas eficaz, quando necessário, perante as autoridades de controle.</a:t>
            </a:r>
          </a:p>
          <a:p>
            <a:pPr marL="0" indent="0">
              <a:buNone/>
            </a:pPr>
            <a:endParaRPr lang="pt-BR" dirty="0">
              <a:latin typeface="Verdana" panose="020B0604030504040204" pitchFamily="34" charset="0"/>
              <a:ea typeface="Verdana" panose="020B0604030504040204" pitchFamily="34" charset="0"/>
            </a:endParaRPr>
          </a:p>
          <a:p>
            <a:pPr marL="0" indent="0">
              <a:buNone/>
            </a:pPr>
            <a:r>
              <a:rPr lang="pt-BR" dirty="0">
                <a:latin typeface="Verdana" panose="020B0604030504040204" pitchFamily="34" charset="0"/>
                <a:ea typeface="Verdana" panose="020B0604030504040204" pitchFamily="34" charset="0"/>
              </a:rPr>
              <a:t>Deixe claro que, apesar da complexidade da LGPD, se seguirmos esses princípios no tratamento dos dados pessoais, estaremos em conformidade.</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12</a:t>
            </a:fld>
            <a:endParaRPr lang="en-GB"/>
          </a:p>
        </p:txBody>
      </p:sp>
    </p:spTree>
    <p:extLst>
      <p:ext uri="{BB962C8B-B14F-4D97-AF65-F5344CB8AC3E}">
        <p14:creationId xmlns:p14="http://schemas.microsoft.com/office/powerpoint/2010/main" val="41204537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Este slide (e o próximo slide) tem como objetivo resumir o que já foi feito pela sua organização para garantir a conformidade com a LGPD. Atualize este slide com as informações que sua organização já realizou.</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ponto principal é mencionar que muito trabalho foi feito pela equipe de conformidade para entender a LGPD e garantir que tudo esteja pronto para atendê-la desde o primeiro dia. O papel do público é ajudar a garantir que permaneçamos em conformidade a partir de agora e no futuro. Isso é muito importante.</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13</a:t>
            </a:fld>
            <a:endParaRPr lang="en-GB"/>
          </a:p>
        </p:txBody>
      </p:sp>
    </p:spTree>
    <p:extLst>
      <p:ext uri="{BB962C8B-B14F-4D97-AF65-F5344CB8AC3E}">
        <p14:creationId xmlns:p14="http://schemas.microsoft.com/office/powerpoint/2010/main" val="31422897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Você pode expandir alguns desses pontos para explicar como eles funcionam em sua organização.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14</a:t>
            </a:fld>
            <a:endParaRPr lang="en-GB"/>
          </a:p>
        </p:txBody>
      </p:sp>
    </p:spTree>
    <p:extLst>
      <p:ext uri="{BB962C8B-B14F-4D97-AF65-F5344CB8AC3E}">
        <p14:creationId xmlns:p14="http://schemas.microsoft.com/office/powerpoint/2010/main" val="12572994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t>O titular tem diversos direitos sobre os seus dados pessoais e devemos garantir que fornecemos mecanismos que o permitem exercer esses direitos</a:t>
            </a:r>
            <a:r>
              <a:rPr lang="pt-BR" dirty="0">
                <a:latin typeface="Verdana" panose="020B0604030504040204" pitchFamily="34" charset="0"/>
                <a:ea typeface="Verdana" panose="020B0604030504040204" pitchFamily="34" charset="0"/>
              </a:rPr>
              <a:t>. Observe que nem todos esses direitos se aplicam em todos os casos, portanto, há um processo de decisão a ser executado antes uma ação, conforme descrito no procedimento próprio.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Os direitos são:</a:t>
            </a:r>
          </a:p>
          <a:p>
            <a:endParaRPr lang="en-GB" dirty="0">
              <a:latin typeface="Verdana" panose="020B0604030504040204" pitchFamily="34" charset="0"/>
              <a:ea typeface="Verdana" panose="020B0604030504040204" pitchFamily="34" charset="0"/>
            </a:endParaRPr>
          </a:p>
          <a:p>
            <a:pPr marL="228600" indent="-228600">
              <a:buAutoNum type="arabicPeriod"/>
            </a:pPr>
            <a:r>
              <a:rPr lang="pt-BR" dirty="0">
                <a:latin typeface="Verdana" panose="020B0604030504040204" pitchFamily="34" charset="0"/>
                <a:ea typeface="Verdana" panose="020B0604030504040204" pitchFamily="34" charset="0"/>
              </a:rPr>
              <a:t>Dizer-lhes claramente quais dados coletaremos e o que faremos com eles (Direito à informação)</a:t>
            </a:r>
          </a:p>
          <a:p>
            <a:pPr marL="228600" indent="-228600">
              <a:buAutoNum type="arabicPeriod"/>
            </a:pPr>
            <a:r>
              <a:rPr lang="pt-BR" dirty="0">
                <a:latin typeface="Verdana" panose="020B0604030504040204" pitchFamily="34" charset="0"/>
                <a:ea typeface="Verdana" panose="020B0604030504040204" pitchFamily="34" charset="0"/>
              </a:rPr>
              <a:t>Permitir que eles vejam seus dados depois que coletamos (Direito de acesso aos dados)</a:t>
            </a:r>
          </a:p>
          <a:p>
            <a:pPr marL="228600" indent="-228600">
              <a:buAutoNum type="arabicPeriod"/>
            </a:pPr>
            <a:r>
              <a:rPr lang="pt-BR" dirty="0">
                <a:latin typeface="Verdana" panose="020B0604030504040204" pitchFamily="34" charset="0"/>
                <a:ea typeface="Verdana" panose="020B0604030504040204" pitchFamily="34" charset="0"/>
              </a:rPr>
              <a:t>Alterar os dados pessoais, se estiverem errados (Direito de retificação)</a:t>
            </a:r>
          </a:p>
          <a:p>
            <a:pPr marL="228600" indent="-228600">
              <a:buAutoNum type="arabicPeriod"/>
            </a:pPr>
            <a:r>
              <a:rPr lang="pt-BR" dirty="0">
                <a:latin typeface="Verdana" panose="020B0604030504040204" pitchFamily="34" charset="0"/>
                <a:ea typeface="Verdana" panose="020B0604030504040204" pitchFamily="34" charset="0"/>
              </a:rPr>
              <a:t>Remover os dados quando solicitados, não temos o direito de armazena-los (Direito de eliminação)</a:t>
            </a:r>
          </a:p>
          <a:p>
            <a:pPr marL="228600" indent="-228600">
              <a:buAutoNum type="arabicPeriod"/>
            </a:pPr>
            <a:r>
              <a:rPr lang="pt-BR" dirty="0">
                <a:latin typeface="Verdana" panose="020B0604030504040204" pitchFamily="34" charset="0"/>
                <a:ea typeface="Verdana" panose="020B0604030504040204" pitchFamily="34" charset="0"/>
              </a:rPr>
              <a:t>Não realizar o tratamento se não temos finalidade para mantê-los (Direito de bloqueio no tratamento)</a:t>
            </a:r>
          </a:p>
          <a:p>
            <a:pPr marL="228600" indent="-228600">
              <a:buAutoNum type="arabicPeriod"/>
            </a:pPr>
            <a:r>
              <a:rPr lang="pt-BR" dirty="0">
                <a:latin typeface="Verdana" panose="020B0604030504040204" pitchFamily="34" charset="0"/>
                <a:ea typeface="Verdana" panose="020B0604030504040204" pitchFamily="34" charset="0"/>
              </a:rPr>
              <a:t>Permitir que o titular faça a transferências dos seus dados (Direito à portabilidade de dados)</a:t>
            </a:r>
          </a:p>
          <a:p>
            <a:pPr marL="228600" indent="-228600">
              <a:buAutoNum type="arabicPeriod"/>
            </a:pPr>
            <a:r>
              <a:rPr lang="pt-BR" dirty="0">
                <a:latin typeface="Verdana" panose="020B0604030504040204" pitchFamily="34" charset="0"/>
                <a:ea typeface="Verdana" panose="020B0604030504040204" pitchFamily="34" charset="0"/>
              </a:rPr>
              <a:t>Permitir atuação de um humano ao invés de um algoritmo quando as decisões são tomadas (Direito de </a:t>
            </a:r>
            <a:r>
              <a:rPr lang="pt-BR" sz="1200" dirty="0">
                <a:latin typeface="Arial" panose="020B0604020202020204" pitchFamily="34" charset="0"/>
                <a:cs typeface="Arial" panose="020B0604020202020204" pitchFamily="34" charset="0"/>
              </a:rPr>
              <a:t>se opor à tomada de decisão automatizada</a:t>
            </a:r>
            <a:r>
              <a:rPr lang="pt-BR" dirty="0">
                <a:latin typeface="Verdana" panose="020B0604030504040204" pitchFamily="34" charset="0"/>
                <a:ea typeface="Verdana" panose="020B0604030504040204" pitchFamily="34" charset="0"/>
              </a:rPr>
              <a:t>)</a:t>
            </a:r>
          </a:p>
          <a:p>
            <a:pPr marL="228600" indent="-228600">
              <a:buAutoNum type="arabicPeriod"/>
            </a:pPr>
            <a:endParaRPr lang="en-GB" dirty="0">
              <a:latin typeface="Verdana" panose="020B0604030504040204" pitchFamily="34" charset="0"/>
              <a:ea typeface="Verdana" panose="020B0604030504040204" pitchFamily="34" charset="0"/>
            </a:endParaRPr>
          </a:p>
          <a:p>
            <a:pPr marL="0" indent="0">
              <a:buNone/>
            </a:pPr>
            <a:r>
              <a:rPr lang="pt-BR" dirty="0">
                <a:latin typeface="Verdana" panose="020B0604030504040204" pitchFamily="34" charset="0"/>
                <a:ea typeface="Verdana" panose="020B0604030504040204" pitchFamily="34" charset="0"/>
              </a:rPr>
              <a:t>Mencionar que sempre haverá melhoras contínuas para fornecer esses direitos ao titular dos dados. Se usarmos um operador, devemos também garantir que esses direitos sejam cumpridos pelo operador.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15</a:t>
            </a:fld>
            <a:endParaRPr lang="en-GB"/>
          </a:p>
        </p:txBody>
      </p:sp>
    </p:spTree>
    <p:extLst>
      <p:ext uri="{BB962C8B-B14F-4D97-AF65-F5344CB8AC3E}">
        <p14:creationId xmlns:p14="http://schemas.microsoft.com/office/powerpoint/2010/main" val="39974720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Agora que o público entende o que é a LGPD, seus princípios fundamentais, os termos usados e o que a organização fez para estar em conformidade, esse slide é sobre o papel que todos na organização devem desempenhar para manter nosso foco. A maioria refere-se ao reconhecimento dos dados pessoais e manipulação de maneira adequada, conforme definido por nossos procedimentos.</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Explique resumidamente sobre a Política de Proteção de Dados e como eles podem ter acesso a ela.</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Se o funcionário estiver envolvido em algum procedimento específicos, como solicitações de acesso do titular dos dados, presume-se que ele receberá treinamento específico adicional para essa função.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16</a:t>
            </a:fld>
            <a:endParaRPr lang="en-GB"/>
          </a:p>
        </p:txBody>
      </p:sp>
    </p:spTree>
    <p:extLst>
      <p:ext uri="{BB962C8B-B14F-4D97-AF65-F5344CB8AC3E}">
        <p14:creationId xmlns:p14="http://schemas.microsoft.com/office/powerpoint/2010/main" val="19336788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pt-BR" dirty="0">
                <a:latin typeface="Verdana" panose="020B0604030504040204" pitchFamily="34" charset="0"/>
                <a:ea typeface="Verdana" panose="020B0604030504040204" pitchFamily="34" charset="0"/>
              </a:rPr>
              <a:t>Em resumo, a LGPD é obrigatória e as penalidades para a organização por não cumpri-la são severas. Foi feito um trabalho para garantir que somos claros sobre quais dados pessoais coletamos, por que motivo e o que fazemos com eles. Também temos procedimentos para permitir que os titulares de dados exerçam seus direitos. Precisamos que todos os funcionários desempenhem seu papel na proteção de dados pessoais e no seu tratamento adequado, de acordo com nossas políticas e procedimentos. Se um funcionário não tiver certeza sobre algo relacionado a dados pessoais, deve sempre perguntar.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17</a:t>
            </a:fld>
            <a:endParaRPr lang="en-GB"/>
          </a:p>
        </p:txBody>
      </p:sp>
    </p:spTree>
    <p:extLst>
      <p:ext uri="{BB962C8B-B14F-4D97-AF65-F5344CB8AC3E}">
        <p14:creationId xmlns:p14="http://schemas.microsoft.com/office/powerpoint/2010/main" val="7063707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As perguntas podem ser gravadas e usadas para melhorar a apresentação para uma próxima vez.</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18</a:t>
            </a:fld>
            <a:endParaRPr lang="en-GB"/>
          </a:p>
        </p:txBody>
      </p:sp>
    </p:spTree>
    <p:extLst>
      <p:ext uri="{BB962C8B-B14F-4D97-AF65-F5344CB8AC3E}">
        <p14:creationId xmlns:p14="http://schemas.microsoft.com/office/powerpoint/2010/main" val="2891344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pt-BR" dirty="0"/>
              <a:t>Os conteúdos abordados na apresentação. O LGPD é um documento extenso, logo esta apresentação contém apenas alguns pontos principais que são </a:t>
            </a:r>
            <a:r>
              <a:rPr lang="pt-BR" dirty="0">
                <a:latin typeface="Verdana" panose="020B0604030504040204" pitchFamily="34" charset="0"/>
                <a:ea typeface="Verdana" panose="020B0604030504040204" pitchFamily="34" charset="0"/>
              </a:rPr>
              <a:t>relevantes no uso diário dos dados pessoais.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2</a:t>
            </a:fld>
            <a:endParaRPr lang="en-GB"/>
          </a:p>
        </p:txBody>
      </p:sp>
    </p:spTree>
    <p:extLst>
      <p:ext uri="{BB962C8B-B14F-4D97-AF65-F5344CB8AC3E}">
        <p14:creationId xmlns:p14="http://schemas.microsoft.com/office/powerpoint/2010/main" val="1097841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t>A LGPD é possivelmente uma das peças legislativas mais significativas aprovadas no Brasil em muitos anos, esteve sujeita a uma quantidade considerável de debates antes da sua publicação e tem por base o Regulamento Geral de Proteção de Dados da União Europeia (GDPR – General Data </a:t>
            </a:r>
            <a:r>
              <a:rPr lang="pt-BR" dirty="0" err="1"/>
              <a:t>Protection</a:t>
            </a:r>
            <a:r>
              <a:rPr lang="pt-BR" dirty="0"/>
              <a:t> </a:t>
            </a:r>
            <a:r>
              <a:rPr lang="pt-BR" dirty="0" err="1"/>
              <a:t>Regulation</a:t>
            </a:r>
            <a:r>
              <a:rPr lang="pt-BR" dirty="0"/>
              <a:t>).</a:t>
            </a:r>
          </a:p>
          <a:p>
            <a:endParaRPr lang="pt-BR" dirty="0"/>
          </a:p>
          <a:p>
            <a:r>
              <a:rPr lang="pt-BR" dirty="0"/>
              <a:t>A nova lei dispõe sobre a coleta e tratamento de dados pessoais, onde deverão ser cumpridas diversas obrigações legais, além de procedimentos preliminares de segurança e governança.</a:t>
            </a:r>
          </a:p>
          <a:p>
            <a:endParaRPr lang="pt-BR" sz="1200" b="0" i="0" u="none" strike="noStrike" kern="1200" baseline="0" dirty="0">
              <a:solidFill>
                <a:schemeClr val="tx1"/>
              </a:solidFill>
              <a:latin typeface="+mn-lt"/>
              <a:ea typeface="+mn-ea"/>
              <a:cs typeface="+mn-cs"/>
            </a:endParaRPr>
          </a:p>
          <a:p>
            <a:r>
              <a:rPr lang="pt-BR" sz="1200" b="0" i="0" u="none" strike="noStrike" kern="1200" baseline="0" dirty="0">
                <a:solidFill>
                  <a:schemeClr val="tx1"/>
                </a:solidFill>
                <a:latin typeface="+mn-lt"/>
                <a:ea typeface="+mn-ea"/>
                <a:cs typeface="+mn-cs"/>
              </a:rPr>
              <a:t>Autoridade Nacional de Proteção de Dados: órgão da administração pública responsável por zelar, implementar e fiscalizar o cumprimento desta Lei. O texto da lei é genérico e a fiscalização dependerá de regulamentação, porém não afasta a responsabilidade das empresas e o poder de fiscalização de outros órgãos, como Procon, Ministério Público entre outros.</a:t>
            </a:r>
          </a:p>
          <a:p>
            <a:endParaRPr lang="pt-BR" dirty="0"/>
          </a:p>
          <a:p>
            <a:r>
              <a:rPr lang="pt-BR" dirty="0"/>
              <a:t>As multas por descumprimento tem o limite máximo de 2% do faturamento total da empresa. As penalidades dependerão de vários fatores, incluindo os motivos e a gravidade da violação, os controles e documentos internos existentes e o grau de cooperação com a autoridade fiscalizadora.</a:t>
            </a:r>
          </a:p>
          <a:p>
            <a:endParaRPr lang="pt-BR" dirty="0"/>
          </a:p>
          <a:p>
            <a:r>
              <a:rPr lang="pt-BR" dirty="0"/>
              <a:t>A Lei passará a ter vigência em agosto de 2020.</a:t>
            </a:r>
          </a:p>
        </p:txBody>
      </p:sp>
      <p:sp>
        <p:nvSpPr>
          <p:cNvPr id="4" name="Slide Number Placeholder 3"/>
          <p:cNvSpPr>
            <a:spLocks noGrp="1"/>
          </p:cNvSpPr>
          <p:nvPr>
            <p:ph type="sldNum" sz="quarter" idx="10"/>
          </p:nvPr>
        </p:nvSpPr>
        <p:spPr/>
        <p:txBody>
          <a:bodyPr/>
          <a:lstStyle/>
          <a:p>
            <a:fld id="{3F7CB91A-E68A-4013-89AA-BBD0967A2B48}" type="slidenum">
              <a:rPr lang="en-GB" smtClean="0"/>
              <a:t>3</a:t>
            </a:fld>
            <a:endParaRPr lang="en-GB"/>
          </a:p>
        </p:txBody>
      </p:sp>
    </p:spTree>
    <p:extLst>
      <p:ext uri="{BB962C8B-B14F-4D97-AF65-F5344CB8AC3E}">
        <p14:creationId xmlns:p14="http://schemas.microsoft.com/office/powerpoint/2010/main" val="2297934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t>Uma questão fundamental que ampara o projeto de conformidade da LGPD é “o que exatamente são dados pessoais?”. Basicamente, estamos falando de dados sobre pessoas; não corporações ou coisas. O princípio básico é que os dados pessoais são de propriedade da pessoa a que se refere, e elas têm direitos sobre isso.</a:t>
            </a:r>
          </a:p>
          <a:p>
            <a:endParaRPr lang="pt-BR" dirty="0"/>
          </a:p>
          <a:p>
            <a:r>
              <a:rPr lang="pt-BR" dirty="0"/>
              <a:t>Discuta com o público os tipos de informação que sua organização coleta e faz tratamento que são considerados dados pessoais.</a:t>
            </a:r>
          </a:p>
          <a:p>
            <a:endParaRPr lang="pt-BR" dirty="0"/>
          </a:p>
          <a:p>
            <a:r>
              <a:rPr lang="pt-BR" dirty="0"/>
              <a:t>Exemplo de dados pessoais: </a:t>
            </a:r>
            <a:r>
              <a:rPr lang="pt-BR" sz="1200" b="0" i="0" u="none" strike="noStrike" kern="1200" baseline="0" dirty="0">
                <a:solidFill>
                  <a:schemeClr val="tx1"/>
                </a:solidFill>
                <a:latin typeface="+mn-lt"/>
                <a:ea typeface="+mn-ea"/>
                <a:cs typeface="+mn-cs"/>
              </a:rPr>
              <a:t>nome, RG, CPF, endereço, dados de contas eletrônicas/redes sociais/app, localização, IP/Cookies, prontuário de saúde, hábitos de consumo, etc.</a:t>
            </a:r>
          </a:p>
        </p:txBody>
      </p:sp>
      <p:sp>
        <p:nvSpPr>
          <p:cNvPr id="4" name="Slide Number Placeholder 3"/>
          <p:cNvSpPr>
            <a:spLocks noGrp="1"/>
          </p:cNvSpPr>
          <p:nvPr>
            <p:ph type="sldNum" sz="quarter" idx="10"/>
          </p:nvPr>
        </p:nvSpPr>
        <p:spPr/>
        <p:txBody>
          <a:bodyPr/>
          <a:lstStyle/>
          <a:p>
            <a:fld id="{3F7CB91A-E68A-4013-89AA-BBD0967A2B48}" type="slidenum">
              <a:rPr lang="en-GB" smtClean="0"/>
              <a:t>4</a:t>
            </a:fld>
            <a:endParaRPr lang="en-GB"/>
          </a:p>
        </p:txBody>
      </p:sp>
    </p:spTree>
    <p:extLst>
      <p:ext uri="{BB962C8B-B14F-4D97-AF65-F5344CB8AC3E}">
        <p14:creationId xmlns:p14="http://schemas.microsoft.com/office/powerpoint/2010/main" val="1660516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Depois de discutir os tipos de informações que sua organização faz o tratamento, que seriam considerado dados pessoais, veja como sua lista se compara a esses exemplos. Isso dependerá do seu negócio e diversos outros fatores.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5</a:t>
            </a:fld>
            <a:endParaRPr lang="en-GB"/>
          </a:p>
        </p:txBody>
      </p:sp>
    </p:spTree>
    <p:extLst>
      <p:ext uri="{BB962C8B-B14F-4D97-AF65-F5344CB8AC3E}">
        <p14:creationId xmlns:p14="http://schemas.microsoft.com/office/powerpoint/2010/main" val="2580642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Alguns tipos de dados pessoais são considerados pela LGPD como dados de categorias especiais que requerem um nível mais alto de proteção. Esses tipos estão listados aqui. Discuta quais destes são processados dentro de sua organização e porque a LGPD os marcou como sendo especiais. Qual poderia ser o efeito se esta informação fosse tornada pública ou usada por outra pessoa?</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6</a:t>
            </a:fld>
            <a:endParaRPr lang="en-GB"/>
          </a:p>
        </p:txBody>
      </p:sp>
    </p:spTree>
    <p:extLst>
      <p:ext uri="{BB962C8B-B14F-4D97-AF65-F5344CB8AC3E}">
        <p14:creationId xmlns:p14="http://schemas.microsoft.com/office/powerpoint/2010/main" val="1963764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pt-BR" dirty="0"/>
              <a:t>Se armazenarmos dados pessoais e fizermos qualquer coisa com eles, estamos realizando tratamento de dados. As atividades de tratamento de dados devem ser realizadas respeitando:</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pt-BR" dirty="0"/>
              <a:t>•A finalidade pelo o qual o dado foi coletado e informado ao titular</a:t>
            </a:r>
          </a:p>
          <a:p>
            <a:r>
              <a:rPr lang="pt-BR" dirty="0"/>
              <a:t>•Tratamento ao mínimo necessário</a:t>
            </a:r>
          </a:p>
          <a:p>
            <a:r>
              <a:rPr lang="pt-BR" dirty="0"/>
              <a:t>•Garantia aos titulares a consulta e o livre acesso aos seus dados</a:t>
            </a:r>
          </a:p>
          <a:p>
            <a:r>
              <a:rPr lang="pt-BR" dirty="0"/>
              <a:t>•Transparência no processo da coleta.</a:t>
            </a:r>
          </a:p>
          <a:p>
            <a:r>
              <a:rPr lang="pt-BR" dirty="0"/>
              <a:t>•A proteção dos dados pessoais, adoção de medidas preventivas e demonstração pela empresa da adoção e eficácia das medidas de proteção.</a:t>
            </a:r>
          </a:p>
          <a:p>
            <a:endParaRPr lang="pt-BR" dirty="0"/>
          </a:p>
          <a:p>
            <a:r>
              <a:rPr lang="pt-BR" sz="1200" b="0" i="0" u="none" strike="noStrike" kern="1200" baseline="0" dirty="0">
                <a:solidFill>
                  <a:schemeClr val="tx1"/>
                </a:solidFill>
                <a:latin typeface="+mn-lt"/>
                <a:ea typeface="+mn-ea"/>
                <a:cs typeface="+mn-cs"/>
              </a:rPr>
              <a:t>Exemplos de tratamento: coleta de dados para ficha de empregado, cadastro, contratação, plano de saúde; de clientes, fornecedores, prestadores de serviço, para negócios em geral; banco de dados de currículos; registros de atendimento, etc. </a:t>
            </a:r>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7</a:t>
            </a:fld>
            <a:endParaRPr lang="en-GB"/>
          </a:p>
        </p:txBody>
      </p:sp>
    </p:spTree>
    <p:extLst>
      <p:ext uri="{BB962C8B-B14F-4D97-AF65-F5344CB8AC3E}">
        <p14:creationId xmlns:p14="http://schemas.microsoft.com/office/powerpoint/2010/main" val="759097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Discuta as atividades que sua organização realiza que seriam consideradas como tratamentos de dados sob a LGPD.</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8</a:t>
            </a:fld>
            <a:endParaRPr lang="en-GB"/>
          </a:p>
        </p:txBody>
      </p:sp>
    </p:spTree>
    <p:extLst>
      <p:ext uri="{BB962C8B-B14F-4D97-AF65-F5344CB8AC3E}">
        <p14:creationId xmlns:p14="http://schemas.microsoft.com/office/powerpoint/2010/main" val="19572393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t>Somos um controlador se decidirmos quais dados pessoais coletar e o que vamos fazer com eles, mesmo que um terceiro faça o tratamento, neste caso fornecemos as instruções para operador.</a:t>
            </a:r>
            <a:endParaRPr lang="en-GB" dirty="0"/>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Discuta em quais áreas sua organização será considerada um controlador.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9</a:t>
            </a:fld>
            <a:endParaRPr lang="en-GB"/>
          </a:p>
        </p:txBody>
      </p:sp>
    </p:spTree>
    <p:extLst>
      <p:ext uri="{BB962C8B-B14F-4D97-AF65-F5344CB8AC3E}">
        <p14:creationId xmlns:p14="http://schemas.microsoft.com/office/powerpoint/2010/main" val="3320233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1/4/2020</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1/4/2020</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711325" y="2636837"/>
            <a:ext cx="5721350" cy="1584325"/>
          </a:xfrm>
        </p:spPr>
        <p:txBody>
          <a:bodyPr>
            <a:normAutofit fontScale="92500" lnSpcReduction="10000"/>
          </a:bodyPr>
          <a:lstStyle/>
          <a:p>
            <a:pPr marL="0" marR="0" indent="0" algn="ctr">
              <a:buNone/>
            </a:pPr>
            <a:r>
              <a:rPr lang="pt-BR" altLang="en-US" sz="4000" b="1" dirty="0">
                <a:ea typeface="Verdana" panose="020B0604030504040204" pitchFamily="34" charset="0"/>
                <a:cs typeface="Arial" charset="0"/>
              </a:rPr>
              <a:t>Treinamento de Conscientização sobre LGPD</a:t>
            </a:r>
            <a:endParaRPr lang="en-GB" altLang="en-US" sz="4000" b="1" dirty="0">
              <a:ea typeface="Verdana" panose="020B0604030504040204" pitchFamily="34" charset="0"/>
              <a:cs typeface="Arial" charset="0"/>
            </a:endParaRPr>
          </a:p>
        </p:txBody>
      </p:sp>
      <p:pic>
        <p:nvPicPr>
          <p:cNvPr id="4" name="Picture 3" descr="A screen shot of a computer&#10;&#10;Description automatically generated">
            <a:extLst>
              <a:ext uri="{FF2B5EF4-FFF2-40B4-BE49-F238E27FC236}">
                <a16:creationId xmlns:a16="http://schemas.microsoft.com/office/drawing/2014/main" id="{597210A8-2ED9-4937-AF33-656E6B0B89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2" y="476672"/>
            <a:ext cx="6391275" cy="13144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Termos</a:t>
            </a:r>
            <a:r>
              <a:rPr lang="en-GB" dirty="0"/>
              <a:t> </a:t>
            </a:r>
            <a:r>
              <a:rPr lang="en-GB" dirty="0" err="1"/>
              <a:t>Chave</a:t>
            </a:r>
            <a:endParaRPr lang="en-GB" dirty="0"/>
          </a:p>
        </p:txBody>
      </p:sp>
      <p:sp>
        <p:nvSpPr>
          <p:cNvPr id="3" name="Content Placeholder 2"/>
          <p:cNvSpPr>
            <a:spLocks noGrp="1"/>
          </p:cNvSpPr>
          <p:nvPr>
            <p:ph idx="1"/>
          </p:nvPr>
        </p:nvSpPr>
        <p:spPr/>
        <p:txBody>
          <a:bodyPr/>
          <a:lstStyle/>
          <a:p>
            <a:r>
              <a:rPr lang="en-GB" b="1" i="1" dirty="0" err="1">
                <a:ea typeface="Verdana" panose="020B0604030504040204" pitchFamily="34" charset="0"/>
                <a:cs typeface="Arial" panose="020B0604020202020204" pitchFamily="34" charset="0"/>
              </a:rPr>
              <a:t>Operador</a:t>
            </a:r>
            <a:r>
              <a:rPr lang="en-GB" i="1" dirty="0">
                <a:ea typeface="Verdana" panose="020B0604030504040204" pitchFamily="34" charset="0"/>
                <a:cs typeface="Arial" panose="020B0604020202020204" pitchFamily="34" charset="0"/>
              </a:rPr>
              <a:t> </a:t>
            </a:r>
            <a:r>
              <a:rPr lang="en-GB" dirty="0" err="1">
                <a:ea typeface="Verdana" panose="020B0604030504040204" pitchFamily="34" charset="0"/>
                <a:cs typeface="Arial" panose="020B0604020202020204" pitchFamily="34" charset="0"/>
              </a:rPr>
              <a:t>significa</a:t>
            </a:r>
            <a:r>
              <a:rPr lang="en-GB" dirty="0">
                <a:ea typeface="Verdana" panose="020B0604030504040204" pitchFamily="34" charset="0"/>
                <a:cs typeface="Arial" panose="020B0604020202020204" pitchFamily="34" charset="0"/>
              </a:rPr>
              <a:t>…</a:t>
            </a:r>
          </a:p>
          <a:p>
            <a:endParaRPr lang="en-GB" dirty="0">
              <a:ea typeface="Verdana" panose="020B0604030504040204" pitchFamily="34" charset="0"/>
              <a:cs typeface="Arial" panose="020B0604020202020204" pitchFamily="34" charset="0"/>
            </a:endParaRPr>
          </a:p>
          <a:p>
            <a:pPr marL="0" indent="0">
              <a:buNone/>
            </a:pPr>
            <a:r>
              <a:rPr lang="pt-BR" sz="2400" i="1" dirty="0">
                <a:ea typeface="Verdana" panose="020B0604030504040204" pitchFamily="34" charset="0"/>
                <a:cs typeface="Arial" panose="020B0604020202020204" pitchFamily="34" charset="0"/>
              </a:rPr>
              <a:t>pessoa natural ou jurídica, de direito público ou privado, que realiza o tratamento de dados pessoais em nome do controlador. Sua atuação deve limitar-se as determinações do controlador ou de previsão legal;</a:t>
            </a:r>
          </a:p>
          <a:p>
            <a:pPr marL="0" indent="0">
              <a:buNone/>
            </a:pPr>
            <a:endParaRPr lang="en-GB" dirty="0">
              <a:ea typeface="Verdana" panose="020B0604030504040204" pitchFamily="34" charset="0"/>
              <a:cs typeface="Arial" panose="020B0604020202020204" pitchFamily="34" charset="0"/>
            </a:endParaRPr>
          </a:p>
          <a:p>
            <a:r>
              <a:rPr lang="pt-BR" dirty="0">
                <a:ea typeface="Verdana" panose="020B0604030504040204" pitchFamily="34" charset="0"/>
                <a:cs typeface="Arial" panose="020B0604020202020204" pitchFamily="34" charset="0"/>
              </a:rPr>
              <a:t>Em quais áreas atuamos como um operador?</a:t>
            </a:r>
            <a:endParaRPr lang="en-GB"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626664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Termos</a:t>
            </a:r>
            <a:r>
              <a:rPr lang="en-GB" dirty="0"/>
              <a:t> </a:t>
            </a:r>
            <a:r>
              <a:rPr lang="en-GB" dirty="0" err="1"/>
              <a:t>Chave</a:t>
            </a:r>
            <a:endParaRPr lang="en-GB" dirty="0"/>
          </a:p>
        </p:txBody>
      </p:sp>
      <p:sp>
        <p:nvSpPr>
          <p:cNvPr id="3" name="Content Placeholder 2"/>
          <p:cNvSpPr>
            <a:spLocks noGrp="1"/>
          </p:cNvSpPr>
          <p:nvPr>
            <p:ph idx="1"/>
          </p:nvPr>
        </p:nvSpPr>
        <p:spPr>
          <a:xfrm>
            <a:off x="608569" y="2141231"/>
            <a:ext cx="7886700" cy="4351338"/>
          </a:xfrm>
        </p:spPr>
        <p:txBody>
          <a:bodyPr/>
          <a:lstStyle/>
          <a:p>
            <a:r>
              <a:rPr lang="en-GB" b="1" i="1" dirty="0" err="1">
                <a:ea typeface="Verdana" panose="020B0604030504040204" pitchFamily="34" charset="0"/>
                <a:cs typeface="Arial" panose="020B0604020202020204" pitchFamily="34" charset="0"/>
              </a:rPr>
              <a:t>Encarregado</a:t>
            </a:r>
            <a:r>
              <a:rPr lang="en-GB" i="1" dirty="0">
                <a:ea typeface="Verdana" panose="020B0604030504040204" pitchFamily="34" charset="0"/>
                <a:cs typeface="Arial" panose="020B0604020202020204" pitchFamily="34" charset="0"/>
              </a:rPr>
              <a:t> </a:t>
            </a:r>
            <a:r>
              <a:rPr lang="en-GB" dirty="0" err="1">
                <a:ea typeface="Verdana" panose="020B0604030504040204" pitchFamily="34" charset="0"/>
                <a:cs typeface="Arial" panose="020B0604020202020204" pitchFamily="34" charset="0"/>
              </a:rPr>
              <a:t>significa</a:t>
            </a:r>
            <a:r>
              <a:rPr lang="en-GB" dirty="0">
                <a:ea typeface="Verdana" panose="020B0604030504040204" pitchFamily="34" charset="0"/>
                <a:cs typeface="Arial" panose="020B0604020202020204" pitchFamily="34" charset="0"/>
              </a:rPr>
              <a:t>…</a:t>
            </a:r>
          </a:p>
          <a:p>
            <a:endParaRPr lang="en-GB" dirty="0">
              <a:ea typeface="Verdana" panose="020B0604030504040204" pitchFamily="34" charset="0"/>
              <a:cs typeface="Arial" panose="020B0604020202020204" pitchFamily="34" charset="0"/>
            </a:endParaRPr>
          </a:p>
          <a:p>
            <a:pPr marL="0" indent="0">
              <a:buNone/>
            </a:pPr>
            <a:r>
              <a:rPr lang="pt-BR" sz="2400" i="1" dirty="0">
                <a:ea typeface="Verdana" panose="020B0604030504040204" pitchFamily="34" charset="0"/>
                <a:cs typeface="Arial" panose="020B0604020202020204" pitchFamily="34" charset="0"/>
              </a:rPr>
              <a:t>Pessoa indicada pelo controlador e/ou operador como canal de comunicação com os titulares dos dados e a ANPD;</a:t>
            </a:r>
          </a:p>
          <a:p>
            <a:pPr marL="0" indent="0">
              <a:buNone/>
            </a:pPr>
            <a:endParaRPr lang="en-GB"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355370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Os 8 princípios de privacidade</a:t>
            </a:r>
            <a:endParaRPr lang="en-GB" dirty="0"/>
          </a:p>
        </p:txBody>
      </p:sp>
      <p:sp>
        <p:nvSpPr>
          <p:cNvPr id="3" name="Content Placeholder 2"/>
          <p:cNvSpPr>
            <a:spLocks noGrp="1"/>
          </p:cNvSpPr>
          <p:nvPr>
            <p:ph idx="1"/>
          </p:nvPr>
        </p:nvSpPr>
        <p:spPr>
          <a:xfrm>
            <a:off x="827584" y="1916832"/>
            <a:ext cx="7886700" cy="4351338"/>
          </a:xfrm>
        </p:spPr>
        <p:txBody>
          <a:bodyPr>
            <a:normAutofit/>
          </a:bodyPr>
          <a:lstStyle/>
          <a:p>
            <a:pPr marL="514350" indent="-514350">
              <a:buFont typeface="+mj-lt"/>
              <a:buAutoNum type="arabicPeriod"/>
            </a:pPr>
            <a:r>
              <a:rPr lang="pt-BR" sz="2400" dirty="0">
                <a:ea typeface="Verdana" panose="020B0604030504040204" pitchFamily="34" charset="0"/>
                <a:cs typeface="Arial" panose="020B0604020202020204" pitchFamily="34" charset="0"/>
              </a:rPr>
              <a:t>Licitude</a:t>
            </a:r>
          </a:p>
          <a:p>
            <a:pPr marL="514350" indent="-514350">
              <a:buFont typeface="+mj-lt"/>
              <a:buAutoNum type="arabicPeriod"/>
            </a:pPr>
            <a:r>
              <a:rPr lang="pt-BR" sz="2400" dirty="0">
                <a:ea typeface="Verdana" panose="020B0604030504040204" pitchFamily="34" charset="0"/>
                <a:cs typeface="Arial" panose="020B0604020202020204" pitchFamily="34" charset="0"/>
              </a:rPr>
              <a:t>Finalidade</a:t>
            </a:r>
          </a:p>
          <a:p>
            <a:pPr marL="514350" indent="-514350">
              <a:buFont typeface="+mj-lt"/>
              <a:buAutoNum type="arabicPeriod"/>
            </a:pPr>
            <a:r>
              <a:rPr lang="pt-BR" sz="2400" dirty="0">
                <a:ea typeface="Verdana" panose="020B0604030504040204" pitchFamily="34" charset="0"/>
                <a:cs typeface="Arial" panose="020B0604020202020204" pitchFamily="34" charset="0"/>
              </a:rPr>
              <a:t>Adequação</a:t>
            </a:r>
          </a:p>
          <a:p>
            <a:pPr marL="514350" indent="-514350">
              <a:buFont typeface="+mj-lt"/>
              <a:buAutoNum type="arabicPeriod"/>
            </a:pPr>
            <a:r>
              <a:rPr lang="pt-BR" sz="2400" dirty="0">
                <a:ea typeface="Verdana" panose="020B0604030504040204" pitchFamily="34" charset="0"/>
                <a:cs typeface="Arial" panose="020B0604020202020204" pitchFamily="34" charset="0"/>
              </a:rPr>
              <a:t>Necessidade </a:t>
            </a:r>
          </a:p>
          <a:p>
            <a:pPr marL="514350" indent="-514350">
              <a:buFont typeface="+mj-lt"/>
              <a:buAutoNum type="arabicPeriod"/>
            </a:pPr>
            <a:r>
              <a:rPr lang="pt-BR" sz="2400" dirty="0">
                <a:ea typeface="Verdana" panose="020B0604030504040204" pitchFamily="34" charset="0"/>
                <a:cs typeface="Arial" panose="020B0604020202020204" pitchFamily="34" charset="0"/>
              </a:rPr>
              <a:t>Exatidão</a:t>
            </a:r>
          </a:p>
          <a:p>
            <a:pPr marL="514350" indent="-514350">
              <a:buFont typeface="+mj-lt"/>
              <a:buAutoNum type="arabicPeriod"/>
            </a:pPr>
            <a:r>
              <a:rPr lang="pt-BR" sz="2400" dirty="0">
                <a:ea typeface="Verdana" panose="020B0604030504040204" pitchFamily="34" charset="0"/>
                <a:cs typeface="Arial" panose="020B0604020202020204" pitchFamily="34" charset="0"/>
              </a:rPr>
              <a:t>Transparência</a:t>
            </a:r>
          </a:p>
          <a:p>
            <a:pPr marL="514350" indent="-514350">
              <a:buFont typeface="+mj-lt"/>
              <a:buAutoNum type="arabicPeriod"/>
            </a:pPr>
            <a:r>
              <a:rPr lang="pt-BR" sz="2400" dirty="0">
                <a:ea typeface="Verdana" panose="020B0604030504040204" pitchFamily="34" charset="0"/>
                <a:cs typeface="Arial" panose="020B0604020202020204" pitchFamily="34" charset="0"/>
              </a:rPr>
              <a:t>Segurança</a:t>
            </a:r>
          </a:p>
          <a:p>
            <a:pPr marL="514350" indent="-514350">
              <a:buFont typeface="+mj-lt"/>
              <a:buAutoNum type="arabicPeriod"/>
            </a:pPr>
            <a:r>
              <a:rPr lang="pt-BR" sz="2400" dirty="0">
                <a:ea typeface="Verdana" panose="020B0604030504040204" pitchFamily="34" charset="0"/>
                <a:cs typeface="Arial" panose="020B0604020202020204" pitchFamily="34" charset="0"/>
              </a:rPr>
              <a:t>Responsabilidade</a:t>
            </a:r>
          </a:p>
        </p:txBody>
      </p:sp>
    </p:spTree>
    <p:extLst>
      <p:ext uri="{BB962C8B-B14F-4D97-AF65-F5344CB8AC3E}">
        <p14:creationId xmlns:p14="http://schemas.microsoft.com/office/powerpoint/2010/main" val="2588827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87455-7C72-47BE-B03D-2F0A73525953}"/>
              </a:ext>
            </a:extLst>
          </p:cNvPr>
          <p:cNvSpPr>
            <a:spLocks noGrp="1"/>
          </p:cNvSpPr>
          <p:nvPr>
            <p:ph type="title"/>
          </p:nvPr>
        </p:nvSpPr>
        <p:spPr>
          <a:xfrm>
            <a:off x="457200" y="404664"/>
            <a:ext cx="8229600" cy="1143000"/>
          </a:xfrm>
        </p:spPr>
        <p:txBody>
          <a:bodyPr>
            <a:normAutofit fontScale="90000"/>
          </a:bodyPr>
          <a:lstStyle/>
          <a:p>
            <a:pPr algn="ctr"/>
            <a:r>
              <a:rPr lang="pt-BR" sz="4600" dirty="0"/>
              <a:t>Como estamos cumprindo com a LGPD</a:t>
            </a:r>
            <a:endParaRPr lang="en-GB" sz="4600" dirty="0"/>
          </a:p>
        </p:txBody>
      </p:sp>
      <p:sp>
        <p:nvSpPr>
          <p:cNvPr id="3" name="Content Placeholder 2">
            <a:extLst>
              <a:ext uri="{FF2B5EF4-FFF2-40B4-BE49-F238E27FC236}">
                <a16:creationId xmlns:a16="http://schemas.microsoft.com/office/drawing/2014/main" id="{682C2FDE-9456-495B-B738-52C0DFFAA2B5}"/>
              </a:ext>
            </a:extLst>
          </p:cNvPr>
          <p:cNvSpPr>
            <a:spLocks noGrp="1"/>
          </p:cNvSpPr>
          <p:nvPr>
            <p:ph idx="1"/>
          </p:nvPr>
        </p:nvSpPr>
        <p:spPr>
          <a:xfrm>
            <a:off x="457200" y="1700808"/>
            <a:ext cx="8229600" cy="4389437"/>
          </a:xfrm>
        </p:spPr>
        <p:txBody>
          <a:bodyPr/>
          <a:lstStyle/>
          <a:p>
            <a:r>
              <a:rPr lang="pt-BR" sz="2200" dirty="0">
                <a:ea typeface="Verdana" panose="020B0604030504040204" pitchFamily="34" charset="0"/>
                <a:cs typeface="Arial" panose="020B0604020202020204" pitchFamily="34" charset="0"/>
              </a:rPr>
              <a:t>Definimos nossa política de proteção de dados</a:t>
            </a:r>
          </a:p>
          <a:p>
            <a:r>
              <a:rPr lang="pt-BR" sz="2200" dirty="0">
                <a:ea typeface="Verdana" panose="020B0604030504040204" pitchFamily="34" charset="0"/>
                <a:cs typeface="Arial" panose="020B0604020202020204" pitchFamily="34" charset="0"/>
              </a:rPr>
              <a:t>Comunicamos as alterações a todos os funcionários</a:t>
            </a:r>
          </a:p>
          <a:p>
            <a:r>
              <a:rPr lang="pt-BR" sz="2200" dirty="0">
                <a:ea typeface="Verdana" panose="020B0604030504040204" pitchFamily="34" charset="0"/>
                <a:cs typeface="Arial" panose="020B0604020202020204" pitchFamily="34" charset="0"/>
              </a:rPr>
              <a:t>Funções definidas e treinamento</a:t>
            </a:r>
          </a:p>
          <a:p>
            <a:r>
              <a:rPr lang="pt-BR" sz="2200" dirty="0">
                <a:ea typeface="Verdana" panose="020B0604030504040204" pitchFamily="34" charset="0"/>
                <a:cs typeface="Arial" panose="020B0604020202020204" pitchFamily="34" charset="0"/>
              </a:rPr>
              <a:t>Identificamos os dados pessoais que tratamos</a:t>
            </a:r>
          </a:p>
          <a:p>
            <a:r>
              <a:rPr lang="pt-BR" sz="2200" dirty="0">
                <a:ea typeface="Verdana" panose="020B0604030504040204" pitchFamily="34" charset="0"/>
                <a:cs typeface="Arial" panose="020B0604020202020204" pitchFamily="34" charset="0"/>
              </a:rPr>
              <a:t>Estabelecemos a base legal do nosso tratamento</a:t>
            </a:r>
          </a:p>
          <a:p>
            <a:r>
              <a:rPr lang="pt-BR" sz="2200" dirty="0">
                <a:ea typeface="Verdana" panose="020B0604030504040204" pitchFamily="34" charset="0"/>
                <a:cs typeface="Arial" panose="020B0604020202020204" pitchFamily="34" charset="0"/>
              </a:rPr>
              <a:t>Criamos documentos de informações de privacidade sobre os dados pessoais</a:t>
            </a:r>
          </a:p>
          <a:p>
            <a:r>
              <a:rPr lang="pt-BR" sz="2200" dirty="0">
                <a:ea typeface="Verdana" panose="020B0604030504040204" pitchFamily="34" charset="0"/>
                <a:cs typeface="Arial" panose="020B0604020202020204" pitchFamily="34" charset="0"/>
              </a:rPr>
              <a:t>Consentimento obtido quando necessário</a:t>
            </a:r>
          </a:p>
          <a:p>
            <a:r>
              <a:rPr lang="pt-BR" sz="2200" dirty="0">
                <a:ea typeface="Verdana" panose="020B0604030504040204" pitchFamily="34" charset="0"/>
                <a:cs typeface="Arial" panose="020B0604020202020204" pitchFamily="34" charset="0"/>
              </a:rPr>
              <a:t>Criamos procedimentos para que o titular tenha acesso aos dados</a:t>
            </a:r>
            <a:endParaRPr lang="en-GB" sz="2200" dirty="0">
              <a:ea typeface="Verdana" panose="020B0604030504040204" pitchFamily="34" charset="0"/>
              <a:cs typeface="Arial" panose="020B0604020202020204" pitchFamily="34" charset="0"/>
            </a:endParaRPr>
          </a:p>
          <a:p>
            <a:endParaRPr lang="en-GB" dirty="0">
              <a:ea typeface="Verdana" panose="020B0604030504040204" pitchFamily="34" charset="0"/>
            </a:endParaRPr>
          </a:p>
        </p:txBody>
      </p:sp>
    </p:spTree>
    <p:extLst>
      <p:ext uri="{BB962C8B-B14F-4D97-AF65-F5344CB8AC3E}">
        <p14:creationId xmlns:p14="http://schemas.microsoft.com/office/powerpoint/2010/main" val="1348326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C2678-2674-4139-B952-2B2916AF0C3C}"/>
              </a:ext>
            </a:extLst>
          </p:cNvPr>
          <p:cNvSpPr>
            <a:spLocks noGrp="1"/>
          </p:cNvSpPr>
          <p:nvPr>
            <p:ph type="title"/>
          </p:nvPr>
        </p:nvSpPr>
        <p:spPr>
          <a:xfrm>
            <a:off x="457200" y="188640"/>
            <a:ext cx="8229600" cy="1143000"/>
          </a:xfrm>
        </p:spPr>
        <p:txBody>
          <a:bodyPr/>
          <a:lstStyle/>
          <a:p>
            <a:pPr algn="ctr"/>
            <a:r>
              <a:rPr lang="pt-BR" sz="3600" dirty="0"/>
              <a:t>Como estamos cumprindo com a LGPD</a:t>
            </a:r>
            <a:endParaRPr lang="en-GB" dirty="0"/>
          </a:p>
        </p:txBody>
      </p:sp>
      <p:sp>
        <p:nvSpPr>
          <p:cNvPr id="3" name="Content Placeholder 2">
            <a:extLst>
              <a:ext uri="{FF2B5EF4-FFF2-40B4-BE49-F238E27FC236}">
                <a16:creationId xmlns:a16="http://schemas.microsoft.com/office/drawing/2014/main" id="{185474EC-91B3-4254-993D-DF80A28D4164}"/>
              </a:ext>
            </a:extLst>
          </p:cNvPr>
          <p:cNvSpPr>
            <a:spLocks noGrp="1"/>
          </p:cNvSpPr>
          <p:nvPr>
            <p:ph idx="1"/>
          </p:nvPr>
        </p:nvSpPr>
        <p:spPr>
          <a:xfrm>
            <a:off x="457200" y="1412776"/>
            <a:ext cx="8435280" cy="4389437"/>
          </a:xfrm>
        </p:spPr>
        <p:txBody>
          <a:bodyPr>
            <a:normAutofit/>
          </a:bodyPr>
          <a:lstStyle/>
          <a:p>
            <a:r>
              <a:rPr lang="pt-BR" sz="2200" dirty="0">
                <a:ea typeface="Verdana" panose="020B0604030504040204" pitchFamily="34" charset="0"/>
                <a:cs typeface="Arial" panose="020B0604020202020204" pitchFamily="34" charset="0"/>
              </a:rPr>
              <a:t>Minimizamos a nosso armazenamento de dados pessoais</a:t>
            </a:r>
          </a:p>
          <a:p>
            <a:r>
              <a:rPr lang="pt-BR" sz="2200" dirty="0">
                <a:ea typeface="Verdana" panose="020B0604030504040204" pitchFamily="34" charset="0"/>
                <a:cs typeface="Arial" panose="020B0604020202020204" pitchFamily="34" charset="0"/>
              </a:rPr>
              <a:t>Começamos a registrar os tratamentos, quando necessário</a:t>
            </a:r>
          </a:p>
          <a:p>
            <a:r>
              <a:rPr lang="pt-BR" sz="2200" dirty="0">
                <a:ea typeface="Verdana" panose="020B0604030504040204" pitchFamily="34" charset="0"/>
                <a:cs typeface="Arial" panose="020B0604020202020204" pitchFamily="34" charset="0"/>
              </a:rPr>
              <a:t>Atualizamos nossos contratos para estarem compatíveis com a LGPD</a:t>
            </a:r>
          </a:p>
          <a:p>
            <a:r>
              <a:rPr lang="pt-BR" sz="2200" dirty="0">
                <a:ea typeface="Verdana" panose="020B0604030504040204" pitchFamily="34" charset="0"/>
                <a:cs typeface="Arial" panose="020B0604020202020204" pitchFamily="34" charset="0"/>
              </a:rPr>
              <a:t>Obtivemos o comprometimento dos funcionários com a confidencialidade dos dados pessoais</a:t>
            </a:r>
          </a:p>
          <a:p>
            <a:r>
              <a:rPr lang="pt-BR" sz="2200" dirty="0">
                <a:ea typeface="Verdana" panose="020B0604030504040204" pitchFamily="34" charset="0"/>
                <a:cs typeface="Arial" panose="020B0604020202020204" pitchFamily="34" charset="0"/>
              </a:rPr>
              <a:t>Asseguramos que nossas transferências internacionais de dados pessoais são legais</a:t>
            </a:r>
          </a:p>
          <a:p>
            <a:r>
              <a:rPr lang="pt-BR" sz="2200" dirty="0">
                <a:ea typeface="Verdana" panose="020B0604030504040204" pitchFamily="34" charset="0"/>
                <a:cs typeface="Arial" panose="020B0604020202020204" pitchFamily="34" charset="0"/>
              </a:rPr>
              <a:t>Introduzimos avaliações de impacto e proteção de dados</a:t>
            </a:r>
          </a:p>
          <a:p>
            <a:r>
              <a:rPr lang="pt-BR" sz="2200" dirty="0">
                <a:ea typeface="Verdana" panose="020B0604030504040204" pitchFamily="34" charset="0"/>
                <a:cs typeface="Arial" panose="020B0604020202020204" pitchFamily="34" charset="0"/>
              </a:rPr>
              <a:t>Maior proteção e preparado para casos de violação de dados</a:t>
            </a:r>
            <a:endParaRPr lang="en-GB" sz="2200" dirty="0">
              <a:ea typeface="Verdana" panose="020B0604030504040204" pitchFamily="34" charset="0"/>
              <a:cs typeface="Arial" panose="020B0604020202020204" pitchFamily="34" charset="0"/>
            </a:endParaRPr>
          </a:p>
          <a:p>
            <a:endParaRPr lang="en-GB" dirty="0">
              <a:ea typeface="Verdana" panose="020B0604030504040204" pitchFamily="34" charset="0"/>
            </a:endParaRPr>
          </a:p>
        </p:txBody>
      </p:sp>
    </p:spTree>
    <p:extLst>
      <p:ext uri="{BB962C8B-B14F-4D97-AF65-F5344CB8AC3E}">
        <p14:creationId xmlns:p14="http://schemas.microsoft.com/office/powerpoint/2010/main" val="228957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143000"/>
          </a:xfrm>
        </p:spPr>
        <p:txBody>
          <a:bodyPr/>
          <a:lstStyle/>
          <a:p>
            <a:pPr algn="ctr"/>
            <a:r>
              <a:rPr lang="pt-BR" sz="3600" dirty="0"/>
              <a:t>Solicitações de acesso aos dados pessoais</a:t>
            </a:r>
            <a:endParaRPr lang="en-GB" sz="3600" dirty="0"/>
          </a:p>
        </p:txBody>
      </p:sp>
      <p:sp>
        <p:nvSpPr>
          <p:cNvPr id="3" name="Content Placeholder 2"/>
          <p:cNvSpPr>
            <a:spLocks noGrp="1"/>
          </p:cNvSpPr>
          <p:nvPr>
            <p:ph idx="1"/>
          </p:nvPr>
        </p:nvSpPr>
        <p:spPr>
          <a:xfrm>
            <a:off x="457200" y="1556792"/>
            <a:ext cx="8229600" cy="4389437"/>
          </a:xfrm>
        </p:spPr>
        <p:txBody>
          <a:bodyPr>
            <a:normAutofit fontScale="92500"/>
          </a:bodyPr>
          <a:lstStyle/>
          <a:p>
            <a:pPr marL="0" indent="0">
              <a:buNone/>
            </a:pPr>
            <a:r>
              <a:rPr lang="pt-BR" sz="2400" dirty="0">
                <a:ea typeface="Verdana" panose="020B0604030504040204" pitchFamily="34" charset="0"/>
                <a:cs typeface="Arial" panose="020B0604020202020204" pitchFamily="34" charset="0"/>
              </a:rPr>
              <a:t>O titular dos dados (dependendo da base legal que utilizamos para tratamento) tem o direito de:</a:t>
            </a:r>
          </a:p>
          <a:p>
            <a:pPr marL="0" indent="0">
              <a:buNone/>
            </a:pPr>
            <a:endParaRPr lang="en-GB" sz="1400" dirty="0">
              <a:ea typeface="Verdana" panose="020B0604030504040204" pitchFamily="34" charset="0"/>
              <a:cs typeface="Arial" panose="020B0604020202020204" pitchFamily="34" charset="0"/>
            </a:endParaRPr>
          </a:p>
          <a:p>
            <a:pPr marL="514350" indent="-514350">
              <a:buFont typeface="+mj-lt"/>
              <a:buAutoNum type="arabicPeriod"/>
            </a:pPr>
            <a:r>
              <a:rPr lang="pt-BR" sz="2200" dirty="0">
                <a:ea typeface="Verdana" panose="020B0604030504040204" pitchFamily="34" charset="0"/>
                <a:cs typeface="Arial" panose="020B0604020202020204" pitchFamily="34" charset="0"/>
              </a:rPr>
              <a:t>Perguntar quais dados pessoais são mantidos em nossa base de dados</a:t>
            </a:r>
          </a:p>
          <a:p>
            <a:pPr marL="514350" indent="-514350">
              <a:buFont typeface="+mj-lt"/>
              <a:buAutoNum type="arabicPeriod"/>
            </a:pPr>
            <a:r>
              <a:rPr lang="pt-BR" sz="2200" dirty="0">
                <a:ea typeface="Verdana" panose="020B0604030504040204" pitchFamily="34" charset="0"/>
                <a:cs typeface="Arial" panose="020B0604020202020204" pitchFamily="34" charset="0"/>
              </a:rPr>
              <a:t>Verificar seus dados</a:t>
            </a:r>
          </a:p>
          <a:p>
            <a:pPr marL="514350" indent="-514350">
              <a:buFont typeface="+mj-lt"/>
              <a:buAutoNum type="arabicPeriod"/>
            </a:pPr>
            <a:r>
              <a:rPr lang="pt-BR" sz="2200" dirty="0">
                <a:ea typeface="Verdana" panose="020B0604030504040204" pitchFamily="34" charset="0"/>
                <a:cs typeface="Arial" panose="020B0604020202020204" pitchFamily="34" charset="0"/>
              </a:rPr>
              <a:t>Ter seus dados corrigidos se estiverem errados</a:t>
            </a:r>
          </a:p>
          <a:p>
            <a:pPr marL="514350" indent="-514350">
              <a:buFont typeface="+mj-lt"/>
              <a:buAutoNum type="arabicPeriod"/>
            </a:pPr>
            <a:r>
              <a:rPr lang="pt-BR" sz="2200" dirty="0">
                <a:ea typeface="Verdana" panose="020B0604030504040204" pitchFamily="34" charset="0"/>
                <a:cs typeface="Arial" panose="020B0604020202020204" pitchFamily="34" charset="0"/>
              </a:rPr>
              <a:t>Em alguns casos, solicitar que seja eliminado os dados</a:t>
            </a:r>
          </a:p>
          <a:p>
            <a:pPr marL="514350" indent="-514350">
              <a:buFont typeface="+mj-lt"/>
              <a:buAutoNum type="arabicPeriod"/>
            </a:pPr>
            <a:r>
              <a:rPr lang="pt-BR" sz="2200" dirty="0">
                <a:ea typeface="Verdana" panose="020B0604030504040204" pitchFamily="34" charset="0"/>
                <a:cs typeface="Arial" panose="020B0604020202020204" pitchFamily="34" charset="0"/>
              </a:rPr>
              <a:t>Restringir nosso tratamento de dados</a:t>
            </a:r>
          </a:p>
          <a:p>
            <a:pPr marL="514350" indent="-514350">
              <a:buFont typeface="+mj-lt"/>
              <a:buAutoNum type="arabicPeriod"/>
            </a:pPr>
            <a:r>
              <a:rPr lang="pt-BR" sz="2200" dirty="0">
                <a:ea typeface="Verdana" panose="020B0604030504040204" pitchFamily="34" charset="0"/>
                <a:cs typeface="Arial" panose="020B0604020202020204" pitchFamily="34" charset="0"/>
              </a:rPr>
              <a:t>Transferir seus dados para outro prestador de serviços</a:t>
            </a:r>
          </a:p>
          <a:p>
            <a:pPr marL="514350" indent="-514350">
              <a:buFont typeface="+mj-lt"/>
              <a:buAutoNum type="arabicPeriod"/>
            </a:pPr>
            <a:r>
              <a:rPr lang="pt-BR" sz="2200" dirty="0">
                <a:ea typeface="Verdana" panose="020B0604030504040204" pitchFamily="34" charset="0"/>
                <a:cs typeface="Arial" panose="020B0604020202020204" pitchFamily="34" charset="0"/>
              </a:rPr>
              <a:t>Opor-se a tomar decisões automatizadas sobre dados pessoais</a:t>
            </a:r>
            <a:endParaRPr lang="en-GB" sz="22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512407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38388-A037-4BAA-8C53-65318C9CAC0E}"/>
              </a:ext>
            </a:extLst>
          </p:cNvPr>
          <p:cNvSpPr>
            <a:spLocks noGrp="1"/>
          </p:cNvSpPr>
          <p:nvPr>
            <p:ph type="title"/>
          </p:nvPr>
        </p:nvSpPr>
        <p:spPr>
          <a:xfrm>
            <a:off x="457200" y="620688"/>
            <a:ext cx="8229600" cy="1143000"/>
          </a:xfrm>
        </p:spPr>
        <p:txBody>
          <a:bodyPr>
            <a:normAutofit fontScale="90000"/>
          </a:bodyPr>
          <a:lstStyle/>
          <a:p>
            <a:pPr algn="ctr"/>
            <a:r>
              <a:rPr lang="pt-BR" sz="4400" dirty="0"/>
              <a:t>Como você pode nos ajudar a ficar em conformidade com a LGPD?</a:t>
            </a:r>
            <a:endParaRPr lang="en-GB" sz="4400" dirty="0"/>
          </a:p>
        </p:txBody>
      </p:sp>
      <p:sp>
        <p:nvSpPr>
          <p:cNvPr id="3" name="Content Placeholder 2">
            <a:extLst>
              <a:ext uri="{FF2B5EF4-FFF2-40B4-BE49-F238E27FC236}">
                <a16:creationId xmlns:a16="http://schemas.microsoft.com/office/drawing/2014/main" id="{F2E6DD45-5069-4919-800F-5C63FDCDB419}"/>
              </a:ext>
            </a:extLst>
          </p:cNvPr>
          <p:cNvSpPr>
            <a:spLocks noGrp="1"/>
          </p:cNvSpPr>
          <p:nvPr>
            <p:ph idx="1"/>
          </p:nvPr>
        </p:nvSpPr>
        <p:spPr>
          <a:xfrm>
            <a:off x="457200" y="1977452"/>
            <a:ext cx="8229600" cy="4389437"/>
          </a:xfrm>
        </p:spPr>
        <p:txBody>
          <a:bodyPr>
            <a:normAutofit/>
          </a:bodyPr>
          <a:lstStyle/>
          <a:p>
            <a:pPr marL="0" indent="0">
              <a:buNone/>
            </a:pPr>
            <a:endParaRPr lang="en-GB" sz="1050" dirty="0">
              <a:ea typeface="Verdana" panose="020B0604030504040204" pitchFamily="34" charset="0"/>
              <a:cs typeface="Arial" panose="020B0604020202020204" pitchFamily="34" charset="0"/>
            </a:endParaRPr>
          </a:p>
          <a:p>
            <a:r>
              <a:rPr lang="pt-BR" sz="2100" dirty="0">
                <a:ea typeface="Verdana" panose="020B0604030504040204" pitchFamily="34" charset="0"/>
                <a:cs typeface="Arial" panose="020B0604020202020204" pitchFamily="34" charset="0"/>
              </a:rPr>
              <a:t>Ler e </a:t>
            </a:r>
            <a:r>
              <a:rPr lang="pt-BR" dirty="0">
                <a:ea typeface="Verdana" panose="020B0604030504040204" pitchFamily="34" charset="0"/>
                <a:cs typeface="Arial" panose="020B0604020202020204" pitchFamily="34" charset="0"/>
              </a:rPr>
              <a:t>cumprir</a:t>
            </a:r>
            <a:r>
              <a:rPr lang="pt-BR" sz="2100" dirty="0">
                <a:ea typeface="Verdana" panose="020B0604030504040204" pitchFamily="34" charset="0"/>
                <a:cs typeface="Arial" panose="020B0604020202020204" pitchFamily="34" charset="0"/>
              </a:rPr>
              <a:t> nossa política de proteção de dados</a:t>
            </a:r>
          </a:p>
          <a:p>
            <a:r>
              <a:rPr lang="pt-BR" sz="2100" dirty="0">
                <a:ea typeface="Verdana" panose="020B0604030504040204" pitchFamily="34" charset="0"/>
                <a:cs typeface="Arial" panose="020B0604020202020204" pitchFamily="34" charset="0"/>
              </a:rPr>
              <a:t>Entender a importância de proteger os dados pessoais</a:t>
            </a:r>
          </a:p>
          <a:p>
            <a:r>
              <a:rPr lang="pt-BR" sz="2100" dirty="0">
                <a:ea typeface="Verdana" panose="020B0604030504040204" pitchFamily="34" charset="0"/>
                <a:cs typeface="Arial" panose="020B0604020202020204" pitchFamily="34" charset="0"/>
              </a:rPr>
              <a:t>Proceder com a solicitações de acesso </a:t>
            </a:r>
            <a:r>
              <a:rPr lang="pt-BR" dirty="0">
                <a:ea typeface="Verdana" panose="020B0604030504040204" pitchFamily="34" charset="0"/>
                <a:cs typeface="Arial" panose="020B0604020202020204" pitchFamily="34" charset="0"/>
              </a:rPr>
              <a:t>pelo titular </a:t>
            </a:r>
            <a:endParaRPr lang="pt-BR" sz="2100" dirty="0">
              <a:ea typeface="Verdana" panose="020B0604030504040204" pitchFamily="34" charset="0"/>
              <a:cs typeface="Arial" panose="020B0604020202020204" pitchFamily="34" charset="0"/>
            </a:endParaRPr>
          </a:p>
          <a:p>
            <a:r>
              <a:rPr lang="pt-BR" sz="2100" dirty="0">
                <a:ea typeface="Verdana" panose="020B0604030504040204" pitchFamily="34" charset="0"/>
                <a:cs typeface="Arial" panose="020B0604020202020204" pitchFamily="34" charset="0"/>
              </a:rPr>
              <a:t>Coletar e utilizar apenas os dados pessoais com fins definidos</a:t>
            </a:r>
          </a:p>
          <a:p>
            <a:r>
              <a:rPr lang="pt-BR" sz="2100" dirty="0">
                <a:ea typeface="Verdana" panose="020B0604030504040204" pitchFamily="34" charset="0"/>
                <a:cs typeface="Arial" panose="020B0604020202020204" pitchFamily="34" charset="0"/>
              </a:rPr>
              <a:t>Ser honesto e transparente sobre o uso de dados pessoais</a:t>
            </a:r>
          </a:p>
          <a:p>
            <a:r>
              <a:rPr lang="pt-BR" sz="2100" dirty="0">
                <a:ea typeface="Verdana" panose="020B0604030504040204" pitchFamily="34" charset="0"/>
                <a:cs typeface="Arial" panose="020B0604020202020204" pitchFamily="34" charset="0"/>
              </a:rPr>
              <a:t>Manter a confidencialidade dos dados pessoais</a:t>
            </a:r>
          </a:p>
          <a:p>
            <a:r>
              <a:rPr lang="pt-BR" sz="2100" dirty="0">
                <a:ea typeface="Verdana" panose="020B0604030504040204" pitchFamily="34" charset="0"/>
                <a:cs typeface="Arial" panose="020B0604020202020204" pitchFamily="34" charset="0"/>
              </a:rPr>
              <a:t>Respeitar a proteção de dados em novos aplicações e atividades</a:t>
            </a:r>
          </a:p>
          <a:p>
            <a:r>
              <a:rPr lang="pt-BR" sz="2100" dirty="0">
                <a:ea typeface="Verdana" panose="020B0604030504040204" pitchFamily="34" charset="0"/>
                <a:cs typeface="Arial" panose="020B0604020202020204" pitchFamily="34" charset="0"/>
              </a:rPr>
              <a:t>Lidar com quaisquer violações de maneira profissional</a:t>
            </a:r>
            <a:endParaRPr lang="en-GB" sz="2100" dirty="0">
              <a:ea typeface="Verdana" panose="020B060403050404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0083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GB" dirty="0" err="1"/>
              <a:t>Conclusão</a:t>
            </a:r>
            <a:endParaRPr lang="en-GB" dirty="0"/>
          </a:p>
        </p:txBody>
      </p:sp>
      <p:sp>
        <p:nvSpPr>
          <p:cNvPr id="3" name="Content Placeholder 2"/>
          <p:cNvSpPr>
            <a:spLocks noGrp="1"/>
          </p:cNvSpPr>
          <p:nvPr>
            <p:ph idx="1"/>
          </p:nvPr>
        </p:nvSpPr>
        <p:spPr/>
        <p:txBody>
          <a:bodyPr/>
          <a:lstStyle/>
          <a:p>
            <a:r>
              <a:rPr lang="pt-BR" sz="2400" dirty="0">
                <a:ea typeface="Verdana" panose="020B0604030504040204" pitchFamily="34" charset="0"/>
                <a:cs typeface="Arial" panose="020B0604020202020204" pitchFamily="34" charset="0"/>
              </a:rPr>
              <a:t>A LGPD não é opcional</a:t>
            </a:r>
          </a:p>
          <a:p>
            <a:r>
              <a:rPr lang="pt-BR" sz="2400" dirty="0">
                <a:ea typeface="Verdana" panose="020B0604030504040204" pitchFamily="34" charset="0"/>
                <a:cs typeface="Arial" panose="020B0604020202020204" pitchFamily="34" charset="0"/>
              </a:rPr>
              <a:t>Devemos ser honestos, transparentes e lícitos no uso de dados pessoais</a:t>
            </a:r>
          </a:p>
          <a:p>
            <a:r>
              <a:rPr lang="pt-BR" sz="2400" dirty="0">
                <a:ea typeface="Verdana" panose="020B0604030504040204" pitchFamily="34" charset="0"/>
                <a:cs typeface="Arial" panose="020B0604020202020204" pitchFamily="34" charset="0"/>
              </a:rPr>
              <a:t>As penalidades por desconformidades podem ser severas</a:t>
            </a:r>
          </a:p>
          <a:p>
            <a:r>
              <a:rPr lang="pt-BR" sz="2400" dirty="0">
                <a:ea typeface="Verdana" panose="020B0604030504040204" pitchFamily="34" charset="0"/>
                <a:cs typeface="Arial" panose="020B0604020202020204" pitchFamily="34" charset="0"/>
              </a:rPr>
              <a:t>Todos os funcionários desempenham um papel importante no cumprimento da LGPD</a:t>
            </a:r>
          </a:p>
          <a:p>
            <a:r>
              <a:rPr lang="pt-BR" sz="2400" dirty="0">
                <a:ea typeface="Verdana" panose="020B0604030504040204" pitchFamily="34" charset="0"/>
                <a:cs typeface="Arial" panose="020B0604020202020204" pitchFamily="34" charset="0"/>
              </a:rPr>
              <a:t>Pergunte ao seu supervisor, caso tenha dúvidas, sobre quaisquer aspectos da proteção de dados</a:t>
            </a:r>
            <a:endParaRPr lang="en-GB" sz="2400" dirty="0">
              <a:ea typeface="Verdana" panose="020B0604030504040204" pitchFamily="34" charset="0"/>
              <a:cs typeface="Arial" panose="020B0604020202020204" pitchFamily="34" charset="0"/>
            </a:endParaRPr>
          </a:p>
          <a:p>
            <a:endParaRPr lang="en-GB" dirty="0">
              <a:ea typeface="Verdana" panose="020B0604030504040204" pitchFamily="34" charset="0"/>
              <a:cs typeface="Arial" panose="020B0604020202020204" pitchFamily="34" charset="0"/>
            </a:endParaRPr>
          </a:p>
          <a:p>
            <a:endParaRPr lang="en-GB" dirty="0">
              <a:ea typeface="Verdana" panose="020B0604030504040204" pitchFamily="34" charset="0"/>
            </a:endParaRPr>
          </a:p>
        </p:txBody>
      </p:sp>
    </p:spTree>
    <p:extLst>
      <p:ext uri="{BB962C8B-B14F-4D97-AF65-F5344CB8AC3E}">
        <p14:creationId xmlns:p14="http://schemas.microsoft.com/office/powerpoint/2010/main" val="3180370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771800" y="2564904"/>
            <a:ext cx="3394720" cy="1143000"/>
          </a:xfrm>
        </p:spPr>
        <p:txBody>
          <a:bodyPr/>
          <a:lstStyle/>
          <a:p>
            <a:pPr algn="ctr"/>
            <a:r>
              <a:rPr lang="en-GB" dirty="0" err="1"/>
              <a:t>Perguntas</a:t>
            </a:r>
            <a:endParaRPr lang="en-GB" dirty="0"/>
          </a:p>
        </p:txBody>
      </p:sp>
      <p:pic>
        <p:nvPicPr>
          <p:cNvPr id="5" name="Picture 4" descr="A screen shot of a computer&#10;&#10;Description automatically generated">
            <a:extLst>
              <a:ext uri="{FF2B5EF4-FFF2-40B4-BE49-F238E27FC236}">
                <a16:creationId xmlns:a16="http://schemas.microsoft.com/office/drawing/2014/main" id="{B5F45F30-D1A9-4E50-A097-4C968E083A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1" y="476672"/>
            <a:ext cx="6391275" cy="1314450"/>
          </a:xfrm>
          <a:prstGeom prst="rect">
            <a:avLst/>
          </a:prstGeom>
        </p:spPr>
      </p:pic>
    </p:spTree>
    <p:extLst>
      <p:ext uri="{BB962C8B-B14F-4D97-AF65-F5344CB8AC3E}">
        <p14:creationId xmlns:p14="http://schemas.microsoft.com/office/powerpoint/2010/main" val="2413048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293980"/>
            <a:ext cx="8229600" cy="1143000"/>
          </a:xfrm>
        </p:spPr>
        <p:txBody>
          <a:bodyPr/>
          <a:lstStyle/>
          <a:p>
            <a:r>
              <a:rPr lang="en-GB" altLang="en-US" dirty="0" err="1"/>
              <a:t>Tópico</a:t>
            </a:r>
            <a:endParaRPr lang="en-GB" altLang="en-US" dirty="0"/>
          </a:p>
        </p:txBody>
      </p:sp>
      <p:sp>
        <p:nvSpPr>
          <p:cNvPr id="14339" name="Content Placeholder 2"/>
          <p:cNvSpPr>
            <a:spLocks noGrp="1"/>
          </p:cNvSpPr>
          <p:nvPr>
            <p:ph idx="1"/>
          </p:nvPr>
        </p:nvSpPr>
        <p:spPr>
          <a:xfrm>
            <a:off x="457200" y="1630251"/>
            <a:ext cx="8229600" cy="4389437"/>
          </a:xfrm>
        </p:spPr>
        <p:txBody>
          <a:bodyPr/>
          <a:lstStyle/>
          <a:p>
            <a:r>
              <a:rPr lang="pt-BR" altLang="en-US" dirty="0">
                <a:ea typeface="Verdana" panose="020B0604030504040204" pitchFamily="34" charset="0"/>
                <a:cs typeface="Arial" charset="0"/>
              </a:rPr>
              <a:t>O que é o LGPD?</a:t>
            </a:r>
          </a:p>
          <a:p>
            <a:r>
              <a:rPr lang="pt-BR" altLang="en-US" dirty="0">
                <a:ea typeface="Verdana" panose="020B0604030504040204" pitchFamily="34" charset="0"/>
                <a:cs typeface="Arial" charset="0"/>
              </a:rPr>
              <a:t>Termos-chave</a:t>
            </a:r>
          </a:p>
          <a:p>
            <a:r>
              <a:rPr lang="pt-BR" altLang="en-US" dirty="0">
                <a:ea typeface="Verdana" panose="020B0604030504040204" pitchFamily="34" charset="0"/>
                <a:cs typeface="Arial" charset="0"/>
              </a:rPr>
              <a:t>Os 8 princípios da LGPD</a:t>
            </a:r>
          </a:p>
          <a:p>
            <a:r>
              <a:rPr lang="pt-BR" altLang="en-US" dirty="0">
                <a:ea typeface="Verdana" panose="020B0604030504040204" pitchFamily="34" charset="0"/>
                <a:cs typeface="Arial" charset="0"/>
              </a:rPr>
              <a:t>Como estamos cumprimos com o LGPD</a:t>
            </a:r>
          </a:p>
          <a:p>
            <a:r>
              <a:rPr lang="pt-BR" altLang="en-US" dirty="0">
                <a:ea typeface="Verdana" panose="020B0604030504040204" pitchFamily="34" charset="0"/>
                <a:cs typeface="Arial" charset="0"/>
              </a:rPr>
              <a:t>Solicitações de acesso aos dados pessoais</a:t>
            </a:r>
          </a:p>
          <a:p>
            <a:r>
              <a:rPr lang="pt-BR" altLang="en-US" dirty="0">
                <a:ea typeface="Verdana" panose="020B0604030504040204" pitchFamily="34" charset="0"/>
                <a:cs typeface="Arial" charset="0"/>
              </a:rPr>
              <a:t>Como você pode nos ajudar a ficar em conformidade com a LGPD?</a:t>
            </a:r>
          </a:p>
          <a:p>
            <a:r>
              <a:rPr lang="pt-BR" altLang="en-US" dirty="0">
                <a:ea typeface="Verdana" panose="020B0604030504040204" pitchFamily="34" charset="0"/>
                <a:cs typeface="Arial" charset="0"/>
              </a:rPr>
              <a:t>Conclusão</a:t>
            </a:r>
            <a:endParaRPr lang="en-GB" altLang="en-US" dirty="0">
              <a:ea typeface="Verdana" panose="020B0604030504040204" pitchFamily="34"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723106"/>
          </a:xfrm>
        </p:spPr>
        <p:txBody>
          <a:bodyPr/>
          <a:lstStyle/>
          <a:p>
            <a:r>
              <a:rPr lang="en-GB" sz="4000" dirty="0"/>
              <a:t>O que é LGPD?</a:t>
            </a:r>
          </a:p>
        </p:txBody>
      </p:sp>
      <p:sp>
        <p:nvSpPr>
          <p:cNvPr id="3" name="Content Placeholder 2"/>
          <p:cNvSpPr>
            <a:spLocks noGrp="1"/>
          </p:cNvSpPr>
          <p:nvPr>
            <p:ph idx="1"/>
          </p:nvPr>
        </p:nvSpPr>
        <p:spPr>
          <a:xfrm>
            <a:off x="270587" y="1628800"/>
            <a:ext cx="8445624" cy="4605486"/>
          </a:xfrm>
        </p:spPr>
        <p:txBody>
          <a:bodyPr>
            <a:normAutofit lnSpcReduction="10000"/>
          </a:bodyPr>
          <a:lstStyle/>
          <a:p>
            <a:pPr algn="just"/>
            <a:r>
              <a:rPr lang="pt-BR" dirty="0">
                <a:ea typeface="Verdana" panose="020B0604030504040204" pitchFamily="34" charset="0"/>
                <a:cs typeface="Arial" panose="020B0604020202020204" pitchFamily="34" charset="0"/>
              </a:rPr>
              <a:t>Nova legislação que trata da proteção dos dados pessoais dos cidadãos brasileiros</a:t>
            </a:r>
          </a:p>
          <a:p>
            <a:pPr marL="0" indent="0" algn="just">
              <a:buNone/>
            </a:pPr>
            <a:endParaRPr lang="pt-BR" dirty="0">
              <a:ea typeface="Verdana" panose="020B0604030504040204" pitchFamily="34" charset="0"/>
              <a:cs typeface="Arial" panose="020B0604020202020204" pitchFamily="34" charset="0"/>
            </a:endParaRPr>
          </a:p>
          <a:p>
            <a:pPr algn="just"/>
            <a:r>
              <a:rPr lang="pt-BR" dirty="0">
                <a:ea typeface="Verdana" panose="020B0604030504040204" pitchFamily="34" charset="0"/>
                <a:cs typeface="Arial" panose="020B0604020202020204" pitchFamily="34" charset="0"/>
              </a:rPr>
              <a:t>Regula o tratamento de dados pessoais, inclusive nos meios digitais, criando regras sobre os processos de coleta, armazenamento e compartilhamento das informações</a:t>
            </a:r>
          </a:p>
          <a:p>
            <a:pPr marL="0" indent="0" algn="just">
              <a:buNone/>
            </a:pPr>
            <a:endParaRPr lang="pt-BR" dirty="0">
              <a:ea typeface="Verdana" panose="020B0604030504040204" pitchFamily="34" charset="0"/>
              <a:cs typeface="Arial" panose="020B0604020202020204" pitchFamily="34" charset="0"/>
            </a:endParaRPr>
          </a:p>
          <a:p>
            <a:pPr algn="just"/>
            <a:r>
              <a:rPr lang="pt-BR" dirty="0">
                <a:ea typeface="Verdana" panose="020B0604030504040204" pitchFamily="34" charset="0"/>
                <a:cs typeface="Arial" panose="020B0604020202020204" pitchFamily="34" charset="0"/>
              </a:rPr>
              <a:t>A ANPD é o órgão responsável por fiscalizar e regulamentar os critérios da LGPD</a:t>
            </a:r>
          </a:p>
          <a:p>
            <a:pPr marL="0" indent="0" algn="just">
              <a:buNone/>
            </a:pPr>
            <a:endParaRPr lang="pt-BR" dirty="0">
              <a:ea typeface="Verdana" panose="020B0604030504040204" pitchFamily="34" charset="0"/>
              <a:cs typeface="Arial" panose="020B0604020202020204" pitchFamily="34" charset="0"/>
            </a:endParaRPr>
          </a:p>
          <a:p>
            <a:pPr algn="just"/>
            <a:r>
              <a:rPr lang="pt-BR" dirty="0">
                <a:ea typeface="Verdana" panose="020B0604030504040204" pitchFamily="34" charset="0"/>
                <a:cs typeface="Arial" panose="020B0604020202020204" pitchFamily="34" charset="0"/>
              </a:rPr>
              <a:t>Multas de até 2% do faturamento da organização</a:t>
            </a:r>
          </a:p>
          <a:p>
            <a:pPr marL="0" indent="0" algn="just">
              <a:buNone/>
            </a:pPr>
            <a:endParaRPr lang="pt-BR" dirty="0">
              <a:ea typeface="Verdana" panose="020B0604030504040204" pitchFamily="34" charset="0"/>
              <a:cs typeface="Arial" panose="020B0604020202020204" pitchFamily="34" charset="0"/>
            </a:endParaRPr>
          </a:p>
          <a:p>
            <a:pPr algn="just"/>
            <a:r>
              <a:rPr lang="pt-BR" dirty="0">
                <a:ea typeface="Verdana" panose="020B0604030504040204" pitchFamily="34" charset="0"/>
                <a:cs typeface="Arial" panose="020B0604020202020204" pitchFamily="34" charset="0"/>
              </a:rPr>
              <a:t>A LGPD entrará em vigor em 15 de agosto de 2020</a:t>
            </a:r>
          </a:p>
        </p:txBody>
      </p:sp>
    </p:spTree>
    <p:extLst>
      <p:ext uri="{BB962C8B-B14F-4D97-AF65-F5344CB8AC3E}">
        <p14:creationId xmlns:p14="http://schemas.microsoft.com/office/powerpoint/2010/main" val="557797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Termos-Chave</a:t>
            </a:r>
            <a:endParaRPr lang="en-GB" dirty="0"/>
          </a:p>
        </p:txBody>
      </p:sp>
      <p:sp>
        <p:nvSpPr>
          <p:cNvPr id="3" name="Content Placeholder 2"/>
          <p:cNvSpPr>
            <a:spLocks noGrp="1"/>
          </p:cNvSpPr>
          <p:nvPr>
            <p:ph idx="1"/>
          </p:nvPr>
        </p:nvSpPr>
        <p:spPr>
          <a:xfrm>
            <a:off x="323528" y="1412776"/>
            <a:ext cx="8191822" cy="4351338"/>
          </a:xfrm>
        </p:spPr>
        <p:txBody>
          <a:bodyPr>
            <a:normAutofit fontScale="92500"/>
          </a:bodyPr>
          <a:lstStyle/>
          <a:p>
            <a:r>
              <a:rPr lang="pt-BR" dirty="0">
                <a:ea typeface="Verdana" panose="020B0604030504040204" pitchFamily="34" charset="0"/>
                <a:cs typeface="Arial" panose="020B0604020202020204" pitchFamily="34" charset="0"/>
              </a:rPr>
              <a:t>Dado</a:t>
            </a:r>
            <a:r>
              <a:rPr lang="pt-BR" b="1" dirty="0">
                <a:ea typeface="Verdana" panose="020B0604030504040204" pitchFamily="34" charset="0"/>
                <a:cs typeface="Arial" panose="020B0604020202020204" pitchFamily="34" charset="0"/>
              </a:rPr>
              <a:t> </a:t>
            </a:r>
            <a:r>
              <a:rPr lang="pt-BR" b="1" i="1" dirty="0">
                <a:ea typeface="Verdana" panose="020B0604030504040204" pitchFamily="34" charset="0"/>
                <a:cs typeface="Arial" panose="020B0604020202020204" pitchFamily="34" charset="0"/>
              </a:rPr>
              <a:t>pessoal</a:t>
            </a:r>
            <a:r>
              <a:rPr lang="pt-BR" b="1" dirty="0">
                <a:ea typeface="Verdana" panose="020B0604030504040204" pitchFamily="34" charset="0"/>
                <a:cs typeface="Arial" panose="020B0604020202020204" pitchFamily="34" charset="0"/>
              </a:rPr>
              <a:t> </a:t>
            </a:r>
            <a:r>
              <a:rPr lang="pt-BR" dirty="0">
                <a:ea typeface="Verdana" panose="020B0604030504040204" pitchFamily="34" charset="0"/>
                <a:cs typeface="Arial" panose="020B0604020202020204" pitchFamily="34" charset="0"/>
              </a:rPr>
              <a:t>significa…</a:t>
            </a:r>
          </a:p>
          <a:p>
            <a:endParaRPr lang="pt-BR" dirty="0">
              <a:ea typeface="Verdana" panose="020B0604030504040204" pitchFamily="34" charset="0"/>
              <a:cs typeface="Arial" panose="020B0604020202020204" pitchFamily="34" charset="0"/>
            </a:endParaRPr>
          </a:p>
          <a:p>
            <a:pPr marL="0" indent="0">
              <a:buNone/>
            </a:pPr>
            <a:r>
              <a:rPr lang="pt-BR" sz="2400" dirty="0">
                <a:ea typeface="Verdana" panose="020B0604030504040204" pitchFamily="34" charset="0"/>
                <a:cs typeface="Arial" panose="020B0604020202020204" pitchFamily="34" charset="0"/>
              </a:rPr>
              <a:t>qualquer informação relativa a pessoa natural, singular, identificada ou identificável (“titular")</a:t>
            </a:r>
          </a:p>
          <a:p>
            <a:endParaRPr lang="pt-BR" dirty="0">
              <a:ea typeface="Verdana" panose="020B0604030504040204" pitchFamily="34" charset="0"/>
              <a:cs typeface="Arial" panose="020B0604020202020204" pitchFamily="34" charset="0"/>
            </a:endParaRPr>
          </a:p>
          <a:p>
            <a:r>
              <a:rPr lang="pt-BR" dirty="0">
                <a:ea typeface="Verdana" panose="020B0604030504040204" pitchFamily="34" charset="0"/>
                <a:cs typeface="Arial" panose="020B0604020202020204" pitchFamily="34" charset="0"/>
              </a:rPr>
              <a:t>Dado</a:t>
            </a:r>
            <a:r>
              <a:rPr lang="pt-BR" b="1" dirty="0">
                <a:ea typeface="Verdana" panose="020B0604030504040204" pitchFamily="34" charset="0"/>
                <a:cs typeface="Arial" panose="020B0604020202020204" pitchFamily="34" charset="0"/>
              </a:rPr>
              <a:t> </a:t>
            </a:r>
            <a:r>
              <a:rPr lang="pt-BR" b="1" i="1" dirty="0">
                <a:ea typeface="Verdana" panose="020B0604030504040204" pitchFamily="34" charset="0"/>
                <a:cs typeface="Arial" panose="020B0604020202020204" pitchFamily="34" charset="0"/>
              </a:rPr>
              <a:t>pessoal sensível </a:t>
            </a:r>
            <a:r>
              <a:rPr lang="pt-BR" dirty="0">
                <a:ea typeface="Verdana" panose="020B0604030504040204" pitchFamily="34" charset="0"/>
                <a:cs typeface="Arial" panose="020B0604020202020204" pitchFamily="34" charset="0"/>
              </a:rPr>
              <a:t>significa…</a:t>
            </a:r>
          </a:p>
          <a:p>
            <a:endParaRPr lang="pt-BR" sz="2400" dirty="0">
              <a:ea typeface="Verdana" panose="020B0604030504040204" pitchFamily="34" charset="0"/>
              <a:cs typeface="Arial" panose="020B0604020202020204" pitchFamily="34" charset="0"/>
            </a:endParaRPr>
          </a:p>
          <a:p>
            <a:pPr marL="0" indent="0">
              <a:buNone/>
            </a:pPr>
            <a:r>
              <a:rPr lang="pt-BR" sz="2400" dirty="0">
                <a:ea typeface="Verdana" panose="020B0604030504040204" pitchFamily="34" charset="0"/>
                <a:cs typeface="Arial" panose="020B0604020202020204" pitchFamily="34" charset="0"/>
              </a:rPr>
              <a:t>sobre origem racial ou étnica, convicção religiosa, opinião política, filiação a sindicato ou a organização de caráter religioso, filosófico ou político, dado referente à saúde ou à vida sexual, dado genético ou biométrico; dados sobre crianças e adolescentes;</a:t>
            </a:r>
          </a:p>
        </p:txBody>
      </p:sp>
    </p:spTree>
    <p:extLst>
      <p:ext uri="{BB962C8B-B14F-4D97-AF65-F5344CB8AC3E}">
        <p14:creationId xmlns:p14="http://schemas.microsoft.com/office/powerpoint/2010/main" val="3871974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D0AB9-A3B0-4EB3-8FA3-F8BE95FB76E8}"/>
              </a:ext>
            </a:extLst>
          </p:cNvPr>
          <p:cNvSpPr>
            <a:spLocks noGrp="1"/>
          </p:cNvSpPr>
          <p:nvPr>
            <p:ph type="title"/>
          </p:nvPr>
        </p:nvSpPr>
        <p:spPr>
          <a:xfrm>
            <a:off x="457200" y="332656"/>
            <a:ext cx="8229600" cy="1143000"/>
          </a:xfrm>
        </p:spPr>
        <p:txBody>
          <a:bodyPr/>
          <a:lstStyle/>
          <a:p>
            <a:r>
              <a:rPr lang="en-GB" dirty="0" err="1"/>
              <a:t>Exemplos</a:t>
            </a:r>
            <a:r>
              <a:rPr lang="en-GB" dirty="0"/>
              <a:t> de Dados </a:t>
            </a:r>
            <a:r>
              <a:rPr lang="en-GB" dirty="0" err="1"/>
              <a:t>Pessoais</a:t>
            </a:r>
            <a:endParaRPr lang="en-GB" dirty="0"/>
          </a:p>
        </p:txBody>
      </p:sp>
      <p:sp>
        <p:nvSpPr>
          <p:cNvPr id="3" name="Content Placeholder 2">
            <a:extLst>
              <a:ext uri="{FF2B5EF4-FFF2-40B4-BE49-F238E27FC236}">
                <a16:creationId xmlns:a16="http://schemas.microsoft.com/office/drawing/2014/main" id="{19E8DF2A-78C6-4158-AC05-C31B730A26A5}"/>
              </a:ext>
            </a:extLst>
          </p:cNvPr>
          <p:cNvSpPr>
            <a:spLocks noGrp="1"/>
          </p:cNvSpPr>
          <p:nvPr>
            <p:ph sz="half" idx="1"/>
          </p:nvPr>
        </p:nvSpPr>
        <p:spPr/>
        <p:txBody>
          <a:bodyPr/>
          <a:lstStyle/>
          <a:p>
            <a:r>
              <a:rPr lang="en-GB" sz="2400" dirty="0">
                <a:ea typeface="Verdana" panose="020B0604030504040204" pitchFamily="34" charset="0"/>
                <a:cs typeface="Arial" panose="020B0604020202020204" pitchFamily="34" charset="0"/>
              </a:rPr>
              <a:t>Nome</a:t>
            </a:r>
          </a:p>
          <a:p>
            <a:r>
              <a:rPr lang="en-GB" sz="2400" dirty="0" err="1">
                <a:ea typeface="Verdana" panose="020B0604030504040204" pitchFamily="34" charset="0"/>
                <a:cs typeface="Arial" panose="020B0604020202020204" pitchFamily="34" charset="0"/>
              </a:rPr>
              <a:t>Endereço</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Número</a:t>
            </a:r>
            <a:r>
              <a:rPr lang="en-GB" sz="2400" dirty="0">
                <a:ea typeface="Verdana" panose="020B0604030504040204" pitchFamily="34" charset="0"/>
                <a:cs typeface="Arial" panose="020B0604020202020204" pitchFamily="34" charset="0"/>
              </a:rPr>
              <a:t> de </a:t>
            </a:r>
            <a:r>
              <a:rPr lang="en-GB" sz="2400" dirty="0" err="1">
                <a:ea typeface="Verdana" panose="020B0604030504040204" pitchFamily="34" charset="0"/>
                <a:cs typeface="Arial" panose="020B0604020202020204" pitchFamily="34" charset="0"/>
              </a:rPr>
              <a:t>telefone</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Endereço</a:t>
            </a:r>
            <a:r>
              <a:rPr lang="en-GB" sz="2400" dirty="0">
                <a:ea typeface="Verdana" panose="020B0604030504040204" pitchFamily="34" charset="0"/>
                <a:cs typeface="Arial" panose="020B0604020202020204" pitchFamily="34" charset="0"/>
              </a:rPr>
              <a:t> de e-mail</a:t>
            </a:r>
          </a:p>
          <a:p>
            <a:r>
              <a:rPr lang="en-GB" sz="2400" dirty="0">
                <a:ea typeface="Verdana" panose="020B0604030504040204" pitchFamily="34" charset="0"/>
                <a:cs typeface="Arial" panose="020B0604020202020204" pitchFamily="34" charset="0"/>
              </a:rPr>
              <a:t>Código de </a:t>
            </a:r>
            <a:r>
              <a:rPr lang="en-GB" sz="2400" dirty="0" err="1">
                <a:ea typeface="Verdana" panose="020B0604030504040204" pitchFamily="34" charset="0"/>
                <a:cs typeface="Arial" panose="020B0604020202020204" pitchFamily="34" charset="0"/>
              </a:rPr>
              <a:t>Imposto</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Detalhes</a:t>
            </a:r>
            <a:r>
              <a:rPr lang="en-GB" sz="2400" dirty="0">
                <a:ea typeface="Verdana" panose="020B0604030504040204" pitchFamily="34" charset="0"/>
                <a:cs typeface="Arial" panose="020B0604020202020204" pitchFamily="34" charset="0"/>
              </a:rPr>
              <a:t> </a:t>
            </a:r>
            <a:r>
              <a:rPr lang="en-GB" sz="2400" dirty="0" err="1">
                <a:ea typeface="Verdana" panose="020B0604030504040204" pitchFamily="34" charset="0"/>
                <a:cs typeface="Arial" panose="020B0604020202020204" pitchFamily="34" charset="0"/>
              </a:rPr>
              <a:t>bancários</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Senhas</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Carteira</a:t>
            </a:r>
            <a:r>
              <a:rPr lang="en-GB" sz="2400" dirty="0">
                <a:ea typeface="Verdana" panose="020B0604030504040204" pitchFamily="34" charset="0"/>
                <a:cs typeface="Arial" panose="020B0604020202020204" pitchFamily="34" charset="0"/>
              </a:rPr>
              <a:t> de </a:t>
            </a:r>
            <a:r>
              <a:rPr lang="en-GB" sz="2400" dirty="0" err="1">
                <a:ea typeface="Verdana" panose="020B0604030504040204" pitchFamily="34" charset="0"/>
                <a:cs typeface="Arial" panose="020B0604020202020204" pitchFamily="34" charset="0"/>
              </a:rPr>
              <a:t>motorista</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Número</a:t>
            </a:r>
            <a:r>
              <a:rPr lang="en-GB" sz="2400" dirty="0">
                <a:ea typeface="Verdana" panose="020B0604030504040204" pitchFamily="34" charset="0"/>
                <a:cs typeface="Arial" panose="020B0604020202020204" pitchFamily="34" charset="0"/>
              </a:rPr>
              <a:t> do </a:t>
            </a:r>
            <a:r>
              <a:rPr lang="en-GB" sz="2400" dirty="0" err="1">
                <a:ea typeface="Verdana" panose="020B0604030504040204" pitchFamily="34" charset="0"/>
                <a:cs typeface="Arial" panose="020B0604020202020204" pitchFamily="34" charset="0"/>
              </a:rPr>
              <a:t>passaporte</a:t>
            </a:r>
            <a:endParaRPr lang="en-GB" sz="2400" dirty="0">
              <a:ea typeface="Verdana" panose="020B060403050404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9E3E13F7-BC1F-42E2-B43D-4AFE6A6DFE48}"/>
              </a:ext>
            </a:extLst>
          </p:cNvPr>
          <p:cNvSpPr>
            <a:spLocks noGrp="1"/>
          </p:cNvSpPr>
          <p:nvPr>
            <p:ph sz="half" idx="2"/>
          </p:nvPr>
        </p:nvSpPr>
        <p:spPr/>
        <p:txBody>
          <a:bodyPr/>
          <a:lstStyle/>
          <a:p>
            <a:r>
              <a:rPr lang="en-GB" sz="2400" dirty="0" err="1">
                <a:ea typeface="Verdana" panose="020B0604030504040204" pitchFamily="34" charset="0"/>
                <a:cs typeface="Arial" panose="020B0604020202020204" pitchFamily="34" charset="0"/>
              </a:rPr>
              <a:t>Histórico</a:t>
            </a:r>
            <a:r>
              <a:rPr lang="en-GB" sz="2400" dirty="0">
                <a:ea typeface="Verdana" panose="020B0604030504040204" pitchFamily="34" charset="0"/>
                <a:cs typeface="Arial" panose="020B0604020202020204" pitchFamily="34" charset="0"/>
              </a:rPr>
              <a:t> de </a:t>
            </a:r>
            <a:r>
              <a:rPr lang="en-GB" sz="2400" dirty="0" err="1">
                <a:ea typeface="Verdana" panose="020B0604030504040204" pitchFamily="34" charset="0"/>
                <a:cs typeface="Arial" panose="020B0604020202020204" pitchFamily="34" charset="0"/>
              </a:rPr>
              <a:t>compras</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Localização</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Endereço</a:t>
            </a:r>
            <a:r>
              <a:rPr lang="en-GB" sz="2400" dirty="0">
                <a:ea typeface="Verdana" panose="020B0604030504040204" pitchFamily="34" charset="0"/>
                <a:cs typeface="Arial" panose="020B0604020202020204" pitchFamily="34" charset="0"/>
              </a:rPr>
              <a:t> de IP </a:t>
            </a:r>
          </a:p>
          <a:p>
            <a:r>
              <a:rPr lang="en-GB" sz="2400" dirty="0" err="1">
                <a:ea typeface="Verdana" panose="020B0604030504040204" pitchFamily="34" charset="0"/>
                <a:cs typeface="Arial" panose="020B0604020202020204" pitchFamily="34" charset="0"/>
              </a:rPr>
              <a:t>Número</a:t>
            </a:r>
            <a:r>
              <a:rPr lang="en-GB" sz="2400" dirty="0">
                <a:ea typeface="Verdana" panose="020B0604030504040204" pitchFamily="34" charset="0"/>
                <a:cs typeface="Arial" panose="020B0604020202020204" pitchFamily="34" charset="0"/>
              </a:rPr>
              <a:t> de </a:t>
            </a:r>
            <a:r>
              <a:rPr lang="en-GB" sz="2400" dirty="0" err="1">
                <a:ea typeface="Verdana" panose="020B0604030504040204" pitchFamily="34" charset="0"/>
                <a:cs typeface="Arial" panose="020B0604020202020204" pitchFamily="34" charset="0"/>
              </a:rPr>
              <a:t>série</a:t>
            </a:r>
            <a:r>
              <a:rPr lang="en-GB" sz="2400" dirty="0">
                <a:ea typeface="Verdana" panose="020B0604030504040204" pitchFamily="34" charset="0"/>
                <a:cs typeface="Arial" panose="020B0604020202020204" pitchFamily="34" charset="0"/>
              </a:rPr>
              <a:t> do </a:t>
            </a:r>
            <a:r>
              <a:rPr lang="en-GB" sz="2400" dirty="0" err="1">
                <a:ea typeface="Verdana" panose="020B0604030504040204" pitchFamily="34" charset="0"/>
                <a:cs typeface="Arial" panose="020B0604020202020204" pitchFamily="34" charset="0"/>
              </a:rPr>
              <a:t>celular</a:t>
            </a:r>
            <a:endParaRPr lang="en-GB" sz="2400" dirty="0">
              <a:ea typeface="Verdana" panose="020B0604030504040204" pitchFamily="34" charset="0"/>
              <a:cs typeface="Arial" panose="020B0604020202020204" pitchFamily="34" charset="0"/>
            </a:endParaRPr>
          </a:p>
          <a:p>
            <a:r>
              <a:rPr lang="en-GB" sz="2400" dirty="0" err="1">
                <a:ea typeface="Verdana" panose="020B0604030504040204" pitchFamily="34" charset="0"/>
                <a:cs typeface="Arial" panose="020B0604020202020204" pitchFamily="34" charset="0"/>
              </a:rPr>
              <a:t>Investimentos</a:t>
            </a:r>
            <a:endParaRPr lang="en-GB" sz="2400" dirty="0">
              <a:ea typeface="Verdana" panose="020B0604030504040204" pitchFamily="34" charset="0"/>
              <a:cs typeface="Arial" panose="020B0604020202020204" pitchFamily="34" charset="0"/>
            </a:endParaRPr>
          </a:p>
          <a:p>
            <a:r>
              <a:rPr lang="en-GB" sz="2400" dirty="0">
                <a:ea typeface="Verdana" panose="020B0604030504040204" pitchFamily="34" charset="0"/>
                <a:cs typeface="Arial" panose="020B0604020202020204" pitchFamily="34" charset="0"/>
              </a:rPr>
              <a:t>Data de Nascimento</a:t>
            </a:r>
          </a:p>
          <a:p>
            <a:r>
              <a:rPr lang="en-GB" sz="2400" dirty="0">
                <a:ea typeface="Verdana" panose="020B0604030504040204" pitchFamily="34" charset="0"/>
                <a:cs typeface="Arial" panose="020B0604020202020204" pitchFamily="34" charset="0"/>
              </a:rPr>
              <a:t>Estado Civil</a:t>
            </a:r>
          </a:p>
          <a:p>
            <a:endParaRPr lang="en-GB" dirty="0">
              <a:ea typeface="Verdana" panose="020B0604030504040204" pitchFamily="34" charset="0"/>
            </a:endParaRPr>
          </a:p>
        </p:txBody>
      </p:sp>
    </p:spTree>
    <p:extLst>
      <p:ext uri="{BB962C8B-B14F-4D97-AF65-F5344CB8AC3E}">
        <p14:creationId xmlns:p14="http://schemas.microsoft.com/office/powerpoint/2010/main" val="1712353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0EFC5-43BE-4752-8E75-6A8A0AC6DB02}"/>
              </a:ext>
            </a:extLst>
          </p:cNvPr>
          <p:cNvSpPr>
            <a:spLocks noGrp="1"/>
          </p:cNvSpPr>
          <p:nvPr>
            <p:ph type="title"/>
          </p:nvPr>
        </p:nvSpPr>
        <p:spPr>
          <a:xfrm>
            <a:off x="457200" y="332656"/>
            <a:ext cx="8229600" cy="1143000"/>
          </a:xfrm>
        </p:spPr>
        <p:txBody>
          <a:bodyPr>
            <a:normAutofit fontScale="90000"/>
          </a:bodyPr>
          <a:lstStyle/>
          <a:p>
            <a:r>
              <a:rPr lang="pt-BR" sz="4000" dirty="0"/>
              <a:t>Categorias dos dados pessoais sensíveis</a:t>
            </a:r>
            <a:endParaRPr lang="en-GB" sz="4000" dirty="0"/>
          </a:p>
        </p:txBody>
      </p:sp>
      <p:sp>
        <p:nvSpPr>
          <p:cNvPr id="3" name="Content Placeholder 2">
            <a:extLst>
              <a:ext uri="{FF2B5EF4-FFF2-40B4-BE49-F238E27FC236}">
                <a16:creationId xmlns:a16="http://schemas.microsoft.com/office/drawing/2014/main" id="{CF658DCF-7109-4C64-87CE-389536A9FE98}"/>
              </a:ext>
            </a:extLst>
          </p:cNvPr>
          <p:cNvSpPr>
            <a:spLocks noGrp="1"/>
          </p:cNvSpPr>
          <p:nvPr>
            <p:ph sz="half" idx="1"/>
          </p:nvPr>
        </p:nvSpPr>
        <p:spPr>
          <a:xfrm>
            <a:off x="457200" y="1922721"/>
            <a:ext cx="5194920" cy="4434840"/>
          </a:xfrm>
        </p:spPr>
        <p:txBody>
          <a:bodyPr>
            <a:normAutofit/>
          </a:bodyPr>
          <a:lstStyle/>
          <a:p>
            <a:r>
              <a:rPr lang="pt-BR" dirty="0">
                <a:ea typeface="Verdana" panose="020B0604030504040204" pitchFamily="34" charset="0"/>
                <a:cs typeface="Arial" panose="020B0604020202020204" pitchFamily="34" charset="0"/>
              </a:rPr>
              <a:t>Origem racial ou étnica</a:t>
            </a:r>
          </a:p>
          <a:p>
            <a:r>
              <a:rPr lang="pt-BR" dirty="0">
                <a:ea typeface="Verdana" panose="020B0604030504040204" pitchFamily="34" charset="0"/>
                <a:cs typeface="Arial" panose="020B0604020202020204" pitchFamily="34" charset="0"/>
              </a:rPr>
              <a:t>Opiniões políticas</a:t>
            </a:r>
          </a:p>
          <a:p>
            <a:r>
              <a:rPr lang="pt-BR" dirty="0">
                <a:ea typeface="Verdana" panose="020B0604030504040204" pitchFamily="34" charset="0"/>
                <a:cs typeface="Arial" panose="020B0604020202020204" pitchFamily="34" charset="0"/>
              </a:rPr>
              <a:t>Convicções religiosas ou filosóficas</a:t>
            </a:r>
          </a:p>
          <a:p>
            <a:r>
              <a:rPr lang="pt-BR" dirty="0">
                <a:ea typeface="Verdana" panose="020B0604030504040204" pitchFamily="34" charset="0"/>
                <a:cs typeface="Arial" panose="020B0604020202020204" pitchFamily="34" charset="0"/>
              </a:rPr>
              <a:t>Filiação sindical</a:t>
            </a:r>
          </a:p>
          <a:p>
            <a:r>
              <a:rPr lang="pt-BR" dirty="0">
                <a:ea typeface="Verdana" panose="020B0604030504040204" pitchFamily="34" charset="0"/>
                <a:cs typeface="Arial" panose="020B0604020202020204" pitchFamily="34" charset="0"/>
              </a:rPr>
              <a:t>Dados genéticos</a:t>
            </a:r>
          </a:p>
          <a:p>
            <a:r>
              <a:rPr lang="pt-BR" dirty="0">
                <a:ea typeface="Verdana" panose="020B0604030504040204" pitchFamily="34" charset="0"/>
                <a:cs typeface="Arial" panose="020B0604020202020204" pitchFamily="34" charset="0"/>
              </a:rPr>
              <a:t>Dados biométricos</a:t>
            </a:r>
          </a:p>
          <a:p>
            <a:r>
              <a:rPr lang="pt-BR" dirty="0">
                <a:ea typeface="Verdana" panose="020B0604030504040204" pitchFamily="34" charset="0"/>
                <a:cs typeface="Arial" panose="020B0604020202020204" pitchFamily="34" charset="0"/>
              </a:rPr>
              <a:t>Dados de saúde</a:t>
            </a:r>
          </a:p>
          <a:p>
            <a:r>
              <a:rPr lang="pt-BR" dirty="0">
                <a:ea typeface="Verdana" panose="020B0604030504040204" pitchFamily="34" charset="0"/>
                <a:cs typeface="Arial" panose="020B0604020202020204" pitchFamily="34" charset="0"/>
              </a:rPr>
              <a:t>Dados sobre a vida sexual</a:t>
            </a:r>
          </a:p>
          <a:p>
            <a:r>
              <a:rPr lang="pt-BR" dirty="0">
                <a:ea typeface="Verdana" panose="020B0604030504040204" pitchFamily="34" charset="0"/>
                <a:cs typeface="Arial" panose="020B0604020202020204" pitchFamily="34" charset="0"/>
              </a:rPr>
              <a:t>Orientação sexual</a:t>
            </a:r>
            <a:endParaRPr lang="en-GB" dirty="0">
              <a:ea typeface="Verdana" panose="020B060403050404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71DDF4E7-2F08-462B-B316-C2AFEE594326}"/>
              </a:ext>
            </a:extLst>
          </p:cNvPr>
          <p:cNvSpPr>
            <a:spLocks noGrp="1"/>
          </p:cNvSpPr>
          <p:nvPr>
            <p:ph sz="half" idx="2"/>
          </p:nvPr>
        </p:nvSpPr>
        <p:spPr>
          <a:xfrm>
            <a:off x="5652120" y="3861047"/>
            <a:ext cx="3034680" cy="2493877"/>
          </a:xfrm>
        </p:spPr>
        <p:txBody>
          <a:bodyPr/>
          <a:lstStyle/>
          <a:p>
            <a:r>
              <a:rPr lang="pt-BR" sz="2400" dirty="0">
                <a:ea typeface="Verdana" panose="020B0604030504040204" pitchFamily="34" charset="0"/>
                <a:cs typeface="Arial" panose="020B0604020202020204" pitchFamily="34" charset="0"/>
              </a:rPr>
              <a:t>Quais dados pessoais sensíveis fazemos o tratamento?</a:t>
            </a:r>
            <a:endParaRPr lang="en-GB" sz="24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016698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Termos</a:t>
            </a:r>
            <a:r>
              <a:rPr lang="en-GB" dirty="0"/>
              <a:t> </a:t>
            </a:r>
            <a:r>
              <a:rPr lang="en-GB" dirty="0" err="1"/>
              <a:t>Chave</a:t>
            </a:r>
            <a:endParaRPr lang="en-GB" dirty="0"/>
          </a:p>
        </p:txBody>
      </p:sp>
      <p:sp>
        <p:nvSpPr>
          <p:cNvPr id="3" name="Content Placeholder 2"/>
          <p:cNvSpPr>
            <a:spLocks noGrp="1"/>
          </p:cNvSpPr>
          <p:nvPr>
            <p:ph idx="1"/>
          </p:nvPr>
        </p:nvSpPr>
        <p:spPr>
          <a:xfrm>
            <a:off x="503548" y="1690689"/>
            <a:ext cx="8136904" cy="4351338"/>
          </a:xfrm>
        </p:spPr>
        <p:txBody>
          <a:bodyPr>
            <a:noAutofit/>
          </a:bodyPr>
          <a:lstStyle/>
          <a:p>
            <a:pPr algn="just"/>
            <a:r>
              <a:rPr lang="pt-BR" b="1" i="1" dirty="0">
                <a:ea typeface="Verdana" panose="020B0604030504040204" pitchFamily="34" charset="0"/>
                <a:cs typeface="Arial" panose="020B0604020202020204" pitchFamily="34" charset="0"/>
              </a:rPr>
              <a:t>Tratamento</a:t>
            </a:r>
            <a:r>
              <a:rPr lang="pt-BR" dirty="0">
                <a:ea typeface="Verdana" panose="020B0604030504040204" pitchFamily="34" charset="0"/>
                <a:cs typeface="Arial" panose="020B0604020202020204" pitchFamily="34" charset="0"/>
              </a:rPr>
              <a:t> significa…</a:t>
            </a:r>
          </a:p>
          <a:p>
            <a:pPr algn="just"/>
            <a:endParaRPr lang="pt-BR" i="1" dirty="0">
              <a:ea typeface="Verdana" panose="020B0604030504040204" pitchFamily="34" charset="0"/>
              <a:cs typeface="Arial" panose="020B0604020202020204" pitchFamily="34" charset="0"/>
            </a:endParaRPr>
          </a:p>
          <a:p>
            <a:pPr marL="0" indent="0" algn="just">
              <a:buNone/>
            </a:pPr>
            <a:r>
              <a:rPr lang="pt-BR" sz="2400" dirty="0">
                <a:ea typeface="Verdana" panose="020B0604030504040204" pitchFamily="34" charset="0"/>
                <a:cs typeface="Arial" panose="020B0604020202020204" pitchFamily="34" charset="0"/>
              </a:rPr>
              <a:t>toda e qualquer operação ou conjunto de operações realizadas em dados pessoais ou em conjuntos de dados pessoais, seja ou não por meios automatizados, como coleta, produção, recepção, classificação, utilização, acesso, reprodução, transmissão, distribuição, processamento, arquivamento, armazenamento, eliminação, avaliação ou controle da informação, modificação, comunicação, transferência, difusão ou extração</a:t>
            </a:r>
          </a:p>
        </p:txBody>
      </p:sp>
    </p:spTree>
    <p:extLst>
      <p:ext uri="{BB962C8B-B14F-4D97-AF65-F5344CB8AC3E}">
        <p14:creationId xmlns:p14="http://schemas.microsoft.com/office/powerpoint/2010/main" val="4288019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29AC1-4A6E-49E2-86FB-386821202EB4}"/>
              </a:ext>
            </a:extLst>
          </p:cNvPr>
          <p:cNvSpPr>
            <a:spLocks noGrp="1"/>
          </p:cNvSpPr>
          <p:nvPr>
            <p:ph type="title"/>
          </p:nvPr>
        </p:nvSpPr>
        <p:spPr>
          <a:xfrm>
            <a:off x="457200" y="332656"/>
            <a:ext cx="8229600" cy="1143000"/>
          </a:xfrm>
        </p:spPr>
        <p:txBody>
          <a:bodyPr/>
          <a:lstStyle/>
          <a:p>
            <a:r>
              <a:rPr lang="en-GB" dirty="0" err="1"/>
              <a:t>Exemplos</a:t>
            </a:r>
            <a:r>
              <a:rPr lang="en-GB" dirty="0"/>
              <a:t> de </a:t>
            </a:r>
            <a:r>
              <a:rPr lang="en-GB" dirty="0" err="1"/>
              <a:t>tratamento</a:t>
            </a:r>
            <a:endParaRPr lang="en-GB" dirty="0"/>
          </a:p>
        </p:txBody>
      </p:sp>
      <p:sp>
        <p:nvSpPr>
          <p:cNvPr id="3" name="Content Placeholder 2">
            <a:extLst>
              <a:ext uri="{FF2B5EF4-FFF2-40B4-BE49-F238E27FC236}">
                <a16:creationId xmlns:a16="http://schemas.microsoft.com/office/drawing/2014/main" id="{4222E599-6D10-4EC4-A549-12615F7CC425}"/>
              </a:ext>
            </a:extLst>
          </p:cNvPr>
          <p:cNvSpPr>
            <a:spLocks noGrp="1"/>
          </p:cNvSpPr>
          <p:nvPr>
            <p:ph idx="1"/>
          </p:nvPr>
        </p:nvSpPr>
        <p:spPr>
          <a:xfrm>
            <a:off x="457200" y="1844824"/>
            <a:ext cx="8229600" cy="4389437"/>
          </a:xfrm>
        </p:spPr>
        <p:txBody>
          <a:bodyPr/>
          <a:lstStyle/>
          <a:p>
            <a:r>
              <a:rPr lang="pt-BR" dirty="0">
                <a:ea typeface="Verdana" panose="020B0604030504040204" pitchFamily="34" charset="0"/>
                <a:cs typeface="Arial" panose="020B0604020202020204" pitchFamily="34" charset="0"/>
              </a:rPr>
              <a:t>Receber um pedido do cliente</a:t>
            </a:r>
          </a:p>
          <a:p>
            <a:r>
              <a:rPr lang="pt-BR" dirty="0">
                <a:ea typeface="Verdana" panose="020B0604030504040204" pitchFamily="34" charset="0"/>
                <a:cs typeface="Arial" panose="020B0604020202020204" pitchFamily="34" charset="0"/>
              </a:rPr>
              <a:t>Organizando a entrega de mercadorias</a:t>
            </a:r>
          </a:p>
          <a:p>
            <a:r>
              <a:rPr lang="pt-BR" dirty="0">
                <a:ea typeface="Verdana" panose="020B0604030504040204" pitchFamily="34" charset="0"/>
                <a:cs typeface="Arial" panose="020B0604020202020204" pitchFamily="34" charset="0"/>
              </a:rPr>
              <a:t>Folha de pagamento do empregado</a:t>
            </a:r>
          </a:p>
          <a:p>
            <a:r>
              <a:rPr lang="pt-BR" dirty="0">
                <a:ea typeface="Verdana" panose="020B0604030504040204" pitchFamily="34" charset="0"/>
                <a:cs typeface="Arial" panose="020B0604020202020204" pitchFamily="34" charset="0"/>
              </a:rPr>
              <a:t>Gravação de Câmera de Segurança</a:t>
            </a:r>
          </a:p>
          <a:p>
            <a:r>
              <a:rPr lang="pt-BR" dirty="0">
                <a:ea typeface="Verdana" panose="020B0604030504040204" pitchFamily="34" charset="0"/>
                <a:cs typeface="Arial" panose="020B0604020202020204" pitchFamily="34" charset="0"/>
              </a:rPr>
              <a:t>Enviando e-mails de marketing</a:t>
            </a:r>
          </a:p>
          <a:p>
            <a:r>
              <a:rPr lang="pt-BR" dirty="0">
                <a:ea typeface="Verdana" panose="020B0604030504040204" pitchFamily="34" charset="0"/>
                <a:cs typeface="Arial" panose="020B0604020202020204" pitchFamily="34" charset="0"/>
              </a:rPr>
              <a:t>Registrando informações em um sistema de CRM</a:t>
            </a:r>
          </a:p>
          <a:p>
            <a:r>
              <a:rPr lang="pt-BR" dirty="0">
                <a:ea typeface="Verdana" panose="020B0604030504040204" pitchFamily="34" charset="0"/>
                <a:cs typeface="Arial" panose="020B0604020202020204" pitchFamily="34" charset="0"/>
              </a:rPr>
              <a:t>Mantendo registros de treinamento</a:t>
            </a:r>
          </a:p>
          <a:p>
            <a:r>
              <a:rPr lang="pt-BR" dirty="0">
                <a:ea typeface="Verdana" panose="020B0604030504040204" pitchFamily="34" charset="0"/>
                <a:cs typeface="Arial" panose="020B0604020202020204" pitchFamily="34" charset="0"/>
              </a:rPr>
              <a:t>Respondendo a pedidos de clientes</a:t>
            </a:r>
            <a:endParaRPr lang="en-GB" dirty="0">
              <a:ea typeface="Verdana" panose="020B0604030504040204" pitchFamily="34" charset="0"/>
            </a:endParaRPr>
          </a:p>
          <a:p>
            <a:endParaRPr lang="en-GB" dirty="0">
              <a:ea typeface="Verdana" panose="020B0604030504040204" pitchFamily="34" charset="0"/>
            </a:endParaRPr>
          </a:p>
          <a:p>
            <a:endParaRPr lang="en-GB" dirty="0">
              <a:ea typeface="Verdana" panose="020B0604030504040204" pitchFamily="34" charset="0"/>
            </a:endParaRPr>
          </a:p>
          <a:p>
            <a:endParaRPr lang="en-GB" dirty="0">
              <a:ea typeface="Verdana" panose="020B0604030504040204" pitchFamily="34" charset="0"/>
            </a:endParaRPr>
          </a:p>
          <a:p>
            <a:endParaRPr lang="en-GB" dirty="0">
              <a:ea typeface="Verdana" panose="020B0604030504040204" pitchFamily="34" charset="0"/>
            </a:endParaRPr>
          </a:p>
        </p:txBody>
      </p:sp>
    </p:spTree>
    <p:extLst>
      <p:ext uri="{BB962C8B-B14F-4D97-AF65-F5344CB8AC3E}">
        <p14:creationId xmlns:p14="http://schemas.microsoft.com/office/powerpoint/2010/main" val="1914718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Termos</a:t>
            </a:r>
            <a:r>
              <a:rPr lang="en-GB" dirty="0"/>
              <a:t> </a:t>
            </a:r>
            <a:r>
              <a:rPr lang="en-GB" dirty="0" err="1"/>
              <a:t>Chave</a:t>
            </a:r>
            <a:endParaRPr lang="en-GB" dirty="0"/>
          </a:p>
        </p:txBody>
      </p:sp>
      <p:sp>
        <p:nvSpPr>
          <p:cNvPr id="3" name="Content Placeholder 2"/>
          <p:cNvSpPr>
            <a:spLocks noGrp="1"/>
          </p:cNvSpPr>
          <p:nvPr>
            <p:ph idx="1"/>
          </p:nvPr>
        </p:nvSpPr>
        <p:spPr/>
        <p:txBody>
          <a:bodyPr/>
          <a:lstStyle/>
          <a:p>
            <a:r>
              <a:rPr lang="en-GB" b="1" i="1" dirty="0" err="1">
                <a:ea typeface="Verdana" panose="020B0604030504040204" pitchFamily="34" charset="0"/>
                <a:cs typeface="Arial" panose="020B0604020202020204" pitchFamily="34" charset="0"/>
              </a:rPr>
              <a:t>Controlador</a:t>
            </a:r>
            <a:r>
              <a:rPr lang="en-GB" i="1" dirty="0">
                <a:ea typeface="Verdana" panose="020B0604030504040204" pitchFamily="34" charset="0"/>
                <a:cs typeface="Arial" panose="020B0604020202020204" pitchFamily="34" charset="0"/>
              </a:rPr>
              <a:t> </a:t>
            </a:r>
            <a:r>
              <a:rPr lang="en-GB" dirty="0" err="1">
                <a:ea typeface="Verdana" panose="020B0604030504040204" pitchFamily="34" charset="0"/>
                <a:cs typeface="Arial" panose="020B0604020202020204" pitchFamily="34" charset="0"/>
              </a:rPr>
              <a:t>significa</a:t>
            </a:r>
            <a:r>
              <a:rPr lang="en-GB" dirty="0">
                <a:ea typeface="Verdana" panose="020B0604030504040204" pitchFamily="34" charset="0"/>
                <a:cs typeface="Arial" panose="020B0604020202020204" pitchFamily="34" charset="0"/>
              </a:rPr>
              <a:t> ...</a:t>
            </a:r>
          </a:p>
          <a:p>
            <a:endParaRPr lang="en-GB" dirty="0">
              <a:ea typeface="Verdana" panose="020B0604030504040204" pitchFamily="34" charset="0"/>
              <a:cs typeface="Arial" panose="020B0604020202020204" pitchFamily="34" charset="0"/>
            </a:endParaRPr>
          </a:p>
          <a:p>
            <a:pPr marL="0" indent="0">
              <a:buNone/>
            </a:pPr>
            <a:r>
              <a:rPr lang="pt-BR" sz="2400" i="1" dirty="0">
                <a:ea typeface="Verdana" panose="020B0604030504040204" pitchFamily="34" charset="0"/>
                <a:cs typeface="Arial" panose="020B0604020202020204" pitchFamily="34" charset="0"/>
              </a:rPr>
              <a:t>pessoa natural ou jurídica, de direito público ou privado, a quem competem as decisões referentes ao tratamento de dados pessoais, por isso é a pessoa à qual a LGPD impõe maior peso jurídico</a:t>
            </a:r>
          </a:p>
          <a:p>
            <a:pPr marL="0" indent="0">
              <a:buNone/>
            </a:pPr>
            <a:endParaRPr lang="en-GB" dirty="0">
              <a:ea typeface="Verdana" panose="020B0604030504040204" pitchFamily="34" charset="0"/>
              <a:cs typeface="Arial" panose="020B0604020202020204" pitchFamily="34" charset="0"/>
            </a:endParaRPr>
          </a:p>
          <a:p>
            <a:r>
              <a:rPr lang="pt-BR" dirty="0">
                <a:ea typeface="Verdana" panose="020B0604030504040204" pitchFamily="34" charset="0"/>
                <a:cs typeface="Arial" panose="020B0604020202020204" pitchFamily="34" charset="0"/>
              </a:rPr>
              <a:t>Em quais áreas atuamos como um controlador?</a:t>
            </a:r>
            <a:endParaRPr lang="en-GB"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077236290"/>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2</TotalTime>
  <Words>2668</Words>
  <Application>Microsoft Office PowerPoint</Application>
  <PresentationFormat>On-screen Show (4:3)</PresentationFormat>
  <Paragraphs>300</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Verdana</vt:lpstr>
      <vt:lpstr>Tutelas</vt:lpstr>
      <vt:lpstr>PowerPoint Presentation</vt:lpstr>
      <vt:lpstr>Tópico</vt:lpstr>
      <vt:lpstr>O que é LGPD?</vt:lpstr>
      <vt:lpstr>Termos-Chave</vt:lpstr>
      <vt:lpstr>Exemplos de Dados Pessoais</vt:lpstr>
      <vt:lpstr>Categorias dos dados pessoais sensíveis</vt:lpstr>
      <vt:lpstr>Termos Chave</vt:lpstr>
      <vt:lpstr>Exemplos de tratamento</vt:lpstr>
      <vt:lpstr>Termos Chave</vt:lpstr>
      <vt:lpstr>Termos Chave</vt:lpstr>
      <vt:lpstr>Termos Chave</vt:lpstr>
      <vt:lpstr>Os 8 princípios de privacidade</vt:lpstr>
      <vt:lpstr>Como estamos cumprindo com a LGPD</vt:lpstr>
      <vt:lpstr>Como estamos cumprindo com a LGPD</vt:lpstr>
      <vt:lpstr>Solicitações de acesso aos dados pessoais</vt:lpstr>
      <vt:lpstr>Como você pode nos ajudar a ficar em conformidade com a LGPD?</vt:lpstr>
      <vt:lpstr>Conclusão</vt:lpstr>
      <vt:lpstr>Perguntas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Zachariah Zagol</cp:lastModifiedBy>
  <cp:revision>3</cp:revision>
  <dcterms:created xsi:type="dcterms:W3CDTF">2019-11-18T23:19:05Z</dcterms:created>
  <dcterms:modified xsi:type="dcterms:W3CDTF">2020-01-04T22:28:49Z</dcterms:modified>
</cp:coreProperties>
</file>