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9"/>
  </p:notesMasterIdLst>
  <p:sldIdLst>
    <p:sldId id="258" r:id="rId2"/>
    <p:sldId id="259" r:id="rId3"/>
    <p:sldId id="278" r:id="rId4"/>
    <p:sldId id="280" r:id="rId5"/>
    <p:sldId id="289" r:id="rId6"/>
    <p:sldId id="288"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111" d="100"/>
          <a:sy n="111" d="100"/>
        </p:scale>
        <p:origin x="305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7/15/2022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289134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7/15/2022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7/15/2022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02140" y="2573980"/>
            <a:ext cx="5719763" cy="2160239"/>
          </a:xfrm>
        </p:spPr>
        <p:txBody>
          <a:bodyPr/>
          <a:lstStyle/>
          <a:p>
            <a:pPr marL="0" marR="0" indent="0" algn="ctr">
              <a:buNone/>
            </a:pPr>
            <a:r>
              <a:rPr lang="pt-BR" altLang="en-US" sz="4000" b="1" dirty="0" err="1">
                <a:latin typeface="Arial" charset="0"/>
                <a:cs typeface="Arial" charset="0"/>
              </a:rPr>
              <a:t>Kick</a:t>
            </a:r>
            <a:r>
              <a:rPr lang="pt-BR" altLang="en-US" sz="4000" b="1" dirty="0">
                <a:latin typeface="Arial" charset="0"/>
                <a:cs typeface="Arial" charset="0"/>
              </a:rPr>
              <a:t> Off – </a:t>
            </a:r>
            <a:r>
              <a:rPr lang="pt-BR" altLang="en-US" sz="4000" b="1" dirty="0" err="1">
                <a:latin typeface="Arial" charset="0"/>
                <a:cs typeface="Arial" charset="0"/>
              </a:rPr>
              <a:t>Compliance</a:t>
            </a:r>
            <a:r>
              <a:rPr lang="pt-BR" altLang="en-US" sz="4000" b="1" dirty="0">
                <a:latin typeface="Arial" charset="0"/>
                <a:cs typeface="Arial" charset="0"/>
              </a:rPr>
              <a:t> Ambiental</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a:t>O que é o compliance?</a:t>
            </a:r>
          </a:p>
        </p:txBody>
      </p:sp>
      <p:sp>
        <p:nvSpPr>
          <p:cNvPr id="14339" name="Content Placeholder 2"/>
          <p:cNvSpPr>
            <a:spLocks noGrp="1"/>
          </p:cNvSpPr>
          <p:nvPr>
            <p:ph idx="1"/>
          </p:nvPr>
        </p:nvSpPr>
        <p:spPr>
          <a:xfrm>
            <a:off x="456551" y="1351304"/>
            <a:ext cx="8229600" cy="4592296"/>
          </a:xfrm>
        </p:spPr>
        <p:txBody>
          <a:bodyPr>
            <a:normAutofit/>
          </a:bodyPr>
          <a:lstStyle/>
          <a:p>
            <a:r>
              <a:rPr lang="pt-BR" altLang="en-US" sz="2400" dirty="0" err="1">
                <a:ea typeface="Verdana" panose="020B0604030504040204" pitchFamily="34" charset="0"/>
                <a:cs typeface="Arial" charset="0"/>
              </a:rPr>
              <a:t>Compliance</a:t>
            </a:r>
            <a:r>
              <a:rPr lang="pt-BR" altLang="en-US" sz="2400" dirty="0">
                <a:ea typeface="Verdana" panose="020B0604030504040204" pitchFamily="34" charset="0"/>
                <a:cs typeface="Arial" charset="0"/>
              </a:rPr>
              <a:t> é derivado do termo inglês “</a:t>
            </a:r>
            <a:r>
              <a:rPr lang="pt-BR" altLang="en-US" sz="2400" dirty="0" err="1">
                <a:ea typeface="Verdana" panose="020B0604030504040204" pitchFamily="34" charset="0"/>
                <a:cs typeface="Arial" charset="0"/>
              </a:rPr>
              <a:t>to</a:t>
            </a:r>
            <a:r>
              <a:rPr lang="pt-BR" altLang="en-US" sz="2400" dirty="0">
                <a:ea typeface="Verdana" panose="020B0604030504040204" pitchFamily="34" charset="0"/>
                <a:cs typeface="Arial" charset="0"/>
              </a:rPr>
              <a:t> </a:t>
            </a:r>
            <a:r>
              <a:rPr lang="pt-BR" altLang="en-US" sz="2400" dirty="0" err="1">
                <a:ea typeface="Verdana" panose="020B0604030504040204" pitchFamily="34" charset="0"/>
                <a:cs typeface="Arial" charset="0"/>
              </a:rPr>
              <a:t>comply</a:t>
            </a:r>
            <a:r>
              <a:rPr lang="pt-BR" altLang="en-US" sz="2400" dirty="0">
                <a:ea typeface="Verdana" panose="020B0604030504040204" pitchFamily="34" charset="0"/>
                <a:cs typeface="Arial" charset="0"/>
              </a:rPr>
              <a:t>”, significa estar em conformidade;</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Zela pela sustentabilidade da organização;</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Promove a conformidade com o meio ambiente e incentiva boas práticas;</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Mantém a organização em conformidade com normas e regras do direito pátrio e/ou estrangeiro;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Principais</a:t>
            </a:r>
            <a:r>
              <a:rPr lang="en-GB" altLang="en-US" dirty="0"/>
              <a:t> </a:t>
            </a:r>
            <a:r>
              <a:rPr lang="en-GB" altLang="en-US" dirty="0" err="1"/>
              <a:t>Ações</a:t>
            </a:r>
            <a:r>
              <a:rPr lang="en-GB" altLang="en-US" dirty="0"/>
              <a:t> do </a:t>
            </a:r>
            <a:r>
              <a:rPr lang="en-GB" altLang="en-US" dirty="0" err="1"/>
              <a:t>Projeto</a:t>
            </a:r>
            <a:endParaRPr lang="en-GB" altLang="en-US" dirty="0"/>
          </a:p>
        </p:txBody>
      </p:sp>
      <p:sp>
        <p:nvSpPr>
          <p:cNvPr id="14339" name="Content Placeholder 2"/>
          <p:cNvSpPr>
            <a:spLocks noGrp="1"/>
          </p:cNvSpPr>
          <p:nvPr>
            <p:ph idx="1"/>
          </p:nvPr>
        </p:nvSpPr>
        <p:spPr>
          <a:xfrm>
            <a:off x="520700" y="1384300"/>
            <a:ext cx="8340565" cy="4456968"/>
          </a:xfrm>
        </p:spPr>
        <p:txBody>
          <a:bodyPr>
            <a:normAutofit/>
          </a:bodyPr>
          <a:lstStyle/>
          <a:p>
            <a:r>
              <a:rPr lang="pt-BR" altLang="en-US" sz="2400" dirty="0">
                <a:ea typeface="Verdana" panose="020B0604030504040204" pitchFamily="34" charset="0"/>
                <a:cs typeface="Arial" charset="0"/>
              </a:rPr>
              <a:t>Criação de um Comitê e equipe do projeto</a:t>
            </a:r>
          </a:p>
          <a:p>
            <a:r>
              <a:rPr lang="pt-BR" altLang="en-US" sz="2400" dirty="0">
                <a:ea typeface="Verdana" panose="020B0604030504040204" pitchFamily="34" charset="0"/>
                <a:cs typeface="Arial" charset="0"/>
              </a:rPr>
              <a:t>Levantamento de riscos e potenciais riscos ao meio ambiente</a:t>
            </a:r>
          </a:p>
          <a:p>
            <a:r>
              <a:rPr lang="pt-BR" altLang="en-US" sz="2400" dirty="0">
                <a:ea typeface="Verdana" panose="020B0604030504040204" pitchFamily="34" charset="0"/>
                <a:cs typeface="Arial" charset="0"/>
              </a:rPr>
              <a:t>Plano de comunicação</a:t>
            </a:r>
          </a:p>
          <a:p>
            <a:r>
              <a:rPr lang="pt-BR" altLang="en-US" sz="2400" dirty="0">
                <a:ea typeface="Verdana" panose="020B0604030504040204" pitchFamily="34" charset="0"/>
                <a:cs typeface="Arial" charset="0"/>
              </a:rPr>
              <a:t>Treinamentos</a:t>
            </a:r>
          </a:p>
          <a:p>
            <a:r>
              <a:rPr lang="pt-BR" altLang="en-US" sz="2400" dirty="0">
                <a:ea typeface="Verdana" panose="020B0604030504040204" pitchFamily="34" charset="0"/>
                <a:cs typeface="Arial" charset="0"/>
              </a:rPr>
              <a:t>Criação de Políticas Ambientais e código de conduta</a:t>
            </a:r>
          </a:p>
          <a:p>
            <a:r>
              <a:rPr lang="pt-BR" altLang="en-US" sz="2400" dirty="0">
                <a:ea typeface="Verdana" panose="020B0604030504040204" pitchFamily="34" charset="0"/>
                <a:cs typeface="Arial" charset="0"/>
              </a:rPr>
              <a:t>Criação de Canal de Denúncias</a:t>
            </a:r>
          </a:p>
          <a:p>
            <a:r>
              <a:rPr lang="pt-BR" altLang="en-US" sz="2400" dirty="0">
                <a:ea typeface="Verdana" panose="020B0604030504040204" pitchFamily="34" charset="0"/>
                <a:cs typeface="Arial" charset="0"/>
              </a:rPr>
              <a:t>Regularização de contratos</a:t>
            </a:r>
          </a:p>
          <a:p>
            <a:r>
              <a:rPr lang="pt-BR" altLang="en-US" sz="2400" dirty="0">
                <a:ea typeface="Verdana" panose="020B0604030504040204" pitchFamily="34" charset="0"/>
                <a:cs typeface="Arial" charset="0"/>
              </a:rPr>
              <a:t>Gestão de Emergências</a:t>
            </a:r>
          </a:p>
          <a:p>
            <a:pPr marL="0" indent="0">
              <a:buNone/>
            </a:pPr>
            <a:endParaRPr lang="pt-BR" altLang="en-US"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7"/>
            <a:ext cx="8229600" cy="1143000"/>
          </a:xfrm>
        </p:spPr>
        <p:txBody>
          <a:bodyPr/>
          <a:lstStyle/>
          <a:p>
            <a:r>
              <a:rPr lang="en-GB" altLang="en-US" dirty="0" err="1"/>
              <a:t>Benefícios</a:t>
            </a:r>
            <a:r>
              <a:rPr lang="en-GB" altLang="en-US" dirty="0"/>
              <a:t> do Compliance </a:t>
            </a:r>
          </a:p>
        </p:txBody>
      </p:sp>
      <p:sp>
        <p:nvSpPr>
          <p:cNvPr id="14339" name="Content Placeholder 2"/>
          <p:cNvSpPr>
            <a:spLocks noGrp="1"/>
          </p:cNvSpPr>
          <p:nvPr>
            <p:ph idx="1"/>
          </p:nvPr>
        </p:nvSpPr>
        <p:spPr>
          <a:xfrm>
            <a:off x="317501" y="1511299"/>
            <a:ext cx="8540748" cy="4665663"/>
          </a:xfrm>
        </p:spPr>
        <p:txBody>
          <a:bodyPr>
            <a:normAutofit fontScale="92500" lnSpcReduction="10000"/>
          </a:bodyPr>
          <a:lstStyle/>
          <a:p>
            <a:r>
              <a:rPr lang="en-GB" altLang="en-US" sz="2400" dirty="0" err="1">
                <a:ea typeface="Verdana" panose="020B0604030504040204" pitchFamily="34" charset="0"/>
                <a:cs typeface="Arial" charset="0"/>
              </a:rPr>
              <a:t>Promove</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sustentabilidade</a:t>
            </a:r>
            <a:r>
              <a:rPr lang="en-GB" altLang="en-US" sz="2400" dirty="0">
                <a:ea typeface="Verdana" panose="020B0604030504040204" pitchFamily="34" charset="0"/>
                <a:cs typeface="Arial" charset="0"/>
              </a:rPr>
              <a:t> e </a:t>
            </a:r>
            <a:r>
              <a:rPr lang="en-GB" altLang="en-US" sz="2400" dirty="0" err="1">
                <a:ea typeface="Verdana" panose="020B0604030504040204" pitchFamily="34" charset="0"/>
                <a:cs typeface="Arial" charset="0"/>
              </a:rPr>
              <a:t>proteção</a:t>
            </a:r>
            <a:r>
              <a:rPr lang="en-GB" altLang="en-US" sz="2400" dirty="0">
                <a:ea typeface="Verdana" panose="020B0604030504040204" pitchFamily="34" charset="0"/>
                <a:cs typeface="Arial" charset="0"/>
              </a:rPr>
              <a:t> da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a:ea typeface="Verdana" panose="020B0604030504040204" pitchFamily="34" charset="0"/>
                <a:cs typeface="Arial" charset="0"/>
              </a:rPr>
              <a:t>Protege a </a:t>
            </a:r>
            <a:r>
              <a:rPr lang="en-GB" altLang="en-US" sz="2400" dirty="0" err="1">
                <a:ea typeface="Verdana" panose="020B0604030504040204" pitchFamily="34" charset="0"/>
                <a:cs typeface="Arial" charset="0"/>
              </a:rPr>
              <a:t>empresa</a:t>
            </a:r>
            <a:r>
              <a:rPr lang="en-GB" altLang="en-US" sz="2400" dirty="0">
                <a:ea typeface="Verdana" panose="020B0604030504040204" pitchFamily="34" charset="0"/>
                <a:cs typeface="Arial" charset="0"/>
              </a:rPr>
              <a:t> de </a:t>
            </a:r>
            <a:r>
              <a:rPr lang="en-GB" altLang="en-US" sz="2400" dirty="0" err="1">
                <a:ea typeface="Verdana" panose="020B0604030504040204" pitchFamily="34" charset="0"/>
                <a:cs typeface="Arial" charset="0"/>
              </a:rPr>
              <a:t>multas</a:t>
            </a:r>
            <a:r>
              <a:rPr lang="en-GB" altLang="en-US" sz="2400" dirty="0">
                <a:ea typeface="Verdana" panose="020B0604030504040204" pitchFamily="34" charset="0"/>
                <a:cs typeface="Arial" charset="0"/>
              </a:rPr>
              <a:t> e </a:t>
            </a:r>
            <a:r>
              <a:rPr lang="en-GB" altLang="en-US" sz="2400" dirty="0" err="1">
                <a:ea typeface="Verdana" panose="020B0604030504040204" pitchFamily="34" charset="0"/>
                <a:cs typeface="Arial" charset="0"/>
              </a:rPr>
              <a:t>sanções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ambientais</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Vantagem</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competitiva</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Credibilidade</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perante</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sociedade</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Transparência</a:t>
            </a:r>
            <a:r>
              <a:rPr lang="en-GB" altLang="en-US" sz="2400" dirty="0">
                <a:ea typeface="Verdana" panose="020B0604030504040204" pitchFamily="34" charset="0"/>
                <a:cs typeface="Arial" charset="0"/>
              </a:rPr>
              <a:t> com as </a:t>
            </a:r>
            <a:r>
              <a:rPr lang="en-GB" altLang="en-US" sz="2400" dirty="0" err="1">
                <a:ea typeface="Verdana" panose="020B0604030504040204" pitchFamily="34" charset="0"/>
                <a:cs typeface="Arial" charset="0"/>
              </a:rPr>
              <a:t>pessoas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relacionadas</a:t>
            </a:r>
            <a:r>
              <a:rPr lang="en-GB" altLang="en-US" sz="2400" dirty="0">
                <a:ea typeface="Verdana" panose="020B0604030504040204" pitchFamily="34" charset="0"/>
                <a:cs typeface="Arial" charset="0"/>
              </a:rPr>
              <a:t> com 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Cumprimento</a:t>
            </a:r>
            <a:r>
              <a:rPr lang="en-GB" altLang="en-US" sz="2400" dirty="0">
                <a:ea typeface="Verdana" panose="020B0604030504040204" pitchFamily="34" charset="0"/>
                <a:cs typeface="Arial" charset="0"/>
              </a:rPr>
              <a:t> de </a:t>
            </a:r>
            <a:r>
              <a:rPr lang="en-GB" altLang="en-US" sz="2400" dirty="0" err="1">
                <a:ea typeface="Verdana" panose="020B0604030504040204" pitchFamily="34" charset="0"/>
                <a:cs typeface="Arial" charset="0"/>
              </a:rPr>
              <a:t>requisitos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negociais</a:t>
            </a:r>
            <a:r>
              <a:rPr lang="en-GB" altLang="en-US" sz="2400" dirty="0">
                <a:ea typeface="Verdana" panose="020B0604030504040204" pitchFamily="34" charset="0"/>
                <a:cs typeface="Arial" charset="0"/>
              </a:rPr>
              <a:t>;</a:t>
            </a:r>
          </a:p>
        </p:txBody>
      </p:sp>
    </p:spTree>
    <p:extLst>
      <p:ext uri="{BB962C8B-B14F-4D97-AF65-F5344CB8AC3E}">
        <p14:creationId xmlns:p14="http://schemas.microsoft.com/office/powerpoint/2010/main" val="1484434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337716"/>
            <a:ext cx="8229600" cy="1143000"/>
          </a:xfrm>
        </p:spPr>
        <p:txBody>
          <a:bodyPr/>
          <a:lstStyle/>
          <a:p>
            <a:r>
              <a:rPr lang="pt-BR" altLang="en-US" dirty="0"/>
              <a:t>Como você pode nos ajudar a ficar em conformidade?</a:t>
            </a:r>
            <a:endParaRPr lang="en-GB" altLang="en-US" dirty="0"/>
          </a:p>
        </p:txBody>
      </p:sp>
      <p:sp>
        <p:nvSpPr>
          <p:cNvPr id="14339" name="Content Placeholder 2"/>
          <p:cNvSpPr>
            <a:spLocks noGrp="1"/>
          </p:cNvSpPr>
          <p:nvPr>
            <p:ph idx="1"/>
          </p:nvPr>
        </p:nvSpPr>
        <p:spPr>
          <a:xfrm>
            <a:off x="628650" y="1480716"/>
            <a:ext cx="7886700" cy="4696247"/>
          </a:xfrm>
        </p:spPr>
        <p:txBody>
          <a:bodyPr>
            <a:normAutofit/>
          </a:bodyPr>
          <a:lstStyle/>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Praticar</a:t>
            </a:r>
            <a:r>
              <a:rPr lang="en-GB" altLang="en-US" sz="2200" dirty="0">
                <a:ea typeface="Verdana" panose="020B0604030504040204" pitchFamily="34" charset="0"/>
                <a:cs typeface="Arial" charset="0"/>
              </a:rPr>
              <a:t> boas </a:t>
            </a:r>
            <a:r>
              <a:rPr lang="en-GB" altLang="en-US" sz="2200" dirty="0" err="1">
                <a:ea typeface="Verdana" panose="020B0604030504040204" pitchFamily="34" charset="0"/>
                <a:cs typeface="Arial" charset="0"/>
              </a:rPr>
              <a:t>condutas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perante</a:t>
            </a:r>
            <a:r>
              <a:rPr lang="en-GB" altLang="en-US" sz="2200" dirty="0">
                <a:ea typeface="Verdana" panose="020B0604030504040204" pitchFamily="34" charset="0"/>
                <a:cs typeface="Arial" charset="0"/>
              </a:rPr>
              <a:t> o </a:t>
            </a:r>
            <a:r>
              <a:rPr lang="en-GB" altLang="en-US" sz="2200" dirty="0" err="1">
                <a:ea typeface="Verdana" panose="020B0604030504040204" pitchFamily="34" charset="0"/>
                <a:cs typeface="Arial" charset="0"/>
              </a:rPr>
              <a:t>meio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ambiente</a:t>
            </a:r>
            <a:r>
              <a:rPr lang="en-GB" altLang="en-US" sz="2200" dirty="0">
                <a:ea typeface="Verdana" panose="020B0604030504040204" pitchFamily="34" charset="0"/>
                <a:cs typeface="Arial" charset="0"/>
              </a:rPr>
              <a:t> dentro e fora da </a:t>
            </a:r>
            <a:r>
              <a:rPr lang="en-GB" altLang="en-US" sz="2200" dirty="0" err="1">
                <a:ea typeface="Verdana" panose="020B0604030504040204" pitchFamily="34" charset="0"/>
                <a:cs typeface="Arial" charset="0"/>
              </a:rPr>
              <a:t>organização</a:t>
            </a: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Ler</a:t>
            </a:r>
            <a:r>
              <a:rPr lang="en-GB" altLang="en-US" sz="2200" dirty="0">
                <a:ea typeface="Verdana" panose="020B0604030504040204" pitchFamily="34" charset="0"/>
                <a:cs typeface="Arial" charset="0"/>
              </a:rPr>
              <a:t> e </a:t>
            </a:r>
            <a:r>
              <a:rPr lang="en-GB" altLang="en-US" sz="2200" dirty="0" err="1">
                <a:ea typeface="Verdana" panose="020B0604030504040204" pitchFamily="34" charset="0"/>
                <a:cs typeface="Arial" charset="0"/>
              </a:rPr>
              <a:t>cumprir</a:t>
            </a:r>
            <a:r>
              <a:rPr lang="en-GB" altLang="en-US" sz="2200" dirty="0">
                <a:ea typeface="Verdana" panose="020B0604030504040204" pitchFamily="34" charset="0"/>
                <a:cs typeface="Arial" charset="0"/>
              </a:rPr>
              <a:t> o </a:t>
            </a:r>
            <a:r>
              <a:rPr lang="en-GB" altLang="en-US" sz="2200" dirty="0" err="1">
                <a:ea typeface="Verdana" panose="020B0604030504040204" pitchFamily="34" charset="0"/>
                <a:cs typeface="Arial" charset="0"/>
              </a:rPr>
              <a:t>acervo</a:t>
            </a:r>
            <a:r>
              <a:rPr lang="en-GB" altLang="en-US" sz="2200" dirty="0">
                <a:ea typeface="Verdana" panose="020B0604030504040204" pitchFamily="34" charset="0"/>
                <a:cs typeface="Arial" charset="0"/>
              </a:rPr>
              <a:t> de </a:t>
            </a:r>
            <a:r>
              <a:rPr lang="en-GB" altLang="en-US" sz="2200" dirty="0" err="1">
                <a:ea typeface="Verdana" panose="020B0604030504040204" pitchFamily="34" charset="0"/>
                <a:cs typeface="Arial" charset="0"/>
              </a:rPr>
              <a:t>políticas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instituídas</a:t>
            </a:r>
            <a:r>
              <a:rPr lang="en-GB" altLang="en-US" sz="2200" dirty="0">
                <a:ea typeface="Verdana" panose="020B0604030504040204" pitchFamily="34" charset="0"/>
                <a:cs typeface="Arial" charset="0"/>
              </a:rPr>
              <a:t> pela </a:t>
            </a:r>
            <a:r>
              <a:rPr lang="en-GB" altLang="en-US" sz="2200" dirty="0" err="1">
                <a:ea typeface="Verdana" panose="020B0604030504040204" pitchFamily="34" charset="0"/>
                <a:cs typeface="Arial" charset="0"/>
              </a:rPr>
              <a:t>organização</a:t>
            </a:r>
            <a:r>
              <a:rPr lang="en-GB" altLang="en-US" sz="2200" dirty="0">
                <a:ea typeface="Verdana" panose="020B0604030504040204" pitchFamily="34" charset="0"/>
                <a:cs typeface="Arial" charset="0"/>
              </a:rPr>
              <a:t>;</a:t>
            </a:r>
          </a:p>
          <a:p>
            <a:pPr algn="just">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Denunciar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incompatíveis</a:t>
            </a:r>
            <a:r>
              <a:rPr lang="en-GB" altLang="en-US" sz="2200" dirty="0">
                <a:ea typeface="Verdana" panose="020B0604030504040204" pitchFamily="34" charset="0"/>
                <a:cs typeface="Arial" charset="0"/>
              </a:rPr>
              <a:t> com o </a:t>
            </a:r>
            <a:r>
              <a:rPr lang="en-GB" altLang="en-US" sz="2200" dirty="0" err="1">
                <a:ea typeface="Verdana" panose="020B0604030504040204" pitchFamily="34" charset="0"/>
                <a:cs typeface="Arial" charset="0"/>
              </a:rPr>
              <a:t>meio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ambiente</a:t>
            </a:r>
            <a:r>
              <a:rPr lang="en-GB" altLang="en-US" sz="2200" dirty="0">
                <a:ea typeface="Verdana" panose="020B0604030504040204" pitchFamily="34" charset="0"/>
                <a:cs typeface="Arial" charset="0"/>
              </a:rPr>
              <a:t> que </a:t>
            </a:r>
            <a:r>
              <a:rPr lang="en-GB" altLang="en-US" sz="2200" dirty="0" err="1">
                <a:ea typeface="Verdana" panose="020B0604030504040204" pitchFamily="34" charset="0"/>
                <a:cs typeface="Arial" charset="0"/>
              </a:rPr>
              <a:t>chegaram</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seu</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conhecimento</a:t>
            </a:r>
            <a:r>
              <a:rPr lang="en-GB" altLang="en-US" sz="2200" dirty="0">
                <a:ea typeface="Verdana" panose="020B0604030504040204" pitchFamily="34" charset="0"/>
                <a:cs typeface="Arial" charset="0"/>
              </a:rPr>
              <a:t>;</a:t>
            </a:r>
          </a:p>
          <a:p>
            <a:pPr marL="0" indent="0" algn="just">
              <a:buClr>
                <a:schemeClr val="tx2"/>
              </a:buClr>
              <a:buNone/>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Participação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ativa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aos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treinamentos</a:t>
            </a:r>
            <a:r>
              <a:rPr lang="en-GB" altLang="en-US" sz="2200" dirty="0">
                <a:ea typeface="Verdana" panose="020B0604030504040204" pitchFamily="34" charset="0"/>
                <a:cs typeface="Arial" charset="0"/>
              </a:rPr>
              <a:t> e </a:t>
            </a:r>
            <a:r>
              <a:rPr lang="en-GB" altLang="en-US" sz="2200" dirty="0" err="1">
                <a:ea typeface="Verdana" panose="020B0604030504040204" pitchFamily="34" charset="0"/>
                <a:cs typeface="Arial" charset="0"/>
              </a:rPr>
              <a:t>comunicações</a:t>
            </a:r>
            <a:r>
              <a:rPr lang="en-GB" altLang="en-US" sz="2200" dirty="0">
                <a:ea typeface="Verdana" panose="020B0604030504040204" pitchFamily="34" charset="0"/>
                <a:cs typeface="Arial" charset="0"/>
              </a:rPr>
              <a:t> que </a:t>
            </a:r>
            <a:r>
              <a:rPr lang="en-GB" altLang="en-US" sz="2200" dirty="0" err="1">
                <a:ea typeface="Verdana" panose="020B0604030504040204" pitchFamily="34" charset="0"/>
                <a:cs typeface="Arial" charset="0"/>
              </a:rPr>
              <a:t>visam</a:t>
            </a:r>
            <a:r>
              <a:rPr lang="en-GB" altLang="en-US" sz="2200" dirty="0">
                <a:ea typeface="Verdana" panose="020B0604030504040204" pitchFamily="34" charset="0"/>
                <a:cs typeface="Arial" charset="0"/>
              </a:rPr>
              <a:t> a </a:t>
            </a:r>
            <a:r>
              <a:rPr lang="en-GB" altLang="en-US" sz="2200" dirty="0" err="1">
                <a:ea typeface="Verdana" panose="020B0604030504040204" pitchFamily="34" charset="0"/>
                <a:cs typeface="Arial" charset="0"/>
              </a:rPr>
              <a:t>sustentabilidade</a:t>
            </a:r>
            <a:r>
              <a:rPr lang="en-GB" altLang="en-US" sz="2200" dirty="0">
                <a:ea typeface="Verdana" panose="020B0604030504040204" pitchFamily="34" charset="0"/>
                <a:cs typeface="Arial" charset="0"/>
              </a:rPr>
              <a:t> e </a:t>
            </a:r>
            <a:r>
              <a:rPr lang="en-GB" altLang="en-US" sz="2200" dirty="0" err="1">
                <a:ea typeface="Verdana" panose="020B0604030504040204" pitchFamily="34" charset="0"/>
                <a:cs typeface="Arial" charset="0"/>
              </a:rPr>
              <a:t>combatem</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incompatíveis</a:t>
            </a:r>
            <a:r>
              <a:rPr lang="en-GB" altLang="en-US" sz="2200" dirty="0">
                <a:ea typeface="Verdana" panose="020B0604030504040204" pitchFamily="34" charset="0"/>
                <a:cs typeface="Arial" charset="0"/>
              </a:rPr>
              <a:t> com o </a:t>
            </a:r>
            <a:r>
              <a:rPr lang="en-GB" altLang="en-US" sz="2200" dirty="0" err="1">
                <a:ea typeface="Verdana" panose="020B0604030504040204" pitchFamily="34" charset="0"/>
                <a:cs typeface="Arial" charset="0"/>
              </a:rPr>
              <a:t>meio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ambiente</a:t>
            </a:r>
            <a:r>
              <a:rPr lang="en-GB" altLang="en-US" sz="22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000" dirty="0">
              <a:ea typeface="Verdana" panose="020B0604030504040204" pitchFamily="34" charset="0"/>
              <a:cs typeface="Arial" charset="0"/>
            </a:endParaRPr>
          </a:p>
        </p:txBody>
      </p:sp>
    </p:spTree>
    <p:extLst>
      <p:ext uri="{BB962C8B-B14F-4D97-AF65-F5344CB8AC3E}">
        <p14:creationId xmlns:p14="http://schemas.microsoft.com/office/powerpoint/2010/main" val="305113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58360"/>
            <a:ext cx="8229600" cy="1143000"/>
          </a:xfrm>
        </p:spPr>
        <p:txBody>
          <a:bodyPr/>
          <a:lstStyle/>
          <a:p>
            <a:r>
              <a:rPr lang="pt-BR" altLang="en-US" dirty="0"/>
              <a:t>Conclusão</a:t>
            </a:r>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078302"/>
            <a:ext cx="8229600" cy="5375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Font typeface="Arial" panose="020B0604020202020204" pitchFamily="34" charset="0"/>
              <a:buChar char="•"/>
            </a:pPr>
            <a:r>
              <a:rPr lang="pt-BR" sz="2800" dirty="0">
                <a:ea typeface="Verdana" panose="020B0604030504040204" pitchFamily="34" charset="0"/>
                <a:cs typeface="Arial" panose="020B0604020202020204" pitchFamily="34" charset="0"/>
              </a:rPr>
              <a:t>As boas práticas diante o meio ambiente é um dever de todos, tanto no ambiente corporativo, quanto no ambiente pessoal;</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As penalidades por descumprimentos e incompatibilidades ambientais podem ser severas.</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Todos os envolvidos diretamente ou indiretamente com a empresa desempenham um papel importante no </a:t>
            </a:r>
            <a:r>
              <a:rPr lang="pt-BR" sz="2800" dirty="0" err="1">
                <a:ea typeface="Verdana" panose="020B0604030504040204" pitchFamily="34" charset="0"/>
                <a:cs typeface="Arial" panose="020B0604020202020204" pitchFamily="34" charset="0"/>
              </a:rPr>
              <a:t>compliance</a:t>
            </a:r>
            <a:r>
              <a:rPr lang="pt-BR" sz="2800" dirty="0">
                <a:ea typeface="Verdana" panose="020B0604030504040204" pitchFamily="34" charset="0"/>
                <a:cs typeface="Arial" panose="020B0604020202020204" pitchFamily="34" charset="0"/>
              </a:rPr>
              <a:t> ambiental;</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Pergunte ao seu supervisor, caso tenha dúvidas, sobre quaisquer práticas.</a:t>
            </a:r>
            <a:endParaRPr lang="en-GB" sz="2800" dirty="0">
              <a:ea typeface="Verdana" panose="020B060403050404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36878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304304"/>
            <a:ext cx="4721200" cy="1143000"/>
          </a:xfrm>
        </p:spPr>
        <p:txBody>
          <a:bodyPr/>
          <a:lstStyle/>
          <a:p>
            <a:pPr algn="ctr"/>
            <a:r>
              <a:rPr lang="en-GB" dirty="0" err="1"/>
              <a:t>Próximos</a:t>
            </a:r>
            <a:r>
              <a:rPr lang="en-GB" dirty="0"/>
              <a:t> </a:t>
            </a:r>
            <a:r>
              <a:rPr lang="en-GB" dirty="0" err="1"/>
              <a:t>Passos</a:t>
            </a:r>
            <a:r>
              <a:rPr lang="en-GB" dirty="0"/>
              <a:t>:</a:t>
            </a:r>
          </a:p>
        </p:txBody>
      </p:sp>
      <p:sp>
        <p:nvSpPr>
          <p:cNvPr id="3" name="Espaço Reservado para Conteúdo 2">
            <a:extLst>
              <a:ext uri="{FF2B5EF4-FFF2-40B4-BE49-F238E27FC236}">
                <a16:creationId xmlns:a16="http://schemas.microsoft.com/office/drawing/2014/main" id="{A69B3204-2FA2-4585-BD1D-15BD96EDDBE7}"/>
              </a:ext>
            </a:extLst>
          </p:cNvPr>
          <p:cNvSpPr>
            <a:spLocks noGrp="1"/>
          </p:cNvSpPr>
          <p:nvPr>
            <p:ph idx="1"/>
          </p:nvPr>
        </p:nvSpPr>
        <p:spPr>
          <a:xfrm>
            <a:off x="273666" y="1447305"/>
            <a:ext cx="8596668" cy="4674096"/>
          </a:xfrm>
        </p:spPr>
        <p:txBody>
          <a:bodyPr>
            <a:normAutofit lnSpcReduction="10000"/>
          </a:bodyPr>
          <a:lstStyle/>
          <a:p>
            <a:pPr marL="0" indent="0" algn="just">
              <a:buNone/>
            </a:pPr>
            <a:r>
              <a:rPr lang="pt-BR" dirty="0"/>
              <a:t>Quais são as etapas à serem trilhadas nas próximas semanas do projeto?</a:t>
            </a:r>
          </a:p>
          <a:p>
            <a:pPr marL="0" indent="0" algn="just">
              <a:buNone/>
            </a:pPr>
            <a:endParaRPr lang="pt-BR" dirty="0"/>
          </a:p>
          <a:p>
            <a:pPr algn="just">
              <a:buFont typeface="Wingdings" panose="05000000000000000000" pitchFamily="2" charset="2"/>
              <a:buChar char="§"/>
            </a:pPr>
            <a:r>
              <a:rPr lang="pt-BR" b="1" dirty="0"/>
              <a:t>Etapa 1 </a:t>
            </a:r>
            <a:r>
              <a:rPr lang="pt-BR" dirty="0"/>
              <a:t>– empresa e consultoria devem se auxiliar mutuamente para revisar e adequar os documentos disponibilizados pela consultoria; distribuir a </a:t>
            </a:r>
            <a:r>
              <a:rPr lang="pt-BR" u="sng" dirty="0"/>
              <a:t>carta de compromisso da alta gerência </a:t>
            </a:r>
            <a:r>
              <a:rPr lang="pt-BR" dirty="0"/>
              <a:t>(devidamente assinada).</a:t>
            </a:r>
          </a:p>
          <a:p>
            <a:pPr algn="just">
              <a:buFont typeface="Wingdings" panose="05000000000000000000" pitchFamily="2" charset="2"/>
              <a:buChar char="§"/>
            </a:pPr>
            <a:r>
              <a:rPr lang="pt-BR" b="1" dirty="0"/>
              <a:t>Etapa 2 – </a:t>
            </a:r>
            <a:r>
              <a:rPr lang="pt-BR" dirty="0"/>
              <a:t>empresa e consultoria devem se auxiliar mutuamente para revisar e adequar os documentos disponibilizados pela consultoria; dar início ao </a:t>
            </a:r>
            <a:r>
              <a:rPr lang="pt-BR" u="sng" dirty="0"/>
              <a:t>programa de conscientização</a:t>
            </a:r>
            <a:r>
              <a:rPr lang="pt-BR" dirty="0"/>
              <a:t>, realizar treinamentos com a equipe, definir comunicação com clientes e fornecedores.</a:t>
            </a:r>
          </a:p>
          <a:p>
            <a:pPr algn="just">
              <a:buFont typeface="Wingdings" panose="05000000000000000000" pitchFamily="2" charset="2"/>
              <a:buChar char="§"/>
            </a:pPr>
            <a:r>
              <a:rPr lang="pt-BR" b="1" dirty="0"/>
              <a:t>Etapa 3 - </a:t>
            </a:r>
            <a:r>
              <a:rPr lang="pt-BR" dirty="0"/>
              <a:t>empresa e consultoria devem se auxiliar mutuamente para revisar e adequar os documentos disponibilizados pela consultoria; dar início ao </a:t>
            </a:r>
            <a:r>
              <a:rPr lang="pt-BR" u="sng" dirty="0"/>
              <a:t>levantamento de riscos e potenciais riscos</a:t>
            </a:r>
            <a:r>
              <a:rPr lang="pt-BR" dirty="0"/>
              <a:t>. </a:t>
            </a:r>
            <a:endParaRPr lang="pt-BR" b="1" dirty="0"/>
          </a:p>
        </p:txBody>
      </p:sp>
    </p:spTree>
    <p:extLst>
      <p:ext uri="{BB962C8B-B14F-4D97-AF65-F5344CB8AC3E}">
        <p14:creationId xmlns:p14="http://schemas.microsoft.com/office/powerpoint/2010/main" val="241304836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186</TotalTime>
  <Words>1143</Words>
  <Application>Microsoft Office PowerPoint</Application>
  <PresentationFormat>Apresentação na tela (4:3)</PresentationFormat>
  <Paragraphs>117</Paragraphs>
  <Slides>7</Slides>
  <Notes>7</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7</vt:i4>
      </vt:variant>
    </vt:vector>
  </HeadingPairs>
  <TitlesOfParts>
    <vt:vector size="13" baseType="lpstr">
      <vt:lpstr>Arial</vt:lpstr>
      <vt:lpstr>Calibri</vt:lpstr>
      <vt:lpstr>Verdana</vt:lpstr>
      <vt:lpstr>Wingdings</vt:lpstr>
      <vt:lpstr>Wingdings 2</vt:lpstr>
      <vt:lpstr>Tutelas</vt:lpstr>
      <vt:lpstr>Apresentação do PowerPoint</vt:lpstr>
      <vt:lpstr>O que é o compliance?</vt:lpstr>
      <vt:lpstr>Principais Ações do Projeto</vt:lpstr>
      <vt:lpstr>Benefícios do Compliance </vt:lpstr>
      <vt:lpstr>Como você pode nos ajudar a ficar em conformidade?</vt:lpstr>
      <vt:lpstr>Conclusão</vt:lpstr>
      <vt:lpstr>Próximos Passos: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10</cp:revision>
  <dcterms:created xsi:type="dcterms:W3CDTF">2019-11-18T22:44:22Z</dcterms:created>
  <dcterms:modified xsi:type="dcterms:W3CDTF">2022-07-15T12:13:32Z</dcterms:modified>
</cp:coreProperties>
</file>