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9"/>
  </p:notesMasterIdLst>
  <p:sldIdLst>
    <p:sldId id="258" r:id="rId2"/>
    <p:sldId id="259" r:id="rId3"/>
    <p:sldId id="278" r:id="rId4"/>
    <p:sldId id="280" r:id="rId5"/>
    <p:sldId id="289" r:id="rId6"/>
    <p:sldId id="288"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iah Zagol" initials="ZZ" lastIdx="2" clrIdx="0">
    <p:extLst>
      <p:ext uri="{19B8F6BF-5375-455C-9EA6-DF929625EA0E}">
        <p15:presenceInfo xmlns:p15="http://schemas.microsoft.com/office/powerpoint/2012/main" userId="Zachariah Zag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19" autoAdjust="0"/>
    <p:restoredTop sz="94660"/>
  </p:normalViewPr>
  <p:slideViewPr>
    <p:cSldViewPr snapToGrid="0">
      <p:cViewPr varScale="1">
        <p:scale>
          <a:sx n="111" d="100"/>
          <a:sy n="111" d="100"/>
        </p:scale>
        <p:origin x="305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C36DC-0981-4A58-B824-2163F2814AE0}" type="datetimeFigureOut">
              <a:rPr lang="en-US" smtClean="0"/>
              <a:t>7/18/2022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FF908-0B5C-4090-B16C-0401EEEC7261}" type="slidenum">
              <a:rPr lang="en-US" smtClean="0"/>
              <a:t>‹nº›</a:t>
            </a:fld>
            <a:endParaRPr lang="en-US"/>
          </a:p>
        </p:txBody>
      </p:sp>
    </p:spTree>
    <p:extLst>
      <p:ext uri="{BB962C8B-B14F-4D97-AF65-F5344CB8AC3E}">
        <p14:creationId xmlns:p14="http://schemas.microsoft.com/office/powerpoint/2010/main" val="1955573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b="1" noProof="0" dirty="0"/>
              <a:t>Notas</a:t>
            </a:r>
            <a:r>
              <a:rPr lang="en-GB" b="1" dirty="0"/>
              <a:t> para o </a:t>
            </a:r>
            <a:r>
              <a:rPr lang="pt-BR" b="1" noProof="0" dirty="0"/>
              <a:t>Apresentador</a:t>
            </a:r>
            <a:r>
              <a:rPr lang="en-GB" b="1" dirty="0"/>
              <a:t>:</a:t>
            </a:r>
          </a:p>
          <a:p>
            <a:endParaRPr lang="en-GB" dirty="0"/>
          </a:p>
          <a:p>
            <a:r>
              <a:rPr lang="pt-BR" dirty="0"/>
              <a:t>Esta apresentação pretende ser uma introdução inicial à LGPD, incluindo os principais termos e as principais áreas de mudança.</a:t>
            </a:r>
            <a:endParaRPr lang="en-GB" baseline="0" dirty="0"/>
          </a:p>
          <a:p>
            <a:endParaRPr lang="en-GB" baseline="0" dirty="0"/>
          </a:p>
          <a:p>
            <a:r>
              <a:rPr lang="pt-BR" sz="1400" b="1" kern="1200" dirty="0">
                <a:solidFill>
                  <a:schemeClr val="tx1"/>
                </a:solidFill>
                <a:effectLst/>
                <a:latin typeface="+mn-lt"/>
                <a:ea typeface="+mn-ea"/>
                <a:cs typeface="+mn-cs"/>
              </a:rPr>
              <a:t>Orientação de Implementação:</a:t>
            </a:r>
          </a:p>
          <a:p>
            <a:endParaRPr lang="pt-BR" sz="1400" b="1" kern="1200" dirty="0">
              <a:solidFill>
                <a:schemeClr val="tx1"/>
              </a:solidFill>
              <a:effectLst/>
              <a:latin typeface="+mn-lt"/>
              <a:ea typeface="+mn-ea"/>
              <a:cs typeface="+mn-cs"/>
            </a:endParaRPr>
          </a:p>
          <a:p>
            <a:r>
              <a:rPr lang="pt-BR" sz="1400" b="1" kern="1200" dirty="0">
                <a:solidFill>
                  <a:schemeClr val="tx1"/>
                </a:solidFill>
                <a:effectLst/>
                <a:latin typeface="+mn-lt"/>
                <a:ea typeface="+mn-ea"/>
                <a:cs typeface="+mn-cs"/>
              </a:rPr>
              <a:t>Objetivo deste documento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Esta apresentação destina-se principalmente a conscientizar as partes interessadas, como a administração e diretoria, sobre os principais pontos da LGPD.</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Áreas</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abordadas</a:t>
            </a:r>
            <a:r>
              <a:rPr lang="en-GB" sz="1200" b="1" kern="1200" dirty="0">
                <a:solidFill>
                  <a:schemeClr val="tx1"/>
                </a:solidFill>
                <a:effectLst/>
                <a:latin typeface="+mn-lt"/>
                <a:ea typeface="+mn-ea"/>
                <a:cs typeface="+mn-cs"/>
              </a:rPr>
              <a:t> da LGPD </a:t>
            </a: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Todas as áreas da LGPD são abordadas por este documento.</a:t>
            </a:r>
          </a:p>
          <a:p>
            <a:r>
              <a:rPr lang="en-GB" sz="1200" kern="1200" dirty="0">
                <a:solidFill>
                  <a:schemeClr val="tx1"/>
                </a:solidFill>
                <a:effectLst/>
                <a:latin typeface="+mn-lt"/>
                <a:ea typeface="+mn-ea"/>
                <a:cs typeface="+mn-cs"/>
              </a:rPr>
              <a:t> </a:t>
            </a:r>
          </a:p>
          <a:p>
            <a:endParaRPr lang="en-GB" sz="1200" b="1"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Orientação</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Geral</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t>Esta é uma visão geral sobre os principais pontos da nova legislação e destina-se a pessoas que já tenham ouvido falar sobre a LGPD, mas não sabem ao certo o conteúdo e as implicações para a organização. Você pode optar por adaptar a apresentação para públicos específicos, por exemplo departamentos de negócios. A adaptação pode envolver a adição de slides adicionais, a retirada e a alteração do conteúdo de alguns deles.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Frequência</a:t>
            </a:r>
            <a:r>
              <a:rPr lang="en-GB" sz="1200" b="1" kern="1200" dirty="0">
                <a:solidFill>
                  <a:schemeClr val="tx1"/>
                </a:solidFill>
                <a:effectLst/>
                <a:latin typeface="+mn-lt"/>
                <a:ea typeface="+mn-ea"/>
                <a:cs typeface="+mn-cs"/>
              </a:rPr>
              <a:t> de </a:t>
            </a:r>
            <a:r>
              <a:rPr lang="en-GB" sz="1200" b="1" kern="1200" dirty="0" err="1">
                <a:solidFill>
                  <a:schemeClr val="tx1"/>
                </a:solidFill>
                <a:effectLst/>
                <a:latin typeface="+mn-lt"/>
                <a:ea typeface="+mn-ea"/>
                <a:cs typeface="+mn-cs"/>
              </a:rPr>
              <a:t>Revisão</a:t>
            </a: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Recomendamos que este documento seja revisado após cada apresentação para garantir que ele esteja abrangendo os conteúdos necessários, com base no feedback de cada exposição.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3F7CB91A-E68A-4013-89AA-BBD0967A2B48}" type="slidenum">
              <a:rPr lang="en-GB" smtClean="0"/>
              <a:t>1</a:t>
            </a:fld>
            <a:endParaRPr lang="en-GB"/>
          </a:p>
        </p:txBody>
      </p:sp>
    </p:spTree>
    <p:extLst>
      <p:ext uri="{BB962C8B-B14F-4D97-AF65-F5344CB8AC3E}">
        <p14:creationId xmlns:p14="http://schemas.microsoft.com/office/powerpoint/2010/main" val="1321647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Os conteúdos abordados na apresentação. O LGPD é um documento extenso, logo esta apresentação contém apenas alguns pontos principais.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2</a:t>
            </a:fld>
            <a:endParaRPr lang="en-GB"/>
          </a:p>
        </p:txBody>
      </p:sp>
    </p:spTree>
    <p:extLst>
      <p:ext uri="{BB962C8B-B14F-4D97-AF65-F5344CB8AC3E}">
        <p14:creationId xmlns:p14="http://schemas.microsoft.com/office/powerpoint/2010/main" val="10978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Uma questão fundamental que ampara o projeto de conformidade da LGPD é “o que exatamente são dados pessoais?”. Basicamente, estamos falando de dados sobre pessoas; não corporações ou coisas. O princípio básico é que os dados pessoais são de propriedade da pessoa a que se refere, e elas têm direitos sobre isso.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Exemplo de dados pessoais: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nome, RG, CPF, endereço, dados de contas eletrônicas/redes sociais/app, localização, IP/Cookies, prontuário de saúde, hábitos de consumo, etc.</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3</a:t>
            </a:fld>
            <a:endParaRPr lang="en-GB"/>
          </a:p>
        </p:txBody>
      </p:sp>
    </p:spTree>
    <p:extLst>
      <p:ext uri="{BB962C8B-B14F-4D97-AF65-F5344CB8AC3E}">
        <p14:creationId xmlns:p14="http://schemas.microsoft.com/office/powerpoint/2010/main" val="2607181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Somos um controlador se decidirmos quais dados pessoais coletar e o que vamos fazer com eles, mesmo que um terceiro faça o tratamento, neste caso fornecemos as instruções para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4</a:t>
            </a:fld>
            <a:endParaRPr lang="en-GB"/>
          </a:p>
        </p:txBody>
      </p:sp>
    </p:spTree>
    <p:extLst>
      <p:ext uri="{BB962C8B-B14F-4D97-AF65-F5344CB8AC3E}">
        <p14:creationId xmlns:p14="http://schemas.microsoft.com/office/powerpoint/2010/main" val="2089091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encarregado tem a atribuição de d</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ifundir a existência da LGPD, orientando os empregados e contratados da empresa a respeito das práticas a serem tomadas em relação à proteção de dados pessoais e zelando pelo cumprimento das regras previstas na lei. Ainda deve recepcionar e atender demandas dos titulares de dados e interagir com a Autoridade Nacional de Proteção de Dados.</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O encarregado deve ter conhecimentos técnicos e jurídicos e sua identidade deve ser pública, informada preferencialmente no site do controlador;</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5</a:t>
            </a:fld>
            <a:endParaRPr lang="en-GB"/>
          </a:p>
        </p:txBody>
      </p:sp>
    </p:spTree>
    <p:extLst>
      <p:ext uri="{BB962C8B-B14F-4D97-AF65-F5344CB8AC3E}">
        <p14:creationId xmlns:p14="http://schemas.microsoft.com/office/powerpoint/2010/main" val="534950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Em resumo, a LGPD prevê penas severas em caso de descumprimento desta lei.</a:t>
            </a:r>
          </a:p>
          <a:p>
            <a:r>
              <a:rPr lang="pt-BR" dirty="0">
                <a:latin typeface="Verdana" panose="020B0604030504040204" pitchFamily="34" charset="0"/>
                <a:ea typeface="Verdana" panose="020B0604030504040204" pitchFamily="34" charset="0"/>
              </a:rPr>
              <a:t>É necessário que haja clareza no tratamento de dados pessoais coletados.</a:t>
            </a:r>
          </a:p>
          <a:p>
            <a:r>
              <a:rPr lang="pt-BR" dirty="0">
                <a:latin typeface="Verdana" panose="020B0604030504040204" pitchFamily="34" charset="0"/>
                <a:ea typeface="Verdana" panose="020B0604030504040204" pitchFamily="34" charset="0"/>
              </a:rPr>
              <a:t>Também precisamos permitir que os titulares de dados exerçam seus direitos. </a:t>
            </a:r>
          </a:p>
          <a:p>
            <a:r>
              <a:rPr lang="pt-BR" dirty="0">
                <a:latin typeface="Verdana" panose="020B0604030504040204" pitchFamily="34" charset="0"/>
                <a:ea typeface="Verdana" panose="020B0604030504040204" pitchFamily="34" charset="0"/>
              </a:rPr>
              <a:t>Tudo isso levará tempo e recursos para ser implementado.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6</a:t>
            </a:fld>
            <a:endParaRPr lang="en-GB"/>
          </a:p>
        </p:txBody>
      </p:sp>
    </p:spTree>
    <p:extLst>
      <p:ext uri="{BB962C8B-B14F-4D97-AF65-F5344CB8AC3E}">
        <p14:creationId xmlns:p14="http://schemas.microsoft.com/office/powerpoint/2010/main" val="604736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7</a:t>
            </a:fld>
            <a:endParaRPr lang="en-GB"/>
          </a:p>
        </p:txBody>
      </p:sp>
    </p:spTree>
    <p:extLst>
      <p:ext uri="{BB962C8B-B14F-4D97-AF65-F5344CB8AC3E}">
        <p14:creationId xmlns:p14="http://schemas.microsoft.com/office/powerpoint/2010/main" val="2891344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7/18/2022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802140" y="2573980"/>
            <a:ext cx="5719763" cy="2160239"/>
          </a:xfrm>
        </p:spPr>
        <p:txBody>
          <a:bodyPr/>
          <a:lstStyle/>
          <a:p>
            <a:pPr marL="0" marR="0" indent="0" algn="ctr">
              <a:buNone/>
            </a:pPr>
            <a:r>
              <a:rPr lang="pt-BR" altLang="en-US" sz="4000" b="1" dirty="0" err="1">
                <a:latin typeface="Arial" charset="0"/>
                <a:cs typeface="Arial" charset="0"/>
              </a:rPr>
              <a:t>Kick</a:t>
            </a:r>
            <a:r>
              <a:rPr lang="pt-BR" altLang="en-US" sz="4000" b="1" dirty="0">
                <a:latin typeface="Arial" charset="0"/>
                <a:cs typeface="Arial" charset="0"/>
              </a:rPr>
              <a:t> Off – </a:t>
            </a:r>
            <a:r>
              <a:rPr lang="pt-BR" altLang="en-US" sz="4000" b="1" dirty="0" err="1">
                <a:latin typeface="Arial" charset="0"/>
                <a:cs typeface="Arial" charset="0"/>
              </a:rPr>
              <a:t>Compliance</a:t>
            </a:r>
            <a:r>
              <a:rPr lang="pt-BR" altLang="en-US" sz="4000" b="1" dirty="0">
                <a:latin typeface="Arial" charset="0"/>
                <a:cs typeface="Arial" charset="0"/>
              </a:rPr>
              <a:t> Trabalhista</a:t>
            </a:r>
          </a:p>
        </p:txBody>
      </p:sp>
      <p:pic>
        <p:nvPicPr>
          <p:cNvPr id="4" name="Picture 3" descr="A screen shot of a computer&#10;&#10;Description automatically generated">
            <a:extLst>
              <a:ext uri="{FF2B5EF4-FFF2-40B4-BE49-F238E27FC236}">
                <a16:creationId xmlns:a16="http://schemas.microsoft.com/office/drawing/2014/main" id="{DAF21853-A95E-434E-B4B9-2990629FE2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2" y="404664"/>
            <a:ext cx="6391275" cy="1314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6551" y="208304"/>
            <a:ext cx="8229600" cy="1143000"/>
          </a:xfrm>
        </p:spPr>
        <p:txBody>
          <a:bodyPr/>
          <a:lstStyle/>
          <a:p>
            <a:r>
              <a:rPr lang="en-GB" altLang="en-US" dirty="0"/>
              <a:t>O que é o compliance?</a:t>
            </a:r>
          </a:p>
        </p:txBody>
      </p:sp>
      <p:sp>
        <p:nvSpPr>
          <p:cNvPr id="14339" name="Content Placeholder 2"/>
          <p:cNvSpPr>
            <a:spLocks noGrp="1"/>
          </p:cNvSpPr>
          <p:nvPr>
            <p:ph idx="1"/>
          </p:nvPr>
        </p:nvSpPr>
        <p:spPr>
          <a:xfrm>
            <a:off x="456551" y="1351304"/>
            <a:ext cx="8229600" cy="4592296"/>
          </a:xfrm>
        </p:spPr>
        <p:txBody>
          <a:bodyPr>
            <a:normAutofit/>
          </a:bodyPr>
          <a:lstStyle/>
          <a:p>
            <a:r>
              <a:rPr lang="pt-BR" altLang="en-US" sz="2400" dirty="0" err="1">
                <a:ea typeface="Verdana" panose="020B0604030504040204" pitchFamily="34" charset="0"/>
                <a:cs typeface="Arial" charset="0"/>
              </a:rPr>
              <a:t>Compliance</a:t>
            </a:r>
            <a:r>
              <a:rPr lang="pt-BR" altLang="en-US" sz="2400" dirty="0">
                <a:ea typeface="Verdana" panose="020B0604030504040204" pitchFamily="34" charset="0"/>
                <a:cs typeface="Arial" charset="0"/>
              </a:rPr>
              <a:t> é derivado do termo inglês “</a:t>
            </a:r>
            <a:r>
              <a:rPr lang="pt-BR" altLang="en-US" sz="2400" dirty="0" err="1">
                <a:ea typeface="Verdana" panose="020B0604030504040204" pitchFamily="34" charset="0"/>
                <a:cs typeface="Arial" charset="0"/>
              </a:rPr>
              <a:t>to</a:t>
            </a:r>
            <a:r>
              <a:rPr lang="pt-BR" altLang="en-US" sz="2400" dirty="0">
                <a:ea typeface="Verdana" panose="020B0604030504040204" pitchFamily="34" charset="0"/>
                <a:cs typeface="Arial" charset="0"/>
              </a:rPr>
              <a:t> </a:t>
            </a:r>
            <a:r>
              <a:rPr lang="pt-BR" altLang="en-US" sz="2400" dirty="0" err="1">
                <a:ea typeface="Verdana" panose="020B0604030504040204" pitchFamily="34" charset="0"/>
                <a:cs typeface="Arial" charset="0"/>
              </a:rPr>
              <a:t>comply</a:t>
            </a:r>
            <a:r>
              <a:rPr lang="pt-BR" altLang="en-US" sz="2400" dirty="0">
                <a:ea typeface="Verdana" panose="020B0604030504040204" pitchFamily="34" charset="0"/>
                <a:cs typeface="Arial" charset="0"/>
              </a:rPr>
              <a:t>”, significa estar em conformidade;</a:t>
            </a:r>
          </a:p>
          <a:p>
            <a:endParaRPr lang="pt-BR" altLang="en-US" sz="2400" dirty="0">
              <a:ea typeface="Verdana" panose="020B0604030504040204" pitchFamily="34" charset="0"/>
              <a:cs typeface="Arial" charset="0"/>
            </a:endParaRPr>
          </a:p>
          <a:p>
            <a:r>
              <a:rPr lang="pt-BR" altLang="en-US" sz="2400" dirty="0">
                <a:ea typeface="Verdana" panose="020B0604030504040204" pitchFamily="34" charset="0"/>
                <a:cs typeface="Arial" charset="0"/>
              </a:rPr>
              <a:t>Zela pela integridade da organização perante as Leis e Obrigações Trabalhistas;</a:t>
            </a:r>
          </a:p>
          <a:p>
            <a:endParaRPr lang="pt-BR" altLang="en-US" sz="2400" dirty="0">
              <a:ea typeface="Verdana" panose="020B0604030504040204" pitchFamily="34" charset="0"/>
              <a:cs typeface="Arial" charset="0"/>
            </a:endParaRPr>
          </a:p>
          <a:p>
            <a:r>
              <a:rPr lang="pt-BR" altLang="en-US" sz="2400" dirty="0">
                <a:ea typeface="Verdana" panose="020B0604030504040204" pitchFamily="34" charset="0"/>
                <a:cs typeface="Arial" charset="0"/>
              </a:rPr>
              <a:t>Mantém a organização em conformidade com normas e regras do direito pátrio e/ou estrangeiro;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47564" y="-13692"/>
            <a:ext cx="8229600" cy="1143000"/>
          </a:xfrm>
        </p:spPr>
        <p:txBody>
          <a:bodyPr/>
          <a:lstStyle/>
          <a:p>
            <a:r>
              <a:rPr lang="en-GB" altLang="en-US" dirty="0" err="1"/>
              <a:t>Principais</a:t>
            </a:r>
            <a:r>
              <a:rPr lang="en-GB" altLang="en-US" dirty="0"/>
              <a:t> </a:t>
            </a:r>
            <a:r>
              <a:rPr lang="en-GB" altLang="en-US" dirty="0" err="1"/>
              <a:t>Ações</a:t>
            </a:r>
            <a:r>
              <a:rPr lang="en-GB" altLang="en-US" dirty="0"/>
              <a:t> do </a:t>
            </a:r>
            <a:r>
              <a:rPr lang="en-GB" altLang="en-US" dirty="0" err="1"/>
              <a:t>Projeto</a:t>
            </a:r>
            <a:endParaRPr lang="en-GB" altLang="en-US" dirty="0"/>
          </a:p>
        </p:txBody>
      </p:sp>
      <p:sp>
        <p:nvSpPr>
          <p:cNvPr id="14339" name="Content Placeholder 2"/>
          <p:cNvSpPr>
            <a:spLocks noGrp="1"/>
          </p:cNvSpPr>
          <p:nvPr>
            <p:ph idx="1"/>
          </p:nvPr>
        </p:nvSpPr>
        <p:spPr>
          <a:xfrm>
            <a:off x="520700" y="1384300"/>
            <a:ext cx="8340565" cy="4456968"/>
          </a:xfrm>
        </p:spPr>
        <p:txBody>
          <a:bodyPr>
            <a:normAutofit/>
          </a:bodyPr>
          <a:lstStyle/>
          <a:p>
            <a:r>
              <a:rPr lang="pt-BR" altLang="en-US" sz="2400" dirty="0">
                <a:ea typeface="Verdana" panose="020B0604030504040204" pitchFamily="34" charset="0"/>
                <a:cs typeface="Arial" charset="0"/>
              </a:rPr>
              <a:t>Criação de um Comitê e equipe do projeto</a:t>
            </a:r>
          </a:p>
          <a:p>
            <a:r>
              <a:rPr lang="pt-BR" altLang="en-US" sz="2400" dirty="0">
                <a:ea typeface="Verdana" panose="020B0604030504040204" pitchFamily="34" charset="0"/>
                <a:cs typeface="Arial" charset="0"/>
              </a:rPr>
              <a:t>Levantamento de riscos à integridade e criação de Ações Corretivas</a:t>
            </a:r>
          </a:p>
          <a:p>
            <a:r>
              <a:rPr lang="pt-BR" altLang="en-US" sz="2400" dirty="0">
                <a:ea typeface="Verdana" panose="020B0604030504040204" pitchFamily="34" charset="0"/>
                <a:cs typeface="Arial" charset="0"/>
              </a:rPr>
              <a:t>Plano de comunicação</a:t>
            </a:r>
          </a:p>
          <a:p>
            <a:r>
              <a:rPr lang="pt-BR" altLang="en-US" sz="2400" dirty="0">
                <a:ea typeface="Verdana" panose="020B0604030504040204" pitchFamily="34" charset="0"/>
                <a:cs typeface="Arial" charset="0"/>
              </a:rPr>
              <a:t>Treinamentos</a:t>
            </a:r>
          </a:p>
          <a:p>
            <a:r>
              <a:rPr lang="pt-BR" altLang="en-US" sz="2400" dirty="0">
                <a:ea typeface="Verdana" panose="020B0604030504040204" pitchFamily="34" charset="0"/>
                <a:cs typeface="Arial" charset="0"/>
              </a:rPr>
              <a:t>Criação de Políticas e código de conduta</a:t>
            </a:r>
          </a:p>
          <a:p>
            <a:r>
              <a:rPr lang="pt-BR" altLang="en-US" sz="2400" dirty="0">
                <a:ea typeface="Verdana" panose="020B0604030504040204" pitchFamily="34" charset="0"/>
                <a:cs typeface="Arial" charset="0"/>
              </a:rPr>
              <a:t>Criação de Canal de Denúncias</a:t>
            </a:r>
          </a:p>
          <a:p>
            <a:r>
              <a:rPr lang="pt-BR" altLang="en-US" sz="2400" dirty="0">
                <a:ea typeface="Verdana" panose="020B0604030504040204" pitchFamily="34" charset="0"/>
                <a:cs typeface="Arial" charset="0"/>
              </a:rPr>
              <a:t>Realização de auditorias</a:t>
            </a:r>
          </a:p>
          <a:p>
            <a:r>
              <a:rPr lang="pt-BR" altLang="en-US" sz="2400" dirty="0">
                <a:ea typeface="Verdana" panose="020B0604030504040204" pitchFamily="34" charset="0"/>
                <a:cs typeface="Arial" charset="0"/>
              </a:rPr>
              <a:t>Regularização de contratos</a:t>
            </a:r>
          </a:p>
          <a:p>
            <a:r>
              <a:rPr lang="pt-BR" altLang="en-US" sz="2400" dirty="0">
                <a:ea typeface="Verdana" panose="020B0604030504040204" pitchFamily="34" charset="0"/>
                <a:cs typeface="Arial" charset="0"/>
              </a:rPr>
              <a:t>Investigação</a:t>
            </a:r>
          </a:p>
          <a:p>
            <a:pPr marL="0" indent="0">
              <a:buNone/>
            </a:pPr>
            <a:endParaRPr lang="pt-BR" altLang="en-US" dirty="0">
              <a:ea typeface="Verdana" panose="020B0604030504040204" pitchFamily="34" charset="0"/>
              <a:cs typeface="Arial" charset="0"/>
            </a:endParaRPr>
          </a:p>
        </p:txBody>
      </p:sp>
    </p:spTree>
    <p:extLst>
      <p:ext uri="{BB962C8B-B14F-4D97-AF65-F5344CB8AC3E}">
        <p14:creationId xmlns:p14="http://schemas.microsoft.com/office/powerpoint/2010/main" val="301928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09537"/>
            <a:ext cx="8229600" cy="1143000"/>
          </a:xfrm>
        </p:spPr>
        <p:txBody>
          <a:bodyPr/>
          <a:lstStyle/>
          <a:p>
            <a:r>
              <a:rPr lang="en-GB" altLang="en-US" dirty="0" err="1"/>
              <a:t>Benefícios</a:t>
            </a:r>
            <a:r>
              <a:rPr lang="en-GB" altLang="en-US" dirty="0"/>
              <a:t> do Compliance </a:t>
            </a:r>
          </a:p>
        </p:txBody>
      </p:sp>
      <p:sp>
        <p:nvSpPr>
          <p:cNvPr id="14339" name="Content Placeholder 2"/>
          <p:cNvSpPr>
            <a:spLocks noGrp="1"/>
          </p:cNvSpPr>
          <p:nvPr>
            <p:ph idx="1"/>
          </p:nvPr>
        </p:nvSpPr>
        <p:spPr>
          <a:xfrm>
            <a:off x="317501" y="1511299"/>
            <a:ext cx="8540748" cy="4665663"/>
          </a:xfrm>
        </p:spPr>
        <p:txBody>
          <a:bodyPr>
            <a:normAutofit/>
          </a:bodyPr>
          <a:lstStyle/>
          <a:p>
            <a:r>
              <a:rPr lang="en-GB" altLang="en-US" sz="2400" dirty="0" err="1">
                <a:ea typeface="Verdana" panose="020B0604030504040204" pitchFamily="34" charset="0"/>
                <a:cs typeface="Arial" charset="0"/>
              </a:rPr>
              <a:t>Preserva</a:t>
            </a:r>
            <a:r>
              <a:rPr lang="en-GB" altLang="en-US" sz="2400" dirty="0">
                <a:ea typeface="Verdana" panose="020B0604030504040204" pitchFamily="34" charset="0"/>
                <a:cs typeface="Arial" charset="0"/>
              </a:rPr>
              <a:t> a </a:t>
            </a:r>
            <a:r>
              <a:rPr lang="en-GB" altLang="en-US" sz="2400" dirty="0" err="1">
                <a:ea typeface="Verdana" panose="020B0604030504040204" pitchFamily="34" charset="0"/>
                <a:cs typeface="Arial" charset="0"/>
              </a:rPr>
              <a:t>integridade</a:t>
            </a:r>
            <a:r>
              <a:rPr lang="en-GB" altLang="en-US" sz="2400" dirty="0">
                <a:ea typeface="Verdana" panose="020B0604030504040204" pitchFamily="34" charset="0"/>
                <a:cs typeface="Arial" charset="0"/>
              </a:rPr>
              <a:t> da </a:t>
            </a:r>
            <a:r>
              <a:rPr lang="en-GB" altLang="en-US" sz="2400" dirty="0" err="1">
                <a:ea typeface="Verdana" panose="020B0604030504040204" pitchFamily="34" charset="0"/>
                <a:cs typeface="Arial" charset="0"/>
              </a:rPr>
              <a:t>organização</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a:ea typeface="Verdana" panose="020B0604030504040204" pitchFamily="34" charset="0"/>
                <a:cs typeface="Arial" charset="0"/>
              </a:rPr>
              <a:t>Protege a </a:t>
            </a:r>
            <a:r>
              <a:rPr lang="en-GB" altLang="en-US" sz="2400" dirty="0" err="1">
                <a:ea typeface="Verdana" panose="020B0604030504040204" pitchFamily="34" charset="0"/>
                <a:cs typeface="Arial" charset="0"/>
              </a:rPr>
              <a:t>empresa</a:t>
            </a:r>
            <a:r>
              <a:rPr lang="en-GB" altLang="en-US" sz="2400" dirty="0">
                <a:ea typeface="Verdana" panose="020B0604030504040204" pitchFamily="34" charset="0"/>
                <a:cs typeface="Arial" charset="0"/>
              </a:rPr>
              <a:t> de </a:t>
            </a:r>
            <a:r>
              <a:rPr lang="en-GB" altLang="en-US" sz="2400" dirty="0" err="1">
                <a:ea typeface="Verdana" panose="020B0604030504040204" pitchFamily="34" charset="0"/>
                <a:cs typeface="Arial" charset="0"/>
              </a:rPr>
              <a:t>multas</a:t>
            </a:r>
            <a:r>
              <a:rPr lang="en-GB" altLang="en-US" sz="2400" dirty="0">
                <a:ea typeface="Verdana" panose="020B0604030504040204" pitchFamily="34" charset="0"/>
                <a:cs typeface="Arial" charset="0"/>
              </a:rPr>
              <a:t> e </a:t>
            </a:r>
            <a:r>
              <a:rPr lang="en-GB" altLang="en-US" sz="2400" dirty="0" err="1">
                <a:ea typeface="Verdana" panose="020B0604030504040204" pitchFamily="34" charset="0"/>
                <a:cs typeface="Arial" charset="0"/>
              </a:rPr>
              <a:t>sanções</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Vantagem</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competitiva</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Credibilidade</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perante</a:t>
            </a:r>
            <a:r>
              <a:rPr lang="en-GB" altLang="en-US" sz="2400" dirty="0">
                <a:ea typeface="Verdana" panose="020B0604030504040204" pitchFamily="34" charset="0"/>
                <a:cs typeface="Arial" charset="0"/>
              </a:rPr>
              <a:t> a </a:t>
            </a:r>
            <a:r>
              <a:rPr lang="en-GB" altLang="en-US" sz="2400" dirty="0" err="1">
                <a:ea typeface="Verdana" panose="020B0604030504040204" pitchFamily="34" charset="0"/>
                <a:cs typeface="Arial" charset="0"/>
              </a:rPr>
              <a:t>sociedade</a:t>
            </a:r>
            <a:r>
              <a:rPr lang="en-GB" altLang="en-US" sz="2400" dirty="0">
                <a:ea typeface="Verdana" panose="020B0604030504040204" pitchFamily="34" charset="0"/>
                <a:cs typeface="Arial" charset="0"/>
              </a:rPr>
              <a:t>; </a:t>
            </a:r>
          </a:p>
          <a:p>
            <a:endParaRPr lang="en-GB" altLang="en-US" sz="2400" dirty="0">
              <a:ea typeface="Verdana" panose="020B0604030504040204" pitchFamily="34" charset="0"/>
              <a:cs typeface="Arial" charset="0"/>
            </a:endParaRPr>
          </a:p>
          <a:p>
            <a:r>
              <a:rPr lang="en-GB" altLang="en-US" sz="2400" dirty="0" err="1">
                <a:ea typeface="Verdana" panose="020B0604030504040204" pitchFamily="34" charset="0"/>
                <a:cs typeface="Arial" charset="0"/>
              </a:rPr>
              <a:t>Transparência</a:t>
            </a:r>
            <a:r>
              <a:rPr lang="en-GB" altLang="en-US" sz="2400" dirty="0">
                <a:ea typeface="Verdana" panose="020B0604030504040204" pitchFamily="34" charset="0"/>
                <a:cs typeface="Arial" charset="0"/>
              </a:rPr>
              <a:t> com as </a:t>
            </a:r>
            <a:r>
              <a:rPr lang="en-GB" altLang="en-US" sz="2400" dirty="0" err="1">
                <a:ea typeface="Verdana" panose="020B0604030504040204" pitchFamily="34" charset="0"/>
                <a:cs typeface="Arial" charset="0"/>
              </a:rPr>
              <a:t>pessoas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relacionadas</a:t>
            </a:r>
            <a:r>
              <a:rPr lang="en-GB" altLang="en-US" sz="2400" dirty="0">
                <a:ea typeface="Verdana" panose="020B0604030504040204" pitchFamily="34" charset="0"/>
                <a:cs typeface="Arial" charset="0"/>
              </a:rPr>
              <a:t> com a </a:t>
            </a:r>
            <a:r>
              <a:rPr lang="en-GB" altLang="en-US" sz="2400" dirty="0" err="1">
                <a:ea typeface="Verdana" panose="020B0604030504040204" pitchFamily="34" charset="0"/>
                <a:cs typeface="Arial" charset="0"/>
              </a:rPr>
              <a:t>organização</a:t>
            </a:r>
            <a:r>
              <a:rPr lang="en-GB" altLang="en-US" sz="2400" dirty="0">
                <a:ea typeface="Verdana" panose="020B0604030504040204" pitchFamily="34" charset="0"/>
                <a:cs typeface="Arial" charset="0"/>
              </a:rPr>
              <a:t>;</a:t>
            </a:r>
          </a:p>
        </p:txBody>
      </p:sp>
    </p:spTree>
    <p:extLst>
      <p:ext uri="{BB962C8B-B14F-4D97-AF65-F5344CB8AC3E}">
        <p14:creationId xmlns:p14="http://schemas.microsoft.com/office/powerpoint/2010/main" val="1484434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337716"/>
            <a:ext cx="8229600" cy="1143000"/>
          </a:xfrm>
        </p:spPr>
        <p:txBody>
          <a:bodyPr/>
          <a:lstStyle/>
          <a:p>
            <a:r>
              <a:rPr lang="pt-BR" altLang="en-US" dirty="0"/>
              <a:t>Como você pode nos ajudar a ficar em conformidade?</a:t>
            </a:r>
            <a:endParaRPr lang="en-GB" altLang="en-US" dirty="0"/>
          </a:p>
        </p:txBody>
      </p:sp>
      <p:sp>
        <p:nvSpPr>
          <p:cNvPr id="14339" name="Content Placeholder 2"/>
          <p:cNvSpPr>
            <a:spLocks noGrp="1"/>
          </p:cNvSpPr>
          <p:nvPr>
            <p:ph idx="1"/>
          </p:nvPr>
        </p:nvSpPr>
        <p:spPr>
          <a:xfrm>
            <a:off x="628650" y="1480716"/>
            <a:ext cx="7886700" cy="4696247"/>
          </a:xfrm>
        </p:spPr>
        <p:txBody>
          <a:bodyPr>
            <a:normAutofit fontScale="92500" lnSpcReduction="10000"/>
          </a:bodyPr>
          <a:lstStyle/>
          <a:p>
            <a:pPr algn="just">
              <a:buClr>
                <a:schemeClr val="tx2"/>
              </a:buClr>
              <a:buFont typeface="Wingdings" panose="05000000000000000000" pitchFamily="2" charset="2"/>
              <a:buChar char="§"/>
            </a:pPr>
            <a:r>
              <a:rPr lang="en-GB" altLang="en-US" sz="2200" dirty="0" err="1">
                <a:ea typeface="Verdana" panose="020B0604030504040204" pitchFamily="34" charset="0"/>
                <a:cs typeface="Arial" charset="0"/>
              </a:rPr>
              <a:t>Manter</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sua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integridade</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perante</a:t>
            </a:r>
            <a:r>
              <a:rPr lang="en-GB" altLang="en-US" sz="2200" dirty="0">
                <a:ea typeface="Verdana" panose="020B0604030504040204" pitchFamily="34" charset="0"/>
                <a:cs typeface="Arial" charset="0"/>
              </a:rPr>
              <a:t> a </a:t>
            </a:r>
            <a:r>
              <a:rPr lang="en-GB" altLang="en-US" sz="2200" dirty="0" err="1">
                <a:ea typeface="Verdana" panose="020B0604030504040204" pitchFamily="34" charset="0"/>
                <a:cs typeface="Arial" charset="0"/>
              </a:rPr>
              <a:t>organização</a:t>
            </a:r>
            <a:r>
              <a:rPr lang="en-GB" altLang="en-US" sz="2200" dirty="0">
                <a:ea typeface="Verdana" panose="020B0604030504040204" pitchFamily="34" charset="0"/>
                <a:cs typeface="Arial" charset="0"/>
              </a:rPr>
              <a:t> e a </a:t>
            </a:r>
            <a:r>
              <a:rPr lang="en-GB" altLang="en-US" sz="2200" dirty="0" err="1">
                <a:ea typeface="Verdana" panose="020B0604030504040204" pitchFamily="34" charset="0"/>
                <a:cs typeface="Arial" charset="0"/>
              </a:rPr>
              <a:t>sociedade</a:t>
            </a:r>
            <a:r>
              <a:rPr lang="en-GB" altLang="en-US" sz="2200" dirty="0">
                <a:ea typeface="Verdana" panose="020B0604030504040204" pitchFamily="34" charset="0"/>
                <a:cs typeface="Arial" charset="0"/>
              </a:rPr>
              <a:t>;</a:t>
            </a:r>
          </a:p>
          <a:p>
            <a:pPr algn="just">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lgn="just">
              <a:buClr>
                <a:schemeClr val="tx2"/>
              </a:buClr>
              <a:buFont typeface="Wingdings" panose="05000000000000000000" pitchFamily="2" charset="2"/>
              <a:buChar char="§"/>
            </a:pPr>
            <a:r>
              <a:rPr lang="en-GB" altLang="en-US" sz="2200" dirty="0" err="1">
                <a:ea typeface="Verdana" panose="020B0604030504040204" pitchFamily="34" charset="0"/>
                <a:cs typeface="Arial" charset="0"/>
              </a:rPr>
              <a:t>Cumprir</a:t>
            </a:r>
            <a:r>
              <a:rPr lang="en-GB" altLang="en-US" sz="2200" dirty="0">
                <a:ea typeface="Verdana" panose="020B0604030504040204" pitchFamily="34" charset="0"/>
                <a:cs typeface="Arial" charset="0"/>
              </a:rPr>
              <a:t> o Código de </a:t>
            </a:r>
            <a:r>
              <a:rPr lang="en-GB" altLang="en-US" sz="2200" dirty="0" err="1">
                <a:ea typeface="Verdana" panose="020B0604030504040204" pitchFamily="34" charset="0"/>
                <a:cs typeface="Arial" charset="0"/>
              </a:rPr>
              <a:t>conduta</a:t>
            </a:r>
            <a:r>
              <a:rPr lang="en-GB" altLang="en-US" sz="2200" dirty="0">
                <a:ea typeface="Verdana" panose="020B0604030504040204" pitchFamily="34" charset="0"/>
                <a:cs typeface="Arial" charset="0"/>
              </a:rPr>
              <a:t> e as </a:t>
            </a:r>
            <a:r>
              <a:rPr lang="en-GB" altLang="en-US" sz="2200" dirty="0" err="1">
                <a:ea typeface="Verdana" panose="020B0604030504040204" pitchFamily="34" charset="0"/>
                <a:cs typeface="Arial" charset="0"/>
              </a:rPr>
              <a:t>políticas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instituídas</a:t>
            </a:r>
            <a:r>
              <a:rPr lang="en-GB" altLang="en-US" sz="2200" dirty="0">
                <a:ea typeface="Verdana" panose="020B0604030504040204" pitchFamily="34" charset="0"/>
                <a:cs typeface="Arial" charset="0"/>
              </a:rPr>
              <a:t> pela </a:t>
            </a:r>
            <a:r>
              <a:rPr lang="en-GB" altLang="en-US" sz="2200" dirty="0" err="1">
                <a:ea typeface="Verdana" panose="020B0604030504040204" pitchFamily="34" charset="0"/>
                <a:cs typeface="Arial" charset="0"/>
              </a:rPr>
              <a:t>organização</a:t>
            </a:r>
            <a:r>
              <a:rPr lang="en-GB" altLang="en-US" sz="2200" dirty="0">
                <a:ea typeface="Verdana" panose="020B0604030504040204" pitchFamily="34" charset="0"/>
                <a:cs typeface="Arial" charset="0"/>
              </a:rPr>
              <a:t>;</a:t>
            </a:r>
          </a:p>
          <a:p>
            <a:pPr algn="just">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lgn="just">
              <a:buClr>
                <a:schemeClr val="tx2"/>
              </a:buClr>
              <a:buFont typeface="Wingdings" panose="05000000000000000000" pitchFamily="2" charset="2"/>
              <a:buChar char="§"/>
            </a:pPr>
            <a:r>
              <a:rPr lang="en-GB" altLang="en-US" sz="2200" dirty="0" err="1">
                <a:ea typeface="Verdana" panose="020B0604030504040204" pitchFamily="34" charset="0"/>
                <a:cs typeface="Arial" charset="0"/>
              </a:rPr>
              <a:t>Denunciar</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práticas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incompatíveis</a:t>
            </a:r>
            <a:r>
              <a:rPr lang="en-GB" altLang="en-US" sz="2200" dirty="0">
                <a:ea typeface="Verdana" panose="020B0604030504040204" pitchFamily="34" charset="0"/>
                <a:cs typeface="Arial" charset="0"/>
              </a:rPr>
              <a:t> com a </a:t>
            </a:r>
            <a:r>
              <a:rPr lang="en-GB" altLang="en-US" sz="2200" dirty="0" err="1">
                <a:ea typeface="Verdana" panose="020B0604030504040204" pitchFamily="34" charset="0"/>
                <a:cs typeface="Arial" charset="0"/>
              </a:rPr>
              <a:t>legislação</a:t>
            </a:r>
            <a:r>
              <a:rPr lang="en-GB" altLang="en-US" sz="2200" dirty="0">
                <a:ea typeface="Verdana" panose="020B0604030504040204" pitchFamily="34" charset="0"/>
                <a:cs typeface="Arial" charset="0"/>
              </a:rPr>
              <a:t> e boas </a:t>
            </a:r>
            <a:r>
              <a:rPr lang="en-GB" altLang="en-US" sz="2200" dirty="0" err="1">
                <a:ea typeface="Verdana" panose="020B0604030504040204" pitchFamily="34" charset="0"/>
                <a:cs typeface="Arial" charset="0"/>
              </a:rPr>
              <a:t>práticas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trabalhistas</a:t>
            </a:r>
            <a:r>
              <a:rPr lang="en-GB" altLang="en-US" sz="2200" dirty="0">
                <a:ea typeface="Verdana" panose="020B0604030504040204" pitchFamily="34" charset="0"/>
                <a:cs typeface="Arial" charset="0"/>
              </a:rPr>
              <a:t> que </a:t>
            </a:r>
            <a:r>
              <a:rPr lang="en-GB" altLang="en-US" sz="2200" dirty="0" err="1">
                <a:ea typeface="Verdana" panose="020B0604030504040204" pitchFamily="34" charset="0"/>
                <a:cs typeface="Arial" charset="0"/>
              </a:rPr>
              <a:t>chegaram</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seu</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conhecimento</a:t>
            </a:r>
            <a:r>
              <a:rPr lang="en-GB" altLang="en-US" sz="2200" dirty="0">
                <a:ea typeface="Verdana" panose="020B0604030504040204" pitchFamily="34" charset="0"/>
                <a:cs typeface="Arial" charset="0"/>
              </a:rPr>
              <a:t>;</a:t>
            </a:r>
          </a:p>
          <a:p>
            <a:pPr algn="just">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lgn="just">
              <a:buClr>
                <a:schemeClr val="tx2"/>
              </a:buClr>
              <a:buFont typeface="Wingdings" panose="05000000000000000000" pitchFamily="2" charset="2"/>
              <a:buChar char="§"/>
            </a:pPr>
            <a:r>
              <a:rPr lang="en-GB" altLang="en-US" sz="2200" dirty="0">
                <a:ea typeface="Verdana" panose="020B0604030504040204" pitchFamily="34" charset="0"/>
                <a:cs typeface="Arial" charset="0"/>
              </a:rPr>
              <a:t>A </a:t>
            </a:r>
            <a:r>
              <a:rPr lang="en-GB" altLang="en-US" sz="2200" dirty="0" err="1">
                <a:ea typeface="Verdana" panose="020B0604030504040204" pitchFamily="34" charset="0"/>
                <a:cs typeface="Arial" charset="0"/>
              </a:rPr>
              <a:t>alta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gerência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deve</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manter</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seu</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compromisso</a:t>
            </a:r>
            <a:r>
              <a:rPr lang="en-GB" altLang="en-US" sz="2200" dirty="0">
                <a:ea typeface="Verdana" panose="020B0604030504040204" pitchFamily="34" charset="0"/>
                <a:cs typeface="Arial" charset="0"/>
              </a:rPr>
              <a:t> com a </a:t>
            </a:r>
            <a:r>
              <a:rPr lang="en-GB" altLang="en-US" sz="2200" dirty="0" err="1">
                <a:ea typeface="Verdana" panose="020B0604030504040204" pitchFamily="34" charset="0"/>
                <a:cs typeface="Arial" charset="0"/>
              </a:rPr>
              <a:t>conformidade</a:t>
            </a:r>
            <a:r>
              <a:rPr lang="en-GB" altLang="en-US" sz="2200" dirty="0">
                <a:ea typeface="Verdana" panose="020B0604030504040204" pitchFamily="34" charset="0"/>
                <a:cs typeface="Arial" charset="0"/>
              </a:rPr>
              <a:t> de boas </a:t>
            </a:r>
            <a:r>
              <a:rPr lang="en-GB" altLang="en-US" sz="2200" dirty="0" err="1">
                <a:ea typeface="Verdana" panose="020B0604030504040204" pitchFamily="34" charset="0"/>
                <a:cs typeface="Arial" charset="0"/>
              </a:rPr>
              <a:t>práticas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trabalhistas</a:t>
            </a:r>
            <a:r>
              <a:rPr lang="en-GB" altLang="en-US" sz="2200" dirty="0">
                <a:ea typeface="Verdana" panose="020B0604030504040204" pitchFamily="34" charset="0"/>
                <a:cs typeface="Arial" charset="0"/>
              </a:rPr>
              <a:t>; </a:t>
            </a:r>
          </a:p>
          <a:p>
            <a:pPr algn="just">
              <a:buClr>
                <a:schemeClr val="tx2"/>
              </a:buClr>
              <a:buFont typeface="Wingdings" panose="05000000000000000000" pitchFamily="2" charset="2"/>
              <a:buChar char="§"/>
            </a:pPr>
            <a:endParaRPr lang="en-GB" altLang="en-US" sz="2200" dirty="0">
              <a:ea typeface="Verdana" panose="020B0604030504040204" pitchFamily="34" charset="0"/>
              <a:cs typeface="Arial" charset="0"/>
            </a:endParaRPr>
          </a:p>
          <a:p>
            <a:pPr algn="just">
              <a:buClr>
                <a:schemeClr val="tx2"/>
              </a:buClr>
              <a:buFont typeface="Wingdings" panose="05000000000000000000" pitchFamily="2" charset="2"/>
              <a:buChar char="§"/>
            </a:pPr>
            <a:r>
              <a:rPr lang="en-GB" altLang="en-US" sz="2200" dirty="0" err="1">
                <a:ea typeface="Verdana" panose="020B0604030504040204" pitchFamily="34" charset="0"/>
                <a:cs typeface="Arial" charset="0"/>
              </a:rPr>
              <a:t>Participação</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ativa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aos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treinamentos</a:t>
            </a:r>
            <a:r>
              <a:rPr lang="en-GB" altLang="en-US" sz="2200" dirty="0">
                <a:ea typeface="Verdana" panose="020B0604030504040204" pitchFamily="34" charset="0"/>
                <a:cs typeface="Arial" charset="0"/>
              </a:rPr>
              <a:t> e </a:t>
            </a:r>
            <a:r>
              <a:rPr lang="en-GB" altLang="en-US" sz="2200" dirty="0" err="1">
                <a:ea typeface="Verdana" panose="020B0604030504040204" pitchFamily="34" charset="0"/>
                <a:cs typeface="Arial" charset="0"/>
              </a:rPr>
              <a:t>comunicações</a:t>
            </a:r>
            <a:r>
              <a:rPr lang="en-GB" altLang="en-US" sz="2200" dirty="0">
                <a:ea typeface="Verdana" panose="020B0604030504040204" pitchFamily="34" charset="0"/>
                <a:cs typeface="Arial" charset="0"/>
              </a:rPr>
              <a:t> de </a:t>
            </a:r>
            <a:r>
              <a:rPr lang="en-GB" altLang="en-US" sz="2200" dirty="0" err="1">
                <a:ea typeface="Verdana" panose="020B0604030504040204" pitchFamily="34" charset="0"/>
                <a:cs typeface="Arial" charset="0"/>
              </a:rPr>
              <a:t>conscientização</a:t>
            </a:r>
            <a:r>
              <a:rPr lang="en-GB" altLang="en-US" sz="2200" dirty="0">
                <a:ea typeface="Verdana" panose="020B0604030504040204" pitchFamily="34" charset="0"/>
                <a:cs typeface="Arial" charset="0"/>
              </a:rPr>
              <a:t> à boas </a:t>
            </a:r>
            <a:r>
              <a:rPr lang="en-GB" altLang="en-US" sz="2200" dirty="0" err="1">
                <a:ea typeface="Verdana" panose="020B0604030504040204" pitchFamily="34" charset="0"/>
                <a:cs typeface="Arial" charset="0"/>
              </a:rPr>
              <a:t>práticas</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clima</a:t>
            </a:r>
            <a:r>
              <a:rPr lang="en-GB" altLang="en-US" sz="2200" dirty="0">
                <a:ea typeface="Verdana" panose="020B0604030504040204" pitchFamily="34" charset="0"/>
                <a:cs typeface="Arial" charset="0"/>
              </a:rPr>
              <a:t> </a:t>
            </a:r>
            <a:r>
              <a:rPr lang="en-GB" altLang="en-US" sz="2200" dirty="0" err="1">
                <a:ea typeface="Verdana" panose="020B0604030504040204" pitchFamily="34" charset="0"/>
                <a:cs typeface="Arial" charset="0"/>
              </a:rPr>
              <a:t>organizacional</a:t>
            </a:r>
            <a:r>
              <a:rPr lang="en-GB" altLang="en-US" sz="2200" dirty="0">
                <a:ea typeface="Verdana" panose="020B0604030504040204" pitchFamily="34" charset="0"/>
                <a:cs typeface="Arial" charset="0"/>
              </a:rPr>
              <a:t>, etc;</a:t>
            </a:r>
          </a:p>
          <a:p>
            <a:pPr>
              <a:buClr>
                <a:schemeClr val="tx2"/>
              </a:buClr>
              <a:buFont typeface="Wingdings" panose="05000000000000000000" pitchFamily="2" charset="2"/>
              <a:buChar char="§"/>
            </a:pPr>
            <a:endParaRPr lang="en-GB" altLang="en-US" sz="2000" dirty="0">
              <a:ea typeface="Verdana" panose="020B0604030504040204" pitchFamily="34" charset="0"/>
              <a:cs typeface="Arial" charset="0"/>
            </a:endParaRPr>
          </a:p>
        </p:txBody>
      </p:sp>
    </p:spTree>
    <p:extLst>
      <p:ext uri="{BB962C8B-B14F-4D97-AF65-F5344CB8AC3E}">
        <p14:creationId xmlns:p14="http://schemas.microsoft.com/office/powerpoint/2010/main" val="305113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701824"/>
            <a:ext cx="8229600" cy="1143000"/>
          </a:xfrm>
        </p:spPr>
        <p:txBody>
          <a:bodyPr/>
          <a:lstStyle/>
          <a:p>
            <a:r>
              <a:rPr lang="pt-BR" altLang="en-US" dirty="0"/>
              <a:t>Conclusão</a:t>
            </a:r>
          </a:p>
        </p:txBody>
      </p:sp>
      <p:sp>
        <p:nvSpPr>
          <p:cNvPr id="5" name="Content Placeholder 2">
            <a:extLst>
              <a:ext uri="{FF2B5EF4-FFF2-40B4-BE49-F238E27FC236}">
                <a16:creationId xmlns:a16="http://schemas.microsoft.com/office/drawing/2014/main" id="{D779CEF3-98C7-4502-9918-E7340D6E2BE4}"/>
              </a:ext>
            </a:extLst>
          </p:cNvPr>
          <p:cNvSpPr txBox="1">
            <a:spLocks/>
          </p:cNvSpPr>
          <p:nvPr/>
        </p:nvSpPr>
        <p:spPr bwMode="auto">
          <a:xfrm>
            <a:off x="457200" y="1727200"/>
            <a:ext cx="8229600" cy="472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just">
              <a:buFont typeface="Arial" panose="020B0604020202020204" pitchFamily="34" charset="0"/>
              <a:buChar char="•"/>
            </a:pPr>
            <a:r>
              <a:rPr lang="pt-BR" sz="2800" dirty="0">
                <a:ea typeface="Verdana" panose="020B0604030504040204" pitchFamily="34" charset="0"/>
                <a:cs typeface="Arial" panose="020B0604020202020204" pitchFamily="34" charset="0"/>
              </a:rPr>
              <a:t>Devemos ser honestos, transparentes e lícitos no desenvolvimento das atividades empresariais.</a:t>
            </a:r>
          </a:p>
          <a:p>
            <a:pPr algn="just">
              <a:buFont typeface="Arial" panose="020B0604020202020204" pitchFamily="34" charset="0"/>
              <a:buChar char="•"/>
            </a:pPr>
            <a:r>
              <a:rPr lang="pt-BR" sz="2800" dirty="0">
                <a:ea typeface="Verdana" panose="020B0604030504040204" pitchFamily="34" charset="0"/>
                <a:cs typeface="Arial" panose="020B0604020202020204" pitchFamily="34" charset="0"/>
              </a:rPr>
              <a:t>As penalidades por descumprimentos podem ser severas.</a:t>
            </a:r>
          </a:p>
          <a:p>
            <a:pPr algn="just">
              <a:buFont typeface="Arial" panose="020B0604020202020204" pitchFamily="34" charset="0"/>
              <a:buChar char="•"/>
            </a:pPr>
            <a:r>
              <a:rPr lang="pt-BR" sz="2800" dirty="0">
                <a:ea typeface="Verdana" panose="020B0604030504040204" pitchFamily="34" charset="0"/>
                <a:cs typeface="Arial" panose="020B0604020202020204" pitchFamily="34" charset="0"/>
              </a:rPr>
              <a:t>Todos os envolvidos diretamente ou indiretamente com a empresa desempenham um papel importante para o cumprimento do </a:t>
            </a:r>
            <a:r>
              <a:rPr lang="pt-BR" sz="2800" dirty="0" err="1">
                <a:ea typeface="Verdana" panose="020B0604030504040204" pitchFamily="34" charset="0"/>
                <a:cs typeface="Arial" panose="020B0604020202020204" pitchFamily="34" charset="0"/>
              </a:rPr>
              <a:t>Compliance</a:t>
            </a:r>
            <a:r>
              <a:rPr lang="pt-BR" sz="2800" dirty="0">
                <a:ea typeface="Verdana" panose="020B0604030504040204" pitchFamily="34" charset="0"/>
                <a:cs typeface="Arial" panose="020B0604020202020204" pitchFamily="34" charset="0"/>
              </a:rPr>
              <a:t> Trabalhista;</a:t>
            </a:r>
          </a:p>
          <a:p>
            <a:pPr algn="just">
              <a:buFont typeface="Arial" panose="020B0604020202020204" pitchFamily="34" charset="0"/>
              <a:buChar char="•"/>
            </a:pPr>
            <a:r>
              <a:rPr lang="pt-BR" sz="2800" dirty="0">
                <a:ea typeface="Verdana" panose="020B0604030504040204" pitchFamily="34" charset="0"/>
                <a:cs typeface="Arial" panose="020B0604020202020204" pitchFamily="34" charset="0"/>
              </a:rPr>
              <a:t>Pergunte ao seu supervisor, caso tenha dúvidas, sobre quaisquer condutas duvidosas.</a:t>
            </a:r>
            <a:endParaRPr lang="en-GB" sz="2800" dirty="0">
              <a:ea typeface="Verdana" panose="020B060403050404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3368788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304304"/>
            <a:ext cx="4721200" cy="1143000"/>
          </a:xfrm>
        </p:spPr>
        <p:txBody>
          <a:bodyPr/>
          <a:lstStyle/>
          <a:p>
            <a:pPr algn="ctr"/>
            <a:r>
              <a:rPr lang="en-GB" dirty="0" err="1"/>
              <a:t>Próximos</a:t>
            </a:r>
            <a:r>
              <a:rPr lang="en-GB" dirty="0"/>
              <a:t> </a:t>
            </a:r>
            <a:r>
              <a:rPr lang="en-GB" dirty="0" err="1"/>
              <a:t>Passos</a:t>
            </a:r>
            <a:r>
              <a:rPr lang="en-GB" dirty="0"/>
              <a:t>:</a:t>
            </a:r>
          </a:p>
        </p:txBody>
      </p:sp>
      <p:sp>
        <p:nvSpPr>
          <p:cNvPr id="3" name="Espaço Reservado para Conteúdo 2">
            <a:extLst>
              <a:ext uri="{FF2B5EF4-FFF2-40B4-BE49-F238E27FC236}">
                <a16:creationId xmlns:a16="http://schemas.microsoft.com/office/drawing/2014/main" id="{A69B3204-2FA2-4585-BD1D-15BD96EDDBE7}"/>
              </a:ext>
            </a:extLst>
          </p:cNvPr>
          <p:cNvSpPr>
            <a:spLocks noGrp="1"/>
          </p:cNvSpPr>
          <p:nvPr>
            <p:ph idx="1"/>
          </p:nvPr>
        </p:nvSpPr>
        <p:spPr>
          <a:xfrm>
            <a:off x="273666" y="1447305"/>
            <a:ext cx="8596668" cy="4674096"/>
          </a:xfrm>
        </p:spPr>
        <p:txBody>
          <a:bodyPr>
            <a:normAutofit lnSpcReduction="10000"/>
          </a:bodyPr>
          <a:lstStyle/>
          <a:p>
            <a:pPr marL="0" indent="0" algn="just">
              <a:buNone/>
            </a:pPr>
            <a:r>
              <a:rPr lang="pt-BR" dirty="0"/>
              <a:t>Quais são as etapas à serem trilhadas nas próximas semanas do projeto?</a:t>
            </a:r>
          </a:p>
          <a:p>
            <a:pPr marL="0" indent="0" algn="just">
              <a:buNone/>
            </a:pPr>
            <a:endParaRPr lang="pt-BR" dirty="0"/>
          </a:p>
          <a:p>
            <a:pPr algn="just">
              <a:buFont typeface="Wingdings" panose="05000000000000000000" pitchFamily="2" charset="2"/>
              <a:buChar char="§"/>
            </a:pPr>
            <a:r>
              <a:rPr lang="pt-BR" b="1" dirty="0"/>
              <a:t>Etapa 1 </a:t>
            </a:r>
            <a:r>
              <a:rPr lang="pt-BR" dirty="0"/>
              <a:t>– empresa e consultoria devem se auxiliar mutuamente para revisar e adequar os documentos disponibilizados pela consultoria; distribuir a </a:t>
            </a:r>
            <a:r>
              <a:rPr lang="pt-BR" u="sng" dirty="0"/>
              <a:t>carta de compromisso da alta gerência </a:t>
            </a:r>
            <a:r>
              <a:rPr lang="pt-BR" dirty="0"/>
              <a:t>(devidamente assinada).</a:t>
            </a:r>
          </a:p>
          <a:p>
            <a:pPr algn="just">
              <a:buFont typeface="Wingdings" panose="05000000000000000000" pitchFamily="2" charset="2"/>
              <a:buChar char="§"/>
            </a:pPr>
            <a:r>
              <a:rPr lang="pt-BR" b="1" dirty="0"/>
              <a:t>Etapa 2 – </a:t>
            </a:r>
            <a:r>
              <a:rPr lang="pt-BR" dirty="0"/>
              <a:t>empresa e consultoria devem se auxiliar mutuamente para revisar e adequar os documentos disponibilizados pela consultoria; dar início ao </a:t>
            </a:r>
            <a:r>
              <a:rPr lang="pt-BR" u="sng" dirty="0"/>
              <a:t>programa de conscientização</a:t>
            </a:r>
            <a:r>
              <a:rPr lang="pt-BR" dirty="0"/>
              <a:t>, realizar treinamentos com a equipe, definir comunicação com clientes e fornecedores.</a:t>
            </a:r>
          </a:p>
          <a:p>
            <a:pPr algn="just">
              <a:buFont typeface="Wingdings" panose="05000000000000000000" pitchFamily="2" charset="2"/>
              <a:buChar char="§"/>
            </a:pPr>
            <a:r>
              <a:rPr lang="pt-BR" b="1" dirty="0"/>
              <a:t>Etapa 3 - </a:t>
            </a:r>
            <a:r>
              <a:rPr lang="pt-BR" dirty="0"/>
              <a:t>empresa e consultoria devem se auxiliar mutuamente para revisar e adequar os documentos disponibilizados pela consultoria; dar início ao </a:t>
            </a:r>
            <a:r>
              <a:rPr lang="pt-BR" u="sng" dirty="0"/>
              <a:t>levantamento de riscos</a:t>
            </a:r>
            <a:r>
              <a:rPr lang="pt-BR" dirty="0"/>
              <a:t>. </a:t>
            </a:r>
            <a:endParaRPr lang="pt-BR" b="1" dirty="0"/>
          </a:p>
        </p:txBody>
      </p:sp>
    </p:spTree>
    <p:extLst>
      <p:ext uri="{BB962C8B-B14F-4D97-AF65-F5344CB8AC3E}">
        <p14:creationId xmlns:p14="http://schemas.microsoft.com/office/powerpoint/2010/main" val="2413048360"/>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198</TotalTime>
  <Words>1133</Words>
  <Application>Microsoft Office PowerPoint</Application>
  <PresentationFormat>Apresentação na tela (4:3)</PresentationFormat>
  <Paragraphs>116</Paragraphs>
  <Slides>7</Slides>
  <Notes>7</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7</vt:i4>
      </vt:variant>
    </vt:vector>
  </HeadingPairs>
  <TitlesOfParts>
    <vt:vector size="13" baseType="lpstr">
      <vt:lpstr>Arial</vt:lpstr>
      <vt:lpstr>Calibri</vt:lpstr>
      <vt:lpstr>Verdana</vt:lpstr>
      <vt:lpstr>Wingdings</vt:lpstr>
      <vt:lpstr>Wingdings 2</vt:lpstr>
      <vt:lpstr>Tutelas</vt:lpstr>
      <vt:lpstr>Apresentação do PowerPoint</vt:lpstr>
      <vt:lpstr>O que é o compliance?</vt:lpstr>
      <vt:lpstr>Principais Ações do Projeto</vt:lpstr>
      <vt:lpstr>Benefícios do Compliance </vt:lpstr>
      <vt:lpstr>Como você pode nos ajudar a ficar em conformidade?</vt:lpstr>
      <vt:lpstr>Conclusão</vt:lpstr>
      <vt:lpstr>Próximos Passos: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11</cp:revision>
  <dcterms:created xsi:type="dcterms:W3CDTF">2019-11-18T22:44:22Z</dcterms:created>
  <dcterms:modified xsi:type="dcterms:W3CDTF">2022-07-18T14:45:01Z</dcterms:modified>
</cp:coreProperties>
</file>