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s/comment1.xml" ContentType="application/vnd.openxmlformats-officedocument.presentationml.comment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17"/>
  </p:notesMasterIdLst>
  <p:sldIdLst>
    <p:sldId id="258" r:id="rId2"/>
    <p:sldId id="259" r:id="rId3"/>
    <p:sldId id="277" r:id="rId4"/>
    <p:sldId id="278" r:id="rId5"/>
    <p:sldId id="279" r:id="rId6"/>
    <p:sldId id="280" r:id="rId7"/>
    <p:sldId id="281" r:id="rId8"/>
    <p:sldId id="289" r:id="rId9"/>
    <p:sldId id="282" r:id="rId10"/>
    <p:sldId id="283" r:id="rId11"/>
    <p:sldId id="285" r:id="rId12"/>
    <p:sldId id="290" r:id="rId13"/>
    <p:sldId id="286" r:id="rId14"/>
    <p:sldId id="288" r:id="rId15"/>
    <p:sldId id="26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chariah Zagol" initials="ZZ" lastIdx="2" clrIdx="0">
    <p:extLst>
      <p:ext uri="{19B8F6BF-5375-455C-9EA6-DF929625EA0E}">
        <p15:presenceInfo xmlns:p15="http://schemas.microsoft.com/office/powerpoint/2012/main" userId="Zachariah Zago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19" autoAdjust="0"/>
    <p:restoredTop sz="94660"/>
  </p:normalViewPr>
  <p:slideViewPr>
    <p:cSldViewPr snapToGrid="0">
      <p:cViewPr varScale="1">
        <p:scale>
          <a:sx n="90" d="100"/>
          <a:sy n="90" d="100"/>
        </p:scale>
        <p:origin x="63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05-17T19:46:55.424" idx="2">
    <p:pos x="10" y="10"/>
    <p:text>Precisamos inserir os dados correto do LGPD, quando a lei vai entrar em vigor</p:text>
    <p:extLst>
      <p:ext uri="{C676402C-5697-4E1C-873F-D02D1690AC5C}">
        <p15:threadingInfo xmlns:p15="http://schemas.microsoft.com/office/powerpoint/2012/main" timeZoneBias="1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4C36DC-0981-4A58-B824-2163F2814AE0}" type="datetimeFigureOut">
              <a:rPr lang="en-US" smtClean="0"/>
              <a:t>2/11/2022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0FF908-0B5C-4090-B16C-0401EEEC7261}" type="slidenum">
              <a:rPr lang="en-US" smtClean="0"/>
              <a:t>‹nº›</a:t>
            </a:fld>
            <a:endParaRPr lang="en-US"/>
          </a:p>
        </p:txBody>
      </p:sp>
    </p:spTree>
    <p:extLst>
      <p:ext uri="{BB962C8B-B14F-4D97-AF65-F5344CB8AC3E}">
        <p14:creationId xmlns:p14="http://schemas.microsoft.com/office/powerpoint/2010/main" val="1955573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t-BR" b="1" noProof="0" dirty="0"/>
              <a:t>Notas</a:t>
            </a:r>
            <a:r>
              <a:rPr lang="en-GB" b="1" dirty="0"/>
              <a:t> para o </a:t>
            </a:r>
            <a:r>
              <a:rPr lang="pt-BR" b="1" noProof="0" dirty="0"/>
              <a:t>Apresentador</a:t>
            </a:r>
            <a:r>
              <a:rPr lang="en-GB" b="1" dirty="0"/>
              <a:t>:</a:t>
            </a:r>
          </a:p>
          <a:p>
            <a:endParaRPr lang="en-GB" dirty="0"/>
          </a:p>
          <a:p>
            <a:r>
              <a:rPr lang="pt-BR" dirty="0"/>
              <a:t>Esta apresentação pretende ser uma introdução inicial à LGPD, incluindo os principais termos e as principais áreas de mudança.</a:t>
            </a:r>
            <a:endParaRPr lang="en-GB" baseline="0" dirty="0"/>
          </a:p>
          <a:p>
            <a:endParaRPr lang="en-GB" baseline="0" dirty="0"/>
          </a:p>
          <a:p>
            <a:r>
              <a:rPr lang="pt-BR" sz="1400" b="1" kern="1200" dirty="0">
                <a:solidFill>
                  <a:schemeClr val="tx1"/>
                </a:solidFill>
                <a:effectLst/>
                <a:latin typeface="+mn-lt"/>
                <a:ea typeface="+mn-ea"/>
                <a:cs typeface="+mn-cs"/>
              </a:rPr>
              <a:t>Orientação de Implementação:</a:t>
            </a:r>
          </a:p>
          <a:p>
            <a:endParaRPr lang="pt-BR" sz="1400" b="1" kern="1200" dirty="0">
              <a:solidFill>
                <a:schemeClr val="tx1"/>
              </a:solidFill>
              <a:effectLst/>
              <a:latin typeface="+mn-lt"/>
              <a:ea typeface="+mn-ea"/>
              <a:cs typeface="+mn-cs"/>
            </a:endParaRPr>
          </a:p>
          <a:p>
            <a:r>
              <a:rPr lang="pt-BR" sz="1400" b="1" kern="1200" dirty="0">
                <a:solidFill>
                  <a:schemeClr val="tx1"/>
                </a:solidFill>
                <a:effectLst/>
                <a:latin typeface="+mn-lt"/>
                <a:ea typeface="+mn-ea"/>
                <a:cs typeface="+mn-cs"/>
              </a:rPr>
              <a:t>Objetivo deste documento</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Esta apresentação destina-se principalmente a conscientizar as partes interessadas, como a administração e diretoria, sobre os principais pontos da LGPD.</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Áreas</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abordadas</a:t>
            </a:r>
            <a:r>
              <a:rPr lang="en-GB" sz="1200" b="1" kern="1200" dirty="0">
                <a:solidFill>
                  <a:schemeClr val="tx1"/>
                </a:solidFill>
                <a:effectLst/>
                <a:latin typeface="+mn-lt"/>
                <a:ea typeface="+mn-ea"/>
                <a:cs typeface="+mn-cs"/>
              </a:rPr>
              <a:t> da LGPD </a:t>
            </a:r>
          </a:p>
          <a:p>
            <a:r>
              <a:rPr lang="en-GB"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Todas as áreas da LGPD são abordadas por este documento.</a:t>
            </a:r>
          </a:p>
          <a:p>
            <a:r>
              <a:rPr lang="en-GB" sz="1200" kern="1200" dirty="0">
                <a:solidFill>
                  <a:schemeClr val="tx1"/>
                </a:solidFill>
                <a:effectLst/>
                <a:latin typeface="+mn-lt"/>
                <a:ea typeface="+mn-ea"/>
                <a:cs typeface="+mn-cs"/>
              </a:rPr>
              <a:t> </a:t>
            </a:r>
          </a:p>
          <a:p>
            <a:endParaRPr lang="en-GB" sz="1200" b="1"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Orientação</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Geral</a:t>
            </a:r>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pt-BR" baseline="0" dirty="0"/>
              <a:t>Esta é uma visão geral sobre os principais pontos da nova legislação e destina-se a pessoas que já tenham ouvido falar sobre a LGPD, mas não sabem ao certo o conteúdo e as implicações para a organização. Você pode optar por adaptar a apresentação para públicos específicos, por exemplo departamentos de negócios. A adaptação pode envolver a adição de slides adicionais, a retirada e a alteração do conteúdo de alguns deles.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Frequência</a:t>
            </a:r>
            <a:r>
              <a:rPr lang="en-GB" sz="1200" b="1" kern="1200" dirty="0">
                <a:solidFill>
                  <a:schemeClr val="tx1"/>
                </a:solidFill>
                <a:effectLst/>
                <a:latin typeface="+mn-lt"/>
                <a:ea typeface="+mn-ea"/>
                <a:cs typeface="+mn-cs"/>
              </a:rPr>
              <a:t> de </a:t>
            </a:r>
            <a:r>
              <a:rPr lang="en-GB" sz="1200" b="1" kern="1200" dirty="0" err="1">
                <a:solidFill>
                  <a:schemeClr val="tx1"/>
                </a:solidFill>
                <a:effectLst/>
                <a:latin typeface="+mn-lt"/>
                <a:ea typeface="+mn-ea"/>
                <a:cs typeface="+mn-cs"/>
              </a:rPr>
              <a:t>Revisão</a:t>
            </a:r>
            <a:endParaRPr lang="en-GB" sz="1200" b="1"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Recomendamos que este documento seja revisado após cada apresentação para garantir que ele esteja abrangendo os conteúdos necessários, com base no feedback de cada exposição.</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Aviso de Direitos Autorais:</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foi criado por Tutelas e possui © copyright Tutelas, com as exceções a seguir identificadas.</a:t>
            </a:r>
          </a:p>
          <a:p>
            <a:endParaRPr lang="pt-BR"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Termos de Licença:</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é licenciado e sujeito aos Termos de Licença E-Book Tutelas, disponíveis mediante solicitações ou por download em nosso site. Todos os outros direitos são reservados.</a:t>
            </a:r>
          </a:p>
          <a:p>
            <a:r>
              <a:rPr lang="pt-BR" sz="1200" kern="1200" dirty="0">
                <a:solidFill>
                  <a:schemeClr val="tx1"/>
                </a:solidFill>
                <a:effectLst/>
                <a:latin typeface="+mn-lt"/>
                <a:ea typeface="+mn-ea"/>
                <a:cs typeface="+mn-cs"/>
              </a:rPr>
              <a:t> </a:t>
            </a:r>
          </a:p>
          <a:p>
            <a:r>
              <a:rPr lang="pt-BR" sz="1200" b="1" u="sng" kern="1200" dirty="0">
                <a:solidFill>
                  <a:schemeClr val="tx1"/>
                </a:solidFill>
                <a:effectLst/>
                <a:latin typeface="+mn-lt"/>
                <a:ea typeface="+mn-ea"/>
                <a:cs typeface="+mn-cs"/>
              </a:rPr>
              <a:t>AVISO LEGAL: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Os modelos de documentos devem ser usados apenas como “ponto de partida”, para você criar seu próprio documento e aplicar todas as verificações razoáveis antes de usá-lo, estando sob sua responsabilidade a análise e confirmação legal e profissional dos documentos elaborados. </a:t>
            </a:r>
          </a:p>
          <a:p>
            <a:r>
              <a:rPr lang="pt-BR"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É sua responsabilidade garantir que o conteúdo de qualquer documento criado com base em nossos modelos esteja correto e adequado às suas necessidades, inclusive que esteja em conformidade com as leis relevantes em seu país. Nós não fazemos promessas ou garantias sobre a exatidão, integridade ou adequação dos nossos modelos de documentos. Ao aderir a esse material você expressamente nos exclui e nos isenta de qualquer responsabilidade por qualquer despesa, perda ou dano sofrido em razão do uso dos nossos modelos. Não assumimos nenhum dever de cuidado sobre os nossos modelos de documentos e seus conteúdos ou qualquer expectativa de que este material se adeque às suas necessidades e conformidades, inclusive em casos de distorção, erros ou omissões em seus conteúdos. </a:t>
            </a:r>
          </a:p>
        </p:txBody>
      </p:sp>
      <p:sp>
        <p:nvSpPr>
          <p:cNvPr id="4" name="Slide Number Placeholder 3"/>
          <p:cNvSpPr>
            <a:spLocks noGrp="1"/>
          </p:cNvSpPr>
          <p:nvPr>
            <p:ph type="sldNum" sz="quarter" idx="10"/>
          </p:nvPr>
        </p:nvSpPr>
        <p:spPr/>
        <p:txBody>
          <a:bodyPr/>
          <a:lstStyle/>
          <a:p>
            <a:fld id="{3F7CB91A-E68A-4013-89AA-BBD0967A2B48}" type="slidenum">
              <a:rPr lang="en-GB" smtClean="0"/>
              <a:t>1</a:t>
            </a:fld>
            <a:endParaRPr lang="en-GB"/>
          </a:p>
        </p:txBody>
      </p:sp>
    </p:spTree>
    <p:extLst>
      <p:ext uri="{BB962C8B-B14F-4D97-AF65-F5344CB8AC3E}">
        <p14:creationId xmlns:p14="http://schemas.microsoft.com/office/powerpoint/2010/main" val="13216475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titular tem diversos direitos sobre os seus dados pessoais e devemos garantir que fornecemos mecanismos que o permitem exercer esses direitos. Que incluem:</a:t>
            </a:r>
          </a:p>
          <a:p>
            <a:endParaRPr lang="pt-BR" dirty="0">
              <a:latin typeface="Verdana" panose="020B0604030504040204" pitchFamily="34" charset="0"/>
              <a:ea typeface="Verdana" panose="020B0604030504040204" pitchFamily="34" charset="0"/>
            </a:endParaRPr>
          </a:p>
          <a:p>
            <a:pPr marL="228600" indent="-228600">
              <a:buFont typeface="+mj-lt"/>
              <a:buAutoNum type="arabicPeriod"/>
            </a:pPr>
            <a:r>
              <a:rPr lang="pt-BR" dirty="0">
                <a:latin typeface="Verdana" panose="020B0604030504040204" pitchFamily="34" charset="0"/>
                <a:ea typeface="Verdana" panose="020B0604030504040204" pitchFamily="34" charset="0"/>
              </a:rPr>
              <a:t>Informar claramente quais dados coletamos, o que fazemos com eles e confirmar a existência de tratamento</a:t>
            </a:r>
          </a:p>
          <a:p>
            <a:pPr marL="228600" indent="-228600">
              <a:buFont typeface="+mj-lt"/>
              <a:buAutoNum type="arabicPeriod"/>
            </a:pPr>
            <a:r>
              <a:rPr lang="pt-BR" dirty="0">
                <a:latin typeface="Verdana" panose="020B0604030504040204" pitchFamily="34" charset="0"/>
                <a:ea typeface="Verdana" panose="020B0604030504040204" pitchFamily="34" charset="0"/>
              </a:rPr>
              <a:t>Acesso facilitado aos dados</a:t>
            </a:r>
          </a:p>
          <a:p>
            <a:pPr marL="228600" indent="-228600">
              <a:buFont typeface="+mj-lt"/>
              <a:buAutoNum type="arabicPeriod"/>
            </a:pPr>
            <a:r>
              <a:rPr lang="pt-BR" dirty="0">
                <a:latin typeface="Verdana" panose="020B0604030504040204" pitchFamily="34" charset="0"/>
                <a:ea typeface="Verdana" panose="020B0604030504040204" pitchFamily="34" charset="0"/>
              </a:rPr>
              <a:t>Correção de dados incompletos, inexatos ou desatualizados</a:t>
            </a:r>
          </a:p>
          <a:p>
            <a:pPr marL="228600" indent="-228600">
              <a:buFont typeface="+mj-lt"/>
              <a:buAutoNum type="arabicPeriod"/>
            </a:pPr>
            <a:r>
              <a:rPr lang="pt-BR" dirty="0">
                <a:latin typeface="Verdana" panose="020B0604030504040204" pitchFamily="34" charset="0"/>
                <a:ea typeface="Verdana" panose="020B0604030504040204" pitchFamily="34" charset="0"/>
              </a:rPr>
              <a:t>Eliminação de dados desnecessários, excessivos ou tratados em desconformidade com a LGPD.</a:t>
            </a:r>
          </a:p>
          <a:p>
            <a:pPr marL="228600" indent="-228600">
              <a:buFont typeface="+mj-lt"/>
              <a:buAutoNum type="arabicPeriod"/>
            </a:pPr>
            <a:r>
              <a:rPr lang="pt-BR" dirty="0" err="1">
                <a:latin typeface="Verdana" panose="020B0604030504040204" pitchFamily="34" charset="0"/>
                <a:ea typeface="Verdana" panose="020B0604030504040204" pitchFamily="34" charset="0"/>
              </a:rPr>
              <a:t>Anonimização</a:t>
            </a:r>
            <a:r>
              <a:rPr lang="pt-BR" dirty="0">
                <a:latin typeface="Verdana" panose="020B0604030504040204" pitchFamily="34" charset="0"/>
                <a:ea typeface="Verdana" panose="020B0604030504040204" pitchFamily="34" charset="0"/>
              </a:rPr>
              <a:t> e bloqueio de dados desnecessários, excessivos ou tratados em desconformidade com a LGPD</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pt-BR" dirty="0">
                <a:latin typeface="Verdana" panose="020B0604030504040204" pitchFamily="34" charset="0"/>
                <a:ea typeface="Verdana" panose="020B0604030504040204" pitchFamily="34" charset="0"/>
              </a:rPr>
              <a:t>Informar aos titulares de dados se deseja ter os dados corrigidos ou apagados</a:t>
            </a:r>
          </a:p>
          <a:p>
            <a:pPr marL="228600" indent="-228600">
              <a:buFont typeface="+mj-lt"/>
              <a:buAutoNum type="arabicPeriod"/>
            </a:pPr>
            <a:r>
              <a:rPr lang="pt-BR" dirty="0">
                <a:latin typeface="Verdana" panose="020B0604030504040204" pitchFamily="34" charset="0"/>
                <a:ea typeface="Verdana" panose="020B0604030504040204" pitchFamily="34" charset="0"/>
              </a:rPr>
              <a:t>Portabilidade de dados a outro fornecedor de serviço ou produto.</a:t>
            </a:r>
          </a:p>
          <a:p>
            <a:pPr marL="228600" indent="-228600">
              <a:buFont typeface="+mj-lt"/>
              <a:buAutoNum type="arabicPeriod"/>
            </a:pPr>
            <a:r>
              <a:rPr lang="pt-BR" dirty="0">
                <a:latin typeface="Verdana" panose="020B0604030504040204" pitchFamily="34" charset="0"/>
                <a:ea typeface="Verdana" panose="020B0604030504040204" pitchFamily="34" charset="0"/>
              </a:rPr>
              <a:t>Anulação do aceite</a:t>
            </a:r>
          </a:p>
        </p:txBody>
      </p:sp>
      <p:sp>
        <p:nvSpPr>
          <p:cNvPr id="4" name="Slide Number Placeholder 3"/>
          <p:cNvSpPr>
            <a:spLocks noGrp="1"/>
          </p:cNvSpPr>
          <p:nvPr>
            <p:ph type="sldNum" sz="quarter" idx="10"/>
          </p:nvPr>
        </p:nvSpPr>
        <p:spPr/>
        <p:txBody>
          <a:bodyPr/>
          <a:lstStyle/>
          <a:p>
            <a:fld id="{3F7CB91A-E68A-4013-89AA-BBD0967A2B48}" type="slidenum">
              <a:rPr lang="en-GB" smtClean="0"/>
              <a:t>10</a:t>
            </a:fld>
            <a:endParaRPr lang="en-GB"/>
          </a:p>
        </p:txBody>
      </p:sp>
    </p:spTree>
    <p:extLst>
      <p:ext uri="{BB962C8B-B14F-4D97-AF65-F5344CB8AC3E}">
        <p14:creationId xmlns:p14="http://schemas.microsoft.com/office/powerpoint/2010/main" val="2745634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 LGPD é muito específica no sentido de que deve haver um contrato prevendo como os dados pessoais são tratados. Será necessário estabelecer contratos e procedimentos que não existam na empresa atualmente, e todos aqueles existentes que envolvem dados pessoais deverão ser alterados.</a:t>
            </a:r>
          </a:p>
        </p:txBody>
      </p:sp>
      <p:sp>
        <p:nvSpPr>
          <p:cNvPr id="4" name="Slide Number Placeholder 3"/>
          <p:cNvSpPr>
            <a:spLocks noGrp="1"/>
          </p:cNvSpPr>
          <p:nvPr>
            <p:ph type="sldNum" sz="quarter" idx="10"/>
          </p:nvPr>
        </p:nvSpPr>
        <p:spPr/>
        <p:txBody>
          <a:bodyPr/>
          <a:lstStyle/>
          <a:p>
            <a:fld id="{3F7CB91A-E68A-4013-89AA-BBD0967A2B48}" type="slidenum">
              <a:rPr lang="en-GB" smtClean="0"/>
              <a:t>11</a:t>
            </a:fld>
            <a:endParaRPr lang="en-GB"/>
          </a:p>
        </p:txBody>
      </p:sp>
    </p:spTree>
    <p:extLst>
      <p:ext uri="{BB962C8B-B14F-4D97-AF65-F5344CB8AC3E}">
        <p14:creationId xmlns:p14="http://schemas.microsoft.com/office/powerpoint/2010/main" val="4323979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Recomenda-se criar um programa de governança em proteção de dados com a elaboração de medidas e controles para o acompanhamento da implantação de padrões, em conformidade com a LGPD.</a:t>
            </a:r>
          </a:p>
          <a:p>
            <a:endParaRPr lang="pt-BR" sz="1200" b="0" i="0" u="none" strike="noStrike" kern="1200" baseline="0" dirty="0">
              <a:solidFill>
                <a:schemeClr val="tx1"/>
              </a:solidFill>
              <a:latin typeface="Verdana" panose="020B0604030504040204" pitchFamily="34" charset="0"/>
              <a:ea typeface="Verdana" panose="020B0604030504040204" pitchFamily="34" charset="0"/>
              <a:cs typeface="+mn-cs"/>
            </a:endParaRPr>
          </a:p>
          <a:p>
            <a:pPr marL="171450" indent="-171450">
              <a:buFont typeface="Arial" panose="020B0604020202020204" pitchFamily="34" charset="0"/>
              <a:buChar char="•"/>
            </a:pPr>
            <a:r>
              <a:rPr lang="pt-BR" sz="1200" dirty="0">
                <a:latin typeface="Verdana" panose="020B0604030504040204" pitchFamily="34" charset="0"/>
                <a:ea typeface="Verdana" panose="020B0604030504040204" pitchFamily="34" charset="0"/>
                <a:cs typeface="Arial" panose="020B0604020202020204" pitchFamily="34" charset="0"/>
              </a:rPr>
              <a:t>Mapeamento e diagnóstico: </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Identificar a função dos dados pessoais coletados pela empresa; identificar em que situações e quais setores coletam dados (</a:t>
            </a:r>
            <a:r>
              <a:rPr lang="pt-BR" sz="1200" b="0" i="0" u="none" strike="noStrike" kern="1200" baseline="0" dirty="0" err="1">
                <a:solidFill>
                  <a:schemeClr val="tx1"/>
                </a:solidFill>
                <a:latin typeface="Verdana" panose="020B0604030504040204" pitchFamily="34" charset="0"/>
                <a:ea typeface="Verdana" panose="020B0604030504040204" pitchFamily="34" charset="0"/>
                <a:cs typeface="+mn-cs"/>
              </a:rPr>
              <a:t>Ex</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 financeiro, marketing, atendimento ao consumidor, contratos, etc.) e qual a finalidade da solicitação os dados e em que situações serão utilizados.</a:t>
            </a:r>
          </a:p>
          <a:p>
            <a:pPr marL="171450" indent="-171450">
              <a:buFont typeface="Arial" panose="020B0604020202020204" pitchFamily="34" charset="0"/>
              <a:buChar char="•"/>
            </a:pPr>
            <a:r>
              <a:rPr lang="pt-BR" sz="1200" dirty="0">
                <a:latin typeface="Verdana" panose="020B0604030504040204" pitchFamily="34" charset="0"/>
                <a:ea typeface="Verdana" panose="020B0604030504040204" pitchFamily="34" charset="0"/>
                <a:cs typeface="Arial" panose="020B0604020202020204" pitchFamily="34" charset="0"/>
              </a:rPr>
              <a:t>Estabelecer regras e procedimentos de governança e boas práticas: </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Elaboração / atualização de normativos (Regimento Interno, Código de Conduta, Cadastro de Clientes, Colaboradores, Compras/ Fornecedores, Regimento do DPO, Privacidade de Dados, Cookies, Classificação de Dados, Arquivo/Destruição, Segurança da Informação)</a:t>
            </a:r>
            <a:endParaRPr lang="pt-BR" sz="1200" dirty="0">
              <a:latin typeface="Verdana" panose="020B0604030504040204" pitchFamily="34" charset="0"/>
              <a:ea typeface="Verdana" panose="020B060403050404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t-BR" sz="1200" dirty="0">
                <a:latin typeface="Verdana" panose="020B0604030504040204" pitchFamily="34" charset="0"/>
                <a:ea typeface="Verdana" panose="020B0604030504040204" pitchFamily="34" charset="0"/>
                <a:cs typeface="Arial" panose="020B0604020202020204" pitchFamily="34" charset="0"/>
              </a:rPr>
              <a:t>Conscientização dos empregados e colaboradores: </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Trabalho de “evangelização” para disseminação da cultura, conceito de dados, importância e responsabilidade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t-BR" sz="1200" dirty="0">
                <a:latin typeface="Verdana" panose="020B0604030504040204" pitchFamily="34" charset="0"/>
                <a:ea typeface="Verdana" panose="020B0604030504040204" pitchFamily="34" charset="0"/>
                <a:cs typeface="Arial" panose="020B0604020202020204" pitchFamily="34" charset="0"/>
              </a:rPr>
              <a:t>Revisão de processos e documentos: C</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láusulas contratuais; documentos RH; notas de avisos aos titulares de dados no cadastro eletrônico no site das empresas (currículos, SAC, contatos em geral), incluindo consentimento e aviso do prazo de armazenamento e da possibilidade de exclusão do dado</a:t>
            </a:r>
          </a:p>
          <a:p>
            <a:pPr marL="171450" indent="-171450">
              <a:buFont typeface="Arial" panose="020B0604020202020204" pitchFamily="34" charset="0"/>
              <a:buChar char="•"/>
            </a:pPr>
            <a:endParaRPr lang="pt-BR" sz="1200" b="0" i="0" u="none" strike="noStrike" kern="1200" baseline="0" dirty="0">
              <a:solidFill>
                <a:schemeClr val="tx1"/>
              </a:solidFill>
              <a:latin typeface="Verdana" panose="020B0604030504040204" pitchFamily="34" charset="0"/>
              <a:ea typeface="Verdana" panose="020B0604030504040204" pitchFamily="34" charset="0"/>
              <a:cs typeface="+mn-cs"/>
            </a:endParaRPr>
          </a:p>
          <a:p>
            <a:pPr marL="171450" indent="-171450">
              <a:buFont typeface="Arial" panose="020B0604020202020204" pitchFamily="34" charset="0"/>
              <a:buChar char="•"/>
            </a:pPr>
            <a:endParaRPr lang="pt-BR" sz="1200" b="0" i="0" u="none" strike="noStrike" kern="1200" baseline="0" dirty="0">
              <a:solidFill>
                <a:schemeClr val="tx1"/>
              </a:solidFill>
              <a:latin typeface="Verdana" panose="020B0604030504040204" pitchFamily="34" charset="0"/>
              <a:ea typeface="Verdana" panose="020B0604030504040204" pitchFamily="34" charset="0"/>
              <a:cs typeface="+mn-cs"/>
            </a:endParaRPr>
          </a:p>
          <a:p>
            <a:pPr marL="171450" indent="-171450">
              <a:buFont typeface="Arial" panose="020B0604020202020204" pitchFamily="34" charset="0"/>
              <a:buChar char="•"/>
            </a:pPr>
            <a:endParaRPr lang="pt-BR"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12</a:t>
            </a:fld>
            <a:endParaRPr lang="en-GB"/>
          </a:p>
        </p:txBody>
      </p:sp>
    </p:spTree>
    <p:extLst>
      <p:ext uri="{BB962C8B-B14F-4D97-AF65-F5344CB8AC3E}">
        <p14:creationId xmlns:p14="http://schemas.microsoft.com/office/powerpoint/2010/main" val="38291805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Quando for tratar de dados pessoais, faz-se necessário realizar uma avaliação de impacto de proteção de dados (muitas vezes também chamada de avaliação de impacto de privacidade). Isto, é para garantir o cumprimento dos princípios da LGPD referente aos dados que se coleta e como eles podem ser protegidos.</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 avaliação de impacto da proteção de dados é basicamente uma avaliação de risco e, que pode indicar controles necessários, consulta à autoridade supervisora e/ou titulares de dados envolvidos.</a:t>
            </a:r>
            <a:r>
              <a:rPr lang="en-GB" dirty="0">
                <a:latin typeface="Verdana" panose="020B0604030504040204" pitchFamily="34" charset="0"/>
                <a:ea typeface="Verdana" panose="020B0604030504040204" pitchFamily="34" charset="0"/>
              </a:rPr>
              <a:t> </a:t>
            </a:r>
          </a:p>
        </p:txBody>
      </p:sp>
      <p:sp>
        <p:nvSpPr>
          <p:cNvPr id="4" name="Slide Number Placeholder 3"/>
          <p:cNvSpPr>
            <a:spLocks noGrp="1"/>
          </p:cNvSpPr>
          <p:nvPr>
            <p:ph type="sldNum" sz="quarter" idx="10"/>
          </p:nvPr>
        </p:nvSpPr>
        <p:spPr/>
        <p:txBody>
          <a:bodyPr/>
          <a:lstStyle/>
          <a:p>
            <a:fld id="{3F7CB91A-E68A-4013-89AA-BBD0967A2B48}" type="slidenum">
              <a:rPr lang="en-GB" smtClean="0"/>
              <a:t>13</a:t>
            </a:fld>
            <a:endParaRPr lang="en-GB"/>
          </a:p>
        </p:txBody>
      </p:sp>
    </p:spTree>
    <p:extLst>
      <p:ext uri="{BB962C8B-B14F-4D97-AF65-F5344CB8AC3E}">
        <p14:creationId xmlns:p14="http://schemas.microsoft.com/office/powerpoint/2010/main" val="8351825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Em resumo, a LGPD prevê penas severas em caso de descumprimento desta lei.</a:t>
            </a:r>
          </a:p>
          <a:p>
            <a:r>
              <a:rPr lang="pt-BR" dirty="0">
                <a:latin typeface="Verdana" panose="020B0604030504040204" pitchFamily="34" charset="0"/>
                <a:ea typeface="Verdana" panose="020B0604030504040204" pitchFamily="34" charset="0"/>
              </a:rPr>
              <a:t>É necessário que haja clareza no tratamento de dados pessoais coletados.</a:t>
            </a:r>
          </a:p>
          <a:p>
            <a:r>
              <a:rPr lang="pt-BR" dirty="0">
                <a:latin typeface="Verdana" panose="020B0604030504040204" pitchFamily="34" charset="0"/>
                <a:ea typeface="Verdana" panose="020B0604030504040204" pitchFamily="34" charset="0"/>
              </a:rPr>
              <a:t>Também precisamos permitir que os titulares de dados exerçam seus direitos. </a:t>
            </a:r>
          </a:p>
          <a:p>
            <a:r>
              <a:rPr lang="pt-BR" dirty="0">
                <a:latin typeface="Verdana" panose="020B0604030504040204" pitchFamily="34" charset="0"/>
                <a:ea typeface="Verdana" panose="020B0604030504040204" pitchFamily="34" charset="0"/>
              </a:rPr>
              <a:t>Tudo isso levará tempo e recursos para ser implementado.</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14</a:t>
            </a:fld>
            <a:endParaRPr lang="en-GB"/>
          </a:p>
        </p:txBody>
      </p:sp>
    </p:spTree>
    <p:extLst>
      <p:ext uri="{BB962C8B-B14F-4D97-AF65-F5344CB8AC3E}">
        <p14:creationId xmlns:p14="http://schemas.microsoft.com/office/powerpoint/2010/main" val="6047369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15</a:t>
            </a:fld>
            <a:endParaRPr lang="en-GB"/>
          </a:p>
        </p:txBody>
      </p:sp>
    </p:spTree>
    <p:extLst>
      <p:ext uri="{BB962C8B-B14F-4D97-AF65-F5344CB8AC3E}">
        <p14:creationId xmlns:p14="http://schemas.microsoft.com/office/powerpoint/2010/main" val="2891344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Os conteúdos abordados na apresentação. O LGPD é um documento extenso, logo esta apresentação contém apenas alguns pontos principais.</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2</a:t>
            </a:fld>
            <a:endParaRPr lang="en-GB"/>
          </a:p>
        </p:txBody>
      </p:sp>
    </p:spTree>
    <p:extLst>
      <p:ext uri="{BB962C8B-B14F-4D97-AF65-F5344CB8AC3E}">
        <p14:creationId xmlns:p14="http://schemas.microsoft.com/office/powerpoint/2010/main" val="1097841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 LGPD é possivelmente uma das peças legislativas mais significativas aprovadas no Brasil em muitos anos, esteve sujeita a uma quantidade considerável de debates antes da sua publicação e tem por base o Lei Geral de Proteção de Dados da União Europeia (GDPR – General Data Protection Regulation).</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 nova lei dispõe sobre a coleta e tratamento de dados pessoais, onde deverão ser cumpridas diversas obrigações legais, além de procedimentos preliminares de segurança e governança.</a:t>
            </a:r>
          </a:p>
          <a:p>
            <a:endParaRPr lang="pt-BR" sz="1200" b="0" i="0" u="none" strike="noStrike" kern="1200" baseline="0" dirty="0">
              <a:solidFill>
                <a:schemeClr val="tx1"/>
              </a:solidFill>
              <a:latin typeface="Verdana" panose="020B0604030504040204" pitchFamily="34" charset="0"/>
              <a:ea typeface="Verdana" panose="020B0604030504040204" pitchFamily="34" charset="0"/>
              <a:cs typeface="+mn-cs"/>
            </a:endParaRPr>
          </a:p>
          <a:p>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Autoridade Nacional de Proteção de Dados: órgão da administração pública responsável por zelar, implementar e fiscalizar o cumprimento desta Lei. O texto da lei é genérico e a fiscalização dependerá de regulamentação, porém não afasta a responsabilidade das empresas e o poder de fiscalização de outros órgãos, como Procon, Ministério Público entre outros.</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As multas por descumprimento tem o limite máximo de 2% do faturamento total da empresa. As penalidades dependerão de vários fatores, incluindo os motivos e a gravidade da violação, os controles e documentos internos existentes e o grau de cooperação com a autoridade fiscalizadora.</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 Lei passará a ter vigência em agosto de 2020.</a:t>
            </a:r>
          </a:p>
          <a:p>
            <a:endParaRPr lang="pt-BR" dirty="0"/>
          </a:p>
        </p:txBody>
      </p:sp>
      <p:sp>
        <p:nvSpPr>
          <p:cNvPr id="4" name="Slide Number Placeholder 3"/>
          <p:cNvSpPr>
            <a:spLocks noGrp="1"/>
          </p:cNvSpPr>
          <p:nvPr>
            <p:ph type="sldNum" sz="quarter" idx="10"/>
          </p:nvPr>
        </p:nvSpPr>
        <p:spPr/>
        <p:txBody>
          <a:bodyPr/>
          <a:lstStyle/>
          <a:p>
            <a:fld id="{3F7CB91A-E68A-4013-89AA-BBD0967A2B48}" type="slidenum">
              <a:rPr lang="en-GB" smtClean="0"/>
              <a:t>3</a:t>
            </a:fld>
            <a:endParaRPr lang="en-GB"/>
          </a:p>
        </p:txBody>
      </p:sp>
    </p:spTree>
    <p:extLst>
      <p:ext uri="{BB962C8B-B14F-4D97-AF65-F5344CB8AC3E}">
        <p14:creationId xmlns:p14="http://schemas.microsoft.com/office/powerpoint/2010/main" val="30072171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Uma questão fundamental que ampara o projeto de conformidade da LGPD é “o que exatamente são dados pessoais?”. Basicamente, estamos falando de dados sobre pessoas; não corporações ou coisas. O princípio básico é que os dados pessoais são de propriedade da pessoa a que se refere, e elas têm direitos sobre isso.</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Exemplo de dados pessoais: </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nome, RG, CPF, endereço, dados de contas eletrônicas/redes sociais/app, localização, IP/Cookies, prontuário de saúde, hábitos de consumo, etc.</a:t>
            </a:r>
          </a:p>
          <a:p>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4</a:t>
            </a:fld>
            <a:endParaRPr lang="en-GB"/>
          </a:p>
        </p:txBody>
      </p:sp>
    </p:spTree>
    <p:extLst>
      <p:ext uri="{BB962C8B-B14F-4D97-AF65-F5344CB8AC3E}">
        <p14:creationId xmlns:p14="http://schemas.microsoft.com/office/powerpoint/2010/main" val="2607181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pt-BR" dirty="0">
                <a:latin typeface="Verdana" panose="020B0604030504040204" pitchFamily="34" charset="0"/>
                <a:ea typeface="Verdana" panose="020B0604030504040204" pitchFamily="34" charset="0"/>
              </a:rPr>
              <a:t>Se armazenarmos dados pessoais e fizermos qualquer coisa com eles, estamos realizando tratamento de dados. As atividades de tratamento de dados devem ser realizadas respeitando:</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pt-BR" dirty="0">
                <a:latin typeface="Verdana" panose="020B0604030504040204" pitchFamily="34" charset="0"/>
                <a:ea typeface="Verdana" panose="020B0604030504040204" pitchFamily="34" charset="0"/>
              </a:rPr>
              <a:t>•A finalidade pelo o qual o dado foi coletado e informado ao titular</a:t>
            </a:r>
          </a:p>
          <a:p>
            <a:r>
              <a:rPr lang="pt-BR" dirty="0">
                <a:latin typeface="Verdana" panose="020B0604030504040204" pitchFamily="34" charset="0"/>
                <a:ea typeface="Verdana" panose="020B0604030504040204" pitchFamily="34" charset="0"/>
              </a:rPr>
              <a:t>•Tratamento ao mínimo necessário</a:t>
            </a:r>
          </a:p>
          <a:p>
            <a:r>
              <a:rPr lang="pt-BR" dirty="0">
                <a:latin typeface="Verdana" panose="020B0604030504040204" pitchFamily="34" charset="0"/>
                <a:ea typeface="Verdana" panose="020B0604030504040204" pitchFamily="34" charset="0"/>
              </a:rPr>
              <a:t>•Garantia aos titulares a consulta e o livre acesso aos seus dados</a:t>
            </a:r>
          </a:p>
          <a:p>
            <a:r>
              <a:rPr lang="pt-BR" dirty="0">
                <a:latin typeface="Verdana" panose="020B0604030504040204" pitchFamily="34" charset="0"/>
                <a:ea typeface="Verdana" panose="020B0604030504040204" pitchFamily="34" charset="0"/>
              </a:rPr>
              <a:t>•Transparência no processo da coleta.</a:t>
            </a:r>
          </a:p>
          <a:p>
            <a:r>
              <a:rPr lang="pt-BR" dirty="0">
                <a:latin typeface="Verdana" panose="020B0604030504040204" pitchFamily="34" charset="0"/>
                <a:ea typeface="Verdana" panose="020B0604030504040204" pitchFamily="34" charset="0"/>
              </a:rPr>
              <a:t>•A proteção dos dados pessoais, adoção de medidas preventivas e demonstração pela empresa da adoção e eficácia das medidas de proteção.</a:t>
            </a:r>
          </a:p>
          <a:p>
            <a:endParaRPr lang="pt-BR" dirty="0">
              <a:latin typeface="Verdana" panose="020B0604030504040204" pitchFamily="34" charset="0"/>
              <a:ea typeface="Verdana" panose="020B0604030504040204" pitchFamily="34" charset="0"/>
            </a:endParaRPr>
          </a:p>
          <a:p>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Exemplos de tratamento: coleta de dados para ficha de empregado, cadastro, contratação, plano de saúde; de clientes, fornecedores, prestadores de serviço, para negócios em geral; banco de dados de currículos; registros de atendimento, etc. </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5</a:t>
            </a:fld>
            <a:endParaRPr lang="en-GB"/>
          </a:p>
        </p:txBody>
      </p:sp>
    </p:spTree>
    <p:extLst>
      <p:ext uri="{BB962C8B-B14F-4D97-AF65-F5344CB8AC3E}">
        <p14:creationId xmlns:p14="http://schemas.microsoft.com/office/powerpoint/2010/main" val="29482622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Somos um controlador se decidirmos quais dados pessoais coletar e o que vamos fazer com eles, mesmo que um terceiro faça o tratamento, neste caso fornecemos as instruções para operador.</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6</a:t>
            </a:fld>
            <a:endParaRPr lang="en-GB"/>
          </a:p>
        </p:txBody>
      </p:sp>
    </p:spTree>
    <p:extLst>
      <p:ext uri="{BB962C8B-B14F-4D97-AF65-F5344CB8AC3E}">
        <p14:creationId xmlns:p14="http://schemas.microsoft.com/office/powerpoint/2010/main" val="20890910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en-GB" dirty="0">
                <a:latin typeface="Verdana" panose="020B0604030504040204" pitchFamily="34" charset="0"/>
                <a:ea typeface="Verdana" panose="020B0604030504040204" pitchFamily="34" charset="0"/>
              </a:rPr>
              <a:t>O</a:t>
            </a:r>
            <a:r>
              <a:rPr lang="pt-BR" dirty="0">
                <a:latin typeface="Verdana" panose="020B0604030504040204" pitchFamily="34" charset="0"/>
                <a:ea typeface="Verdana" panose="020B0604030504040204" pitchFamily="34" charset="0"/>
              </a:rPr>
              <a:t> operador executa uma função sob a direção de um controlador e só pode fazer o que o controlador determinar. Um exemplo seria um provedor de serviços de “nuvem” que fornece os recursos para uma empresa coletar dados de seus clientes; a organização é o controlador e o provedor de serviços em “nuvem” é o operador.</a:t>
            </a:r>
          </a:p>
          <a:p>
            <a:endParaRPr lang="pt-BR" dirty="0">
              <a:latin typeface="Verdana" panose="020B0604030504040204" pitchFamily="34" charset="0"/>
              <a:ea typeface="Verdana" panose="020B0604030504040204" pitchFamily="34" charset="0"/>
            </a:endParaRPr>
          </a:p>
          <a:p>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Exemplo de operadores: Google; terceiros contratados para qualquer tipo de tratamento ou arquivamento dos dados (terceirização de folha de pagamentos, de cobranças...)</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7</a:t>
            </a:fld>
            <a:endParaRPr lang="en-GB"/>
          </a:p>
        </p:txBody>
      </p:sp>
    </p:spTree>
    <p:extLst>
      <p:ext uri="{BB962C8B-B14F-4D97-AF65-F5344CB8AC3E}">
        <p14:creationId xmlns:p14="http://schemas.microsoft.com/office/powerpoint/2010/main" val="42610257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encarregado tem a atribuição de d</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ifundir a existência da LGPD, orientando os empregados e contratados da empresa a respeito das práticas a serem tomadas em relação à proteção de dados pessoais e zelando pelo cumprimento das regras previstas na lei. Ainda deve recepcionar e atender demandas dos titulares de dados e interagir com a Autoridade Nacional de Proteção de Dados.</a:t>
            </a:r>
          </a:p>
          <a:p>
            <a:endParaRPr lang="pt-BR" sz="1200" b="0" i="0" u="none" strike="noStrike" kern="1200" baseline="0" dirty="0">
              <a:solidFill>
                <a:schemeClr val="tx1"/>
              </a:solidFill>
              <a:latin typeface="Verdana" panose="020B0604030504040204" pitchFamily="34" charset="0"/>
              <a:ea typeface="Verdana" panose="020B0604030504040204" pitchFamily="34" charset="0"/>
              <a:cs typeface="+mn-cs"/>
            </a:endParaRPr>
          </a:p>
          <a:p>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O encarregado deve ter conhecimentos técnicos e jurídicos e sua identidade deve ser pública, informada preferencialmente no site do controlador;</a:t>
            </a:r>
          </a:p>
          <a:p>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8</a:t>
            </a:fld>
            <a:endParaRPr lang="en-GB"/>
          </a:p>
        </p:txBody>
      </p:sp>
    </p:spTree>
    <p:extLst>
      <p:ext uri="{BB962C8B-B14F-4D97-AF65-F5344CB8AC3E}">
        <p14:creationId xmlns:p14="http://schemas.microsoft.com/office/powerpoint/2010/main" val="534950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t>Notas</a:t>
            </a:r>
            <a:r>
              <a:rPr lang="en-GB" b="1" dirty="0"/>
              <a:t> para o </a:t>
            </a:r>
            <a:r>
              <a:rPr lang="en-GB" b="1" dirty="0" err="1"/>
              <a:t>Apresentador</a:t>
            </a:r>
            <a:r>
              <a:rPr lang="en-GB" b="1"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a:p>
            <a:r>
              <a:rPr lang="pt-BR" sz="1200" b="0" i="0" u="none" strike="noStrike" kern="1200" baseline="0" dirty="0">
                <a:solidFill>
                  <a:schemeClr val="tx1"/>
                </a:solidFill>
                <a:latin typeface="+mn-lt"/>
                <a:ea typeface="+mn-ea"/>
                <a:cs typeface="+mn-cs"/>
              </a:rPr>
              <a:t>As bases legais devem ser analisadas, de boa-fé, em conformidade com os seguintes princípios:</a:t>
            </a:r>
          </a:p>
          <a:p>
            <a:endParaRPr lang="pt-BR" sz="1200" b="0" i="0" u="none" strike="noStrike" kern="1200" baseline="0" dirty="0">
              <a:solidFill>
                <a:schemeClr val="tx1"/>
              </a:solidFill>
              <a:latin typeface="+mn-lt"/>
              <a:ea typeface="+mn-ea"/>
              <a:cs typeface="+mn-cs"/>
            </a:endParaRPr>
          </a:p>
          <a:p>
            <a:r>
              <a:rPr lang="pt-BR" sz="1200" b="0" i="0" u="none" strike="noStrike" kern="1200" baseline="0" dirty="0">
                <a:solidFill>
                  <a:schemeClr val="tx1"/>
                </a:solidFill>
                <a:latin typeface="+mn-lt"/>
                <a:ea typeface="+mn-ea"/>
                <a:cs typeface="+mn-cs"/>
              </a:rPr>
              <a:t>Licitude e Finalidade: o tratamento de dados deve atender a propósitos legítimos e lícitos, com finalidades determinadas, informadas ao titular, não podendo ser tratados posteriormente com finalidade diversa daquela para as quais os dados foram coletados; </a:t>
            </a:r>
          </a:p>
          <a:p>
            <a:endParaRPr lang="pt-BR" sz="1200" b="0" i="0" u="none" strike="noStrike" kern="1200" baseline="0" dirty="0">
              <a:solidFill>
                <a:schemeClr val="tx1"/>
              </a:solidFill>
              <a:latin typeface="+mn-lt"/>
              <a:ea typeface="+mn-ea"/>
              <a:cs typeface="+mn-cs"/>
            </a:endParaRPr>
          </a:p>
          <a:p>
            <a:r>
              <a:rPr lang="pt-BR" sz="1200" b="0" i="0" u="none" strike="noStrike" kern="1200" baseline="0" dirty="0">
                <a:solidFill>
                  <a:schemeClr val="tx1"/>
                </a:solidFill>
                <a:latin typeface="+mn-lt"/>
                <a:ea typeface="+mn-ea"/>
                <a:cs typeface="+mn-cs"/>
              </a:rPr>
              <a:t>Adequação e Necessidade: os dados tratados devem ser adequados, pertinentes e limitados ao mínimo necessário para a realização de suas finalidades, inclusive com relação ao tempo de utilização destes dados;</a:t>
            </a:r>
          </a:p>
          <a:p>
            <a:endParaRPr lang="pt-BR" sz="1200" b="0" i="0" u="none" strike="noStrike" kern="1200" baseline="0" dirty="0">
              <a:solidFill>
                <a:schemeClr val="tx1"/>
              </a:solidFill>
              <a:latin typeface="+mn-lt"/>
              <a:ea typeface="+mn-ea"/>
              <a:cs typeface="+mn-cs"/>
            </a:endParaRPr>
          </a:p>
          <a:p>
            <a:r>
              <a:rPr lang="pt-BR" sz="1200" b="0" i="0" u="none" strike="noStrike" kern="1200" baseline="0" dirty="0">
                <a:solidFill>
                  <a:schemeClr val="tx1"/>
                </a:solidFill>
                <a:latin typeface="+mn-lt"/>
                <a:ea typeface="+mn-ea"/>
                <a:cs typeface="+mn-cs"/>
              </a:rPr>
              <a:t>Exatidão e Transparência: os dados devem ser exatos, claros e atualizados, quando necessário e para o cumprimento da finalidade de seu tratamento, assegurando aos titulares o fácil acesso às informações relativas ao tratamento de dados e aos agentes de tratamentos;</a:t>
            </a:r>
          </a:p>
          <a:p>
            <a:endParaRPr lang="pt-BR" sz="1200" b="0" i="0" u="none" strike="noStrike" kern="1200" baseline="0" dirty="0">
              <a:solidFill>
                <a:schemeClr val="tx1"/>
              </a:solidFill>
              <a:latin typeface="+mn-lt"/>
              <a:ea typeface="+mn-ea"/>
              <a:cs typeface="+mn-cs"/>
            </a:endParaRPr>
          </a:p>
          <a:p>
            <a:r>
              <a:rPr lang="pt-BR" sz="1200" b="0" i="0" u="none" strike="noStrike" kern="1200" baseline="0" dirty="0">
                <a:solidFill>
                  <a:schemeClr val="tx1"/>
                </a:solidFill>
                <a:latin typeface="+mn-lt"/>
                <a:ea typeface="+mn-ea"/>
                <a:cs typeface="+mn-cs"/>
              </a:rPr>
              <a:t>Segurança (integridade e confidencialidade): os dados devem ser tratados de forma segura, protegidos contra o tratamento não autorizado ou ilícito, e contra a sua perda, destruição ou alteração acidental, adotando medidas adequadas para prevenir a ocorrência de danos em virtude do tratamento de dados pessoais;</a:t>
            </a:r>
          </a:p>
          <a:p>
            <a:endParaRPr lang="pt-BR" sz="1200" b="0" i="0" u="none" strike="noStrike" kern="1200" baseline="0" dirty="0">
              <a:solidFill>
                <a:schemeClr val="tx1"/>
              </a:solidFill>
              <a:latin typeface="+mn-lt"/>
              <a:ea typeface="+mn-ea"/>
              <a:cs typeface="+mn-cs"/>
            </a:endParaRPr>
          </a:p>
          <a:p>
            <a:r>
              <a:rPr lang="pt-BR" sz="1200" b="0" i="0" u="none" strike="noStrike" kern="1200" baseline="0" dirty="0">
                <a:solidFill>
                  <a:schemeClr val="tx1"/>
                </a:solidFill>
                <a:latin typeface="+mn-lt"/>
                <a:ea typeface="+mn-ea"/>
                <a:cs typeface="+mn-cs"/>
              </a:rPr>
              <a:t>Responsabilidade: o responsável pelo tratamento de dados deve comprovar a observância dos princípios e o cumprimento das normas de proteção de dados com medidas eficaz, quando necessário, perante as autoridades de controle.</a:t>
            </a:r>
          </a:p>
          <a:p>
            <a:endParaRPr lang="pt-BR"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F7CB91A-E68A-4013-89AA-BBD0967A2B48}" type="slidenum">
              <a:rPr lang="en-GB" smtClean="0"/>
              <a:t>9</a:t>
            </a:fld>
            <a:endParaRPr lang="en-GB"/>
          </a:p>
        </p:txBody>
      </p:sp>
    </p:spTree>
    <p:extLst>
      <p:ext uri="{BB962C8B-B14F-4D97-AF65-F5344CB8AC3E}">
        <p14:creationId xmlns:p14="http://schemas.microsoft.com/office/powerpoint/2010/main" val="39805083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E0FC2-A788-4A46-A286-5B0E6D94662B}"/>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C0945BB9-2909-4A9D-AD98-63028C4603D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320175A-8C17-4A59-8B11-EC70AD4253CA}"/>
              </a:ext>
            </a:extLst>
          </p:cNvPr>
          <p:cNvSpPr>
            <a:spLocks noGrp="1"/>
          </p:cNvSpPr>
          <p:nvPr>
            <p:ph type="dt" sz="half" idx="10"/>
          </p:nvPr>
        </p:nvSpPr>
        <p:spPr/>
        <p:txBody>
          <a:bodyPr/>
          <a:lstStyle/>
          <a:p>
            <a:fld id="{48A87A34-81AB-432B-8DAE-1953F412C126}" type="datetimeFigureOut">
              <a:rPr lang="en-US" smtClean="0"/>
              <a:t>2/11/2022</a:t>
            </a:fld>
            <a:endParaRPr lang="en-US" dirty="0"/>
          </a:p>
        </p:txBody>
      </p:sp>
      <p:sp>
        <p:nvSpPr>
          <p:cNvPr id="5" name="Footer Placeholder 4">
            <a:extLst>
              <a:ext uri="{FF2B5EF4-FFF2-40B4-BE49-F238E27FC236}">
                <a16:creationId xmlns:a16="http://schemas.microsoft.com/office/drawing/2014/main" id="{DD969041-F905-4E6C-A168-CB1A7958D4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FB648F-EB9B-4C01-9A9F-A53DC783A473}"/>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144947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814A-5EAA-41F7-AB7C-EBFBC88C62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94B832-D722-4BC1-9C6A-4D4CB39DDE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83AD2F-EA3A-43D4-87F6-61D26C3749CF}"/>
              </a:ext>
            </a:extLst>
          </p:cNvPr>
          <p:cNvSpPr>
            <a:spLocks noGrp="1"/>
          </p:cNvSpPr>
          <p:nvPr>
            <p:ph type="dt" sz="half" idx="10"/>
          </p:nvPr>
        </p:nvSpPr>
        <p:spPr/>
        <p:txBody>
          <a:bodyPr/>
          <a:lstStyle/>
          <a:p>
            <a:fld id="{48A87A34-81AB-432B-8DAE-1953F412C126}" type="datetimeFigureOut">
              <a:rPr lang="en-US" smtClean="0"/>
              <a:t>2/11/2022</a:t>
            </a:fld>
            <a:endParaRPr lang="en-US" dirty="0"/>
          </a:p>
        </p:txBody>
      </p:sp>
      <p:sp>
        <p:nvSpPr>
          <p:cNvPr id="5" name="Footer Placeholder 4">
            <a:extLst>
              <a:ext uri="{FF2B5EF4-FFF2-40B4-BE49-F238E27FC236}">
                <a16:creationId xmlns:a16="http://schemas.microsoft.com/office/drawing/2014/main" id="{B045A176-AA96-4E1B-9433-06ED6CB476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507E3B-C600-4D88-8AFA-F5096EF5362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55732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2789C1-422B-443D-8D91-43AAC7964AC1}"/>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1A2650-9D04-45DA-9264-FECD09AD01D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CE1DE2-3093-4834-A081-5FE2D08E4B4B}"/>
              </a:ext>
            </a:extLst>
          </p:cNvPr>
          <p:cNvSpPr>
            <a:spLocks noGrp="1"/>
          </p:cNvSpPr>
          <p:nvPr>
            <p:ph type="dt" sz="half" idx="10"/>
          </p:nvPr>
        </p:nvSpPr>
        <p:spPr/>
        <p:txBody>
          <a:bodyPr/>
          <a:lstStyle/>
          <a:p>
            <a:fld id="{48A87A34-81AB-432B-8DAE-1953F412C126}" type="datetimeFigureOut">
              <a:rPr lang="en-US" smtClean="0"/>
              <a:t>2/11/2022</a:t>
            </a:fld>
            <a:endParaRPr lang="en-US" dirty="0"/>
          </a:p>
        </p:txBody>
      </p:sp>
      <p:sp>
        <p:nvSpPr>
          <p:cNvPr id="5" name="Footer Placeholder 4">
            <a:extLst>
              <a:ext uri="{FF2B5EF4-FFF2-40B4-BE49-F238E27FC236}">
                <a16:creationId xmlns:a16="http://schemas.microsoft.com/office/drawing/2014/main" id="{1F5F80EC-E9F6-4C55-AE6C-068E0AC640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B5A394-EDEE-4C63-9178-01E98CB1C94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69958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62BC2-7EA6-42E9-A50A-5366DC1171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4130DE-819B-4AAD-ADFA-C560AB057D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AE5C623-705C-4772-8BB8-02B8892C6E91}"/>
              </a:ext>
            </a:extLst>
          </p:cNvPr>
          <p:cNvSpPr>
            <a:spLocks noGrp="1"/>
          </p:cNvSpPr>
          <p:nvPr>
            <p:ph type="dt" sz="half" idx="10"/>
          </p:nvPr>
        </p:nvSpPr>
        <p:spPr/>
        <p:txBody>
          <a:bodyPr/>
          <a:lstStyle/>
          <a:p>
            <a:fld id="{48A87A34-81AB-432B-8DAE-1953F412C126}" type="datetimeFigureOut">
              <a:rPr lang="en-US" smtClean="0"/>
              <a:t>2/11/2022</a:t>
            </a:fld>
            <a:endParaRPr lang="en-US" dirty="0"/>
          </a:p>
        </p:txBody>
      </p:sp>
      <p:sp>
        <p:nvSpPr>
          <p:cNvPr id="5" name="Footer Placeholder 4">
            <a:extLst>
              <a:ext uri="{FF2B5EF4-FFF2-40B4-BE49-F238E27FC236}">
                <a16:creationId xmlns:a16="http://schemas.microsoft.com/office/drawing/2014/main" id="{E9E83520-41DC-4D1B-80B9-257682B57F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B36DADA-133F-47CF-89CD-9E3BC2EA034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03119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7E1D7-3BC1-4020-99C3-5A2AF870BBD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3BFDEAE-5D0D-4802-A802-AE8405DAB55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416D84-C7BF-4057-9BD9-7E9225421BF0}"/>
              </a:ext>
            </a:extLst>
          </p:cNvPr>
          <p:cNvSpPr>
            <a:spLocks noGrp="1"/>
          </p:cNvSpPr>
          <p:nvPr>
            <p:ph type="dt" sz="half" idx="10"/>
          </p:nvPr>
        </p:nvSpPr>
        <p:spPr/>
        <p:txBody>
          <a:bodyPr/>
          <a:lstStyle/>
          <a:p>
            <a:fld id="{48A87A34-81AB-432B-8DAE-1953F412C126}" type="datetimeFigureOut">
              <a:rPr lang="en-US" smtClean="0"/>
              <a:t>2/11/2022</a:t>
            </a:fld>
            <a:endParaRPr lang="en-US" dirty="0"/>
          </a:p>
        </p:txBody>
      </p:sp>
      <p:sp>
        <p:nvSpPr>
          <p:cNvPr id="5" name="Footer Placeholder 4">
            <a:extLst>
              <a:ext uri="{FF2B5EF4-FFF2-40B4-BE49-F238E27FC236}">
                <a16:creationId xmlns:a16="http://schemas.microsoft.com/office/drawing/2014/main" id="{C7FF9356-8E9D-4CB9-ACD6-ADC8785257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5C91D3-DDE9-4ED8-9679-B4C82F22444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619881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52036-919A-4D22-B250-2AC248D420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E176D3-FFB6-43F9-A684-AD62EE03884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E021A9-B23C-44C4-841C-5DFA383F303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2A7BA6-0D75-498D-AE4B-E34288BA3983}"/>
              </a:ext>
            </a:extLst>
          </p:cNvPr>
          <p:cNvSpPr>
            <a:spLocks noGrp="1"/>
          </p:cNvSpPr>
          <p:nvPr>
            <p:ph type="dt" sz="half" idx="10"/>
          </p:nvPr>
        </p:nvSpPr>
        <p:spPr/>
        <p:txBody>
          <a:bodyPr/>
          <a:lstStyle/>
          <a:p>
            <a:fld id="{48A87A34-81AB-432B-8DAE-1953F412C126}" type="datetimeFigureOut">
              <a:rPr lang="en-US" smtClean="0"/>
              <a:t>2/11/2022</a:t>
            </a:fld>
            <a:endParaRPr lang="en-US" dirty="0"/>
          </a:p>
        </p:txBody>
      </p:sp>
      <p:sp>
        <p:nvSpPr>
          <p:cNvPr id="6" name="Footer Placeholder 5">
            <a:extLst>
              <a:ext uri="{FF2B5EF4-FFF2-40B4-BE49-F238E27FC236}">
                <a16:creationId xmlns:a16="http://schemas.microsoft.com/office/drawing/2014/main" id="{5C7324B0-EBDA-447B-84C6-760E35757F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95DC7C6-C620-4CBA-BC35-AED4DE03225C}"/>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39905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9F30C-6289-4BE9-9665-883EC1D19F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A48317-532E-4D27-9D30-25E725E195B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D23077B-1062-4582-B0D0-93801ACBBB43}"/>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AA803B-A01A-4D2F-B13E-D4AEE12DF89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FF2AE28F-42A0-435B-AE07-FC5EEC7EB93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4D77F8-7CE5-458C-B89D-929DB11C6B48}"/>
              </a:ext>
            </a:extLst>
          </p:cNvPr>
          <p:cNvSpPr>
            <a:spLocks noGrp="1"/>
          </p:cNvSpPr>
          <p:nvPr>
            <p:ph type="dt" sz="half" idx="10"/>
          </p:nvPr>
        </p:nvSpPr>
        <p:spPr/>
        <p:txBody>
          <a:bodyPr/>
          <a:lstStyle/>
          <a:p>
            <a:fld id="{48A87A34-81AB-432B-8DAE-1953F412C126}" type="datetimeFigureOut">
              <a:rPr lang="en-US" smtClean="0"/>
              <a:t>2/11/2022</a:t>
            </a:fld>
            <a:endParaRPr lang="en-US" dirty="0"/>
          </a:p>
        </p:txBody>
      </p:sp>
      <p:sp>
        <p:nvSpPr>
          <p:cNvPr id="8" name="Footer Placeholder 7">
            <a:extLst>
              <a:ext uri="{FF2B5EF4-FFF2-40B4-BE49-F238E27FC236}">
                <a16:creationId xmlns:a16="http://schemas.microsoft.com/office/drawing/2014/main" id="{D7907849-C7C0-4F36-A397-EA805C36EE4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4AFC877-248E-4907-8819-D9C245090231}"/>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079591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FCD82-1163-4701-824F-FECB56DBA1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F44A33-59E0-4FA6-993D-A419B059FE83}"/>
              </a:ext>
            </a:extLst>
          </p:cNvPr>
          <p:cNvSpPr>
            <a:spLocks noGrp="1"/>
          </p:cNvSpPr>
          <p:nvPr>
            <p:ph type="dt" sz="half" idx="10"/>
          </p:nvPr>
        </p:nvSpPr>
        <p:spPr/>
        <p:txBody>
          <a:bodyPr/>
          <a:lstStyle/>
          <a:p>
            <a:fld id="{48A87A34-81AB-432B-8DAE-1953F412C126}" type="datetimeFigureOut">
              <a:rPr lang="en-US" smtClean="0"/>
              <a:t>2/11/2022</a:t>
            </a:fld>
            <a:endParaRPr lang="en-US" dirty="0"/>
          </a:p>
        </p:txBody>
      </p:sp>
      <p:sp>
        <p:nvSpPr>
          <p:cNvPr id="4" name="Footer Placeholder 3">
            <a:extLst>
              <a:ext uri="{FF2B5EF4-FFF2-40B4-BE49-F238E27FC236}">
                <a16:creationId xmlns:a16="http://schemas.microsoft.com/office/drawing/2014/main" id="{8282DC2C-9259-4C7B-B8A4-09B3B6DCC66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1DE2FFD-31E7-4C85-862D-8F8687F8126A}"/>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917319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71E569-42E1-45CA-886A-E82A35D94D52}"/>
              </a:ext>
            </a:extLst>
          </p:cNvPr>
          <p:cNvSpPr>
            <a:spLocks noGrp="1"/>
          </p:cNvSpPr>
          <p:nvPr>
            <p:ph type="dt" sz="half" idx="10"/>
          </p:nvPr>
        </p:nvSpPr>
        <p:spPr/>
        <p:txBody>
          <a:bodyPr/>
          <a:lstStyle/>
          <a:p>
            <a:fld id="{48A87A34-81AB-432B-8DAE-1953F412C126}" type="datetimeFigureOut">
              <a:rPr lang="en-US" smtClean="0"/>
              <a:t>2/11/2022</a:t>
            </a:fld>
            <a:endParaRPr lang="en-US" dirty="0"/>
          </a:p>
        </p:txBody>
      </p:sp>
      <p:sp>
        <p:nvSpPr>
          <p:cNvPr id="3" name="Footer Placeholder 2">
            <a:extLst>
              <a:ext uri="{FF2B5EF4-FFF2-40B4-BE49-F238E27FC236}">
                <a16:creationId xmlns:a16="http://schemas.microsoft.com/office/drawing/2014/main" id="{C01A7EE3-1772-4C7F-A93F-AF33CA301DD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927A9B6-17AD-4C51-BEEA-E29F1CAAD29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54852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89480-9DF3-4992-AB0A-E7F143AEECF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12357B53-2E8A-480E-B0CE-1245E7A7E16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3705C5-5FC3-4064-9815-EE3DA83A315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511BFAB-C730-4A68-9E5E-735F728CEB38}"/>
              </a:ext>
            </a:extLst>
          </p:cNvPr>
          <p:cNvSpPr>
            <a:spLocks noGrp="1"/>
          </p:cNvSpPr>
          <p:nvPr>
            <p:ph type="dt" sz="half" idx="10"/>
          </p:nvPr>
        </p:nvSpPr>
        <p:spPr/>
        <p:txBody>
          <a:bodyPr/>
          <a:lstStyle/>
          <a:p>
            <a:fld id="{48A87A34-81AB-432B-8DAE-1953F412C126}" type="datetimeFigureOut">
              <a:rPr lang="en-US" smtClean="0"/>
              <a:t>2/11/2022</a:t>
            </a:fld>
            <a:endParaRPr lang="en-US" dirty="0"/>
          </a:p>
        </p:txBody>
      </p:sp>
      <p:sp>
        <p:nvSpPr>
          <p:cNvPr id="6" name="Footer Placeholder 5">
            <a:extLst>
              <a:ext uri="{FF2B5EF4-FFF2-40B4-BE49-F238E27FC236}">
                <a16:creationId xmlns:a16="http://schemas.microsoft.com/office/drawing/2014/main" id="{930D29B9-47F6-4CCC-9F70-8817431A256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87053AE-5545-44BD-AA6F-4CC7B54A57F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4025058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C8927-BD67-4017-88C7-A90DD23B08F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A07A3D8F-4946-4A5B-833E-F749FEAEA58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310F337-55A1-464D-B3CF-019D69DC05D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88EE576-F5B0-4BB3-B977-8552F580C44F}"/>
              </a:ext>
            </a:extLst>
          </p:cNvPr>
          <p:cNvSpPr>
            <a:spLocks noGrp="1"/>
          </p:cNvSpPr>
          <p:nvPr>
            <p:ph type="dt" sz="half" idx="10"/>
          </p:nvPr>
        </p:nvSpPr>
        <p:spPr/>
        <p:txBody>
          <a:bodyPr/>
          <a:lstStyle/>
          <a:p>
            <a:fld id="{48A87A34-81AB-432B-8DAE-1953F412C126}" type="datetimeFigureOut">
              <a:rPr lang="en-US" smtClean="0"/>
              <a:t>2/11/2022</a:t>
            </a:fld>
            <a:endParaRPr lang="en-US" dirty="0"/>
          </a:p>
        </p:txBody>
      </p:sp>
      <p:sp>
        <p:nvSpPr>
          <p:cNvPr id="6" name="Footer Placeholder 5">
            <a:extLst>
              <a:ext uri="{FF2B5EF4-FFF2-40B4-BE49-F238E27FC236}">
                <a16:creationId xmlns:a16="http://schemas.microsoft.com/office/drawing/2014/main" id="{69429F5F-A05A-4021-BF07-C6599270FF7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8B59E87-E132-4DD5-8B9F-65B0C7FA716D}"/>
              </a:ext>
            </a:extLst>
          </p:cNvPr>
          <p:cNvSpPr>
            <a:spLocks noGrp="1"/>
          </p:cNvSpPr>
          <p:nvPr>
            <p:ph type="sldNum" sz="quarter" idx="12"/>
          </p:nvPr>
        </p:nvSpPr>
        <p:spPr/>
        <p:txBody>
          <a:bodyPr/>
          <a:lstStyle/>
          <a:p>
            <a:fld id="{6D22F896-40B5-4ADD-8801-0D06FADFA095}" type="slidenum">
              <a:rPr lang="en-US" smtClean="0"/>
              <a:t>‹nº›</a:t>
            </a:fld>
            <a:endParaRPr lang="en-US" dirty="0"/>
          </a:p>
        </p:txBody>
      </p:sp>
      <p:sp>
        <p:nvSpPr>
          <p:cNvPr id="8" name="Freeform 5">
            <a:extLst>
              <a:ext uri="{FF2B5EF4-FFF2-40B4-BE49-F238E27FC236}">
                <a16:creationId xmlns:a16="http://schemas.microsoft.com/office/drawing/2014/main" id="{A0F03587-E698-40C0-A3ED-4B190872FBDC}"/>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3047812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AF5017-210A-4F45-9FB1-BBBD365720F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FDB1A6E-E6A7-47AE-BF2C-577E53C92F0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C1D54FE-A5F3-48B8-933D-9C932E03399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8A87A34-81AB-432B-8DAE-1953F412C126}" type="datetimeFigureOut">
              <a:rPr lang="en-US" smtClean="0"/>
              <a:pPr/>
              <a:t>2/11/2022</a:t>
            </a:fld>
            <a:endParaRPr lang="en-US" dirty="0"/>
          </a:p>
        </p:txBody>
      </p:sp>
      <p:sp>
        <p:nvSpPr>
          <p:cNvPr id="5" name="Footer Placeholder 4">
            <a:extLst>
              <a:ext uri="{FF2B5EF4-FFF2-40B4-BE49-F238E27FC236}">
                <a16:creationId xmlns:a16="http://schemas.microsoft.com/office/drawing/2014/main" id="{4DFDFED3-38FC-42EF-992A-A785F787932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FDF5D35-EF60-4F12-ADA2-82794CDB037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22F896-40B5-4ADD-8801-0D06FADFA095}" type="slidenum">
              <a:rPr lang="en-US" smtClean="0"/>
              <a:pPr/>
              <a:t>‹nº›</a:t>
            </a:fld>
            <a:endParaRPr lang="en-US" dirty="0"/>
          </a:p>
        </p:txBody>
      </p:sp>
      <p:sp>
        <p:nvSpPr>
          <p:cNvPr id="7" name="Freeform 5">
            <a:extLst>
              <a:ext uri="{FF2B5EF4-FFF2-40B4-BE49-F238E27FC236}">
                <a16:creationId xmlns:a16="http://schemas.microsoft.com/office/drawing/2014/main" id="{A582AAF1-6856-47D0-AA36-C0E557D49E6F}"/>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928620372"/>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hf sldNum="0" hdr="0" ftr="0" dt="0"/>
  <p:txStyles>
    <p:titleStyle>
      <a:lvl1pPr algn="l" defTabSz="685800" rtl="0" eaLnBrk="1" latinLnBrk="0" hangingPunct="1">
        <a:lnSpc>
          <a:spcPct val="90000"/>
        </a:lnSpc>
        <a:spcBef>
          <a:spcPct val="0"/>
        </a:spcBef>
        <a:buNone/>
        <a:defRPr sz="3300" kern="1200" baseline="0">
          <a:solidFill>
            <a:schemeClr val="tx2"/>
          </a:solidFill>
          <a:latin typeface="Verdana" panose="020B060403050404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baseline="0">
          <a:solidFill>
            <a:schemeClr val="tx1"/>
          </a:solidFill>
          <a:latin typeface="Verdana" panose="020B060403050404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baseline="0">
          <a:solidFill>
            <a:schemeClr val="tx1"/>
          </a:solidFill>
          <a:latin typeface="Verdana" panose="020B060403050404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baseline="0">
          <a:solidFill>
            <a:schemeClr val="tx1"/>
          </a:solidFill>
          <a:latin typeface="Verdana" panose="020B060403050404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ubtitle 2"/>
          <p:cNvSpPr>
            <a:spLocks noGrp="1"/>
          </p:cNvSpPr>
          <p:nvPr>
            <p:ph idx="4294967295"/>
          </p:nvPr>
        </p:nvSpPr>
        <p:spPr>
          <a:xfrm>
            <a:off x="1835696" y="2204865"/>
            <a:ext cx="5719763" cy="2160239"/>
          </a:xfrm>
        </p:spPr>
        <p:txBody>
          <a:bodyPr/>
          <a:lstStyle/>
          <a:p>
            <a:pPr marL="0" marR="0" indent="0" algn="ctr">
              <a:buNone/>
            </a:pPr>
            <a:r>
              <a:rPr lang="pt-BR" altLang="en-US" sz="4000" b="1" dirty="0">
                <a:latin typeface="Arial" charset="0"/>
                <a:cs typeface="Arial" charset="0"/>
              </a:rPr>
              <a:t>A Lei Geral de Proteção de Dados (LGPD)</a:t>
            </a:r>
          </a:p>
        </p:txBody>
      </p:sp>
      <p:pic>
        <p:nvPicPr>
          <p:cNvPr id="4" name="Picture 3" descr="A screen shot of a computer&#10;&#10;Description automatically generated">
            <a:extLst>
              <a:ext uri="{FF2B5EF4-FFF2-40B4-BE49-F238E27FC236}">
                <a16:creationId xmlns:a16="http://schemas.microsoft.com/office/drawing/2014/main" id="{DAF21853-A95E-434E-B4B9-2990629FE2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6362" y="415297"/>
            <a:ext cx="6391275" cy="13144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pt-BR" altLang="en-US" dirty="0"/>
              <a:t>Os Direitos do Titular de Dados</a:t>
            </a:r>
            <a:endParaRPr lang="en-GB" altLang="en-US" dirty="0"/>
          </a:p>
        </p:txBody>
      </p:sp>
      <p:sp>
        <p:nvSpPr>
          <p:cNvPr id="5" name="Content Placeholder 2">
            <a:extLst>
              <a:ext uri="{FF2B5EF4-FFF2-40B4-BE49-F238E27FC236}">
                <a16:creationId xmlns:a16="http://schemas.microsoft.com/office/drawing/2014/main" id="{596D4872-9750-4BD3-93BA-C613F8343D9D}"/>
              </a:ext>
            </a:extLst>
          </p:cNvPr>
          <p:cNvSpPr txBox="1">
            <a:spLocks/>
          </p:cNvSpPr>
          <p:nvPr/>
        </p:nvSpPr>
        <p:spPr bwMode="auto">
          <a:xfrm>
            <a:off x="359532" y="1556792"/>
            <a:ext cx="8424936"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514350" indent="-514350">
              <a:buClr>
                <a:schemeClr val="tx2">
                  <a:lumMod val="75000"/>
                </a:schemeClr>
              </a:buClr>
              <a:buFont typeface="+mj-lt"/>
              <a:buAutoNum type="arabicPeriod"/>
            </a:pPr>
            <a:r>
              <a:rPr lang="en-GB" sz="2400" dirty="0" err="1">
                <a:latin typeface="Verdana" panose="020B0604030504040204" pitchFamily="34" charset="0"/>
                <a:ea typeface="Verdana" panose="020B0604030504040204" pitchFamily="34" charset="0"/>
                <a:cs typeface="Arial" panose="020B0604020202020204" pitchFamily="34" charset="0"/>
              </a:rPr>
              <a:t>Direito</a:t>
            </a:r>
            <a:r>
              <a:rPr lang="en-GB" sz="2400" dirty="0">
                <a:latin typeface="Verdana" panose="020B0604030504040204" pitchFamily="34" charset="0"/>
                <a:ea typeface="Verdana" panose="020B0604030504040204" pitchFamily="34" charset="0"/>
                <a:cs typeface="Arial" panose="020B0604020202020204" pitchFamily="34" charset="0"/>
              </a:rPr>
              <a:t> a </a:t>
            </a:r>
            <a:r>
              <a:rPr lang="en-GB" sz="2400" dirty="0" err="1">
                <a:latin typeface="Verdana" panose="020B0604030504040204" pitchFamily="34" charset="0"/>
                <a:ea typeface="Verdana" panose="020B0604030504040204" pitchFamily="34" charset="0"/>
                <a:cs typeface="Arial" panose="020B0604020202020204" pitchFamily="34" charset="0"/>
              </a:rPr>
              <a:t>informação</a:t>
            </a:r>
            <a:endParaRPr lang="en-GB" sz="2400" dirty="0">
              <a:latin typeface="Verdana" panose="020B0604030504040204" pitchFamily="34" charset="0"/>
              <a:ea typeface="Verdana" panose="020B0604030504040204" pitchFamily="34" charset="0"/>
              <a:cs typeface="Arial" panose="020B0604020202020204" pitchFamily="34" charset="0"/>
            </a:endParaRPr>
          </a:p>
          <a:p>
            <a:pPr marL="514350" indent="-514350">
              <a:buClr>
                <a:schemeClr val="tx2">
                  <a:lumMod val="75000"/>
                </a:schemeClr>
              </a:buClr>
              <a:buFont typeface="+mj-lt"/>
              <a:buAutoNum type="arabicPeriod"/>
            </a:pPr>
            <a:r>
              <a:rPr lang="en-GB" sz="2400" dirty="0" err="1">
                <a:latin typeface="Verdana" panose="020B0604030504040204" pitchFamily="34" charset="0"/>
                <a:ea typeface="Verdana" panose="020B0604030504040204" pitchFamily="34" charset="0"/>
                <a:cs typeface="Arial" panose="020B0604020202020204" pitchFamily="34" charset="0"/>
              </a:rPr>
              <a:t>Direito</a:t>
            </a:r>
            <a:r>
              <a:rPr lang="en-GB" sz="2400" dirty="0">
                <a:latin typeface="Verdana" panose="020B0604030504040204" pitchFamily="34" charset="0"/>
                <a:ea typeface="Verdana" panose="020B0604030504040204" pitchFamily="34" charset="0"/>
                <a:cs typeface="Arial" panose="020B0604020202020204" pitchFamily="34" charset="0"/>
              </a:rPr>
              <a:t> de </a:t>
            </a:r>
            <a:r>
              <a:rPr lang="en-GB" sz="2400" dirty="0" err="1">
                <a:latin typeface="Verdana" panose="020B0604030504040204" pitchFamily="34" charset="0"/>
                <a:ea typeface="Verdana" panose="020B0604030504040204" pitchFamily="34" charset="0"/>
                <a:cs typeface="Arial" panose="020B0604020202020204" pitchFamily="34" charset="0"/>
              </a:rPr>
              <a:t>acesso</a:t>
            </a:r>
            <a:r>
              <a:rPr lang="en-GB" sz="2400" dirty="0">
                <a:latin typeface="Verdana" panose="020B0604030504040204" pitchFamily="34" charset="0"/>
                <a:ea typeface="Verdana" panose="020B0604030504040204" pitchFamily="34" charset="0"/>
                <a:cs typeface="Arial" panose="020B0604020202020204" pitchFamily="34" charset="0"/>
              </a:rPr>
              <a:t> </a:t>
            </a:r>
            <a:r>
              <a:rPr lang="en-GB" sz="2400" dirty="0" err="1">
                <a:latin typeface="Verdana" panose="020B0604030504040204" pitchFamily="34" charset="0"/>
                <a:ea typeface="Verdana" panose="020B0604030504040204" pitchFamily="34" charset="0"/>
                <a:cs typeface="Arial" panose="020B0604020202020204" pitchFamily="34" charset="0"/>
              </a:rPr>
              <a:t>aos</a:t>
            </a:r>
            <a:r>
              <a:rPr lang="en-GB" sz="2400" dirty="0">
                <a:latin typeface="Verdana" panose="020B0604030504040204" pitchFamily="34" charset="0"/>
                <a:ea typeface="Verdana" panose="020B0604030504040204" pitchFamily="34" charset="0"/>
                <a:cs typeface="Arial" panose="020B0604020202020204" pitchFamily="34" charset="0"/>
              </a:rPr>
              <a:t> dados</a:t>
            </a:r>
          </a:p>
          <a:p>
            <a:pPr marL="514350" indent="-514350">
              <a:buClr>
                <a:schemeClr val="tx2">
                  <a:lumMod val="75000"/>
                </a:schemeClr>
              </a:buClr>
              <a:buFont typeface="+mj-lt"/>
              <a:buAutoNum type="arabicPeriod"/>
            </a:pPr>
            <a:r>
              <a:rPr lang="en-GB" sz="2400" dirty="0" err="1">
                <a:latin typeface="Verdana" panose="020B0604030504040204" pitchFamily="34" charset="0"/>
                <a:ea typeface="Verdana" panose="020B0604030504040204" pitchFamily="34" charset="0"/>
                <a:cs typeface="Arial" panose="020B0604020202020204" pitchFamily="34" charset="0"/>
              </a:rPr>
              <a:t>Direito</a:t>
            </a:r>
            <a:r>
              <a:rPr lang="en-GB" sz="2400" dirty="0">
                <a:latin typeface="Verdana" panose="020B0604030504040204" pitchFamily="34" charset="0"/>
                <a:ea typeface="Verdana" panose="020B0604030504040204" pitchFamily="34" charset="0"/>
                <a:cs typeface="Arial" panose="020B0604020202020204" pitchFamily="34" charset="0"/>
              </a:rPr>
              <a:t> de </a:t>
            </a:r>
            <a:r>
              <a:rPr lang="en-GB" sz="2400" dirty="0" err="1">
                <a:latin typeface="Verdana" panose="020B0604030504040204" pitchFamily="34" charset="0"/>
                <a:ea typeface="Verdana" panose="020B0604030504040204" pitchFamily="34" charset="0"/>
                <a:cs typeface="Arial" panose="020B0604020202020204" pitchFamily="34" charset="0"/>
              </a:rPr>
              <a:t>retificação</a:t>
            </a:r>
            <a:endParaRPr lang="en-GB" sz="2400" dirty="0">
              <a:latin typeface="Verdana" panose="020B0604030504040204" pitchFamily="34" charset="0"/>
              <a:ea typeface="Verdana" panose="020B0604030504040204" pitchFamily="34" charset="0"/>
              <a:cs typeface="Arial" panose="020B0604020202020204" pitchFamily="34" charset="0"/>
            </a:endParaRPr>
          </a:p>
          <a:p>
            <a:pPr marL="514350" indent="-514350">
              <a:buClr>
                <a:schemeClr val="tx2">
                  <a:lumMod val="75000"/>
                </a:schemeClr>
              </a:buClr>
              <a:buFont typeface="+mj-lt"/>
              <a:buAutoNum type="arabicPeriod"/>
            </a:pPr>
            <a:r>
              <a:rPr lang="pt-BR" sz="2400" dirty="0">
                <a:latin typeface="Verdana" panose="020B0604030504040204" pitchFamily="34" charset="0"/>
                <a:ea typeface="Verdana" panose="020B0604030504040204" pitchFamily="34" charset="0"/>
                <a:cs typeface="Arial" panose="020B0604020202020204" pitchFamily="34" charset="0"/>
              </a:rPr>
              <a:t>Direito de eliminação (direito de esquecer)</a:t>
            </a:r>
            <a:r>
              <a:rPr lang="en-GB" sz="2400" dirty="0">
                <a:latin typeface="Verdana" panose="020B0604030504040204" pitchFamily="34" charset="0"/>
                <a:ea typeface="Verdana" panose="020B0604030504040204" pitchFamily="34" charset="0"/>
                <a:cs typeface="Arial" panose="020B0604020202020204" pitchFamily="34" charset="0"/>
              </a:rPr>
              <a:t> </a:t>
            </a:r>
          </a:p>
          <a:p>
            <a:pPr marL="514350" indent="-514350">
              <a:buClr>
                <a:schemeClr val="tx2">
                  <a:lumMod val="75000"/>
                </a:schemeClr>
              </a:buClr>
              <a:buFont typeface="+mj-lt"/>
              <a:buAutoNum type="arabicPeriod"/>
            </a:pPr>
            <a:r>
              <a:rPr lang="pt-BR" sz="2400" dirty="0">
                <a:latin typeface="Verdana" panose="020B0604030504040204" pitchFamily="34" charset="0"/>
                <a:ea typeface="Verdana" panose="020B0604030504040204" pitchFamily="34" charset="0"/>
                <a:cs typeface="Arial" panose="020B0604020202020204" pitchFamily="34" charset="0"/>
              </a:rPr>
              <a:t>Direito a </a:t>
            </a:r>
            <a:r>
              <a:rPr lang="pt-BR" sz="2400" dirty="0" err="1">
                <a:latin typeface="Verdana" panose="020B0604030504040204" pitchFamily="34" charset="0"/>
                <a:ea typeface="Verdana" panose="020B0604030504040204" pitchFamily="34" charset="0"/>
                <a:cs typeface="Arial" panose="020B0604020202020204" pitchFamily="34" charset="0"/>
              </a:rPr>
              <a:t>anonimização</a:t>
            </a:r>
            <a:r>
              <a:rPr lang="pt-BR" sz="2400" dirty="0">
                <a:latin typeface="Verdana" panose="020B0604030504040204" pitchFamily="34" charset="0"/>
                <a:ea typeface="Verdana" panose="020B0604030504040204" pitchFamily="34" charset="0"/>
                <a:cs typeface="Arial" panose="020B0604020202020204" pitchFamily="34" charset="0"/>
              </a:rPr>
              <a:t> ou bloqueio no tratamento</a:t>
            </a:r>
            <a:endParaRPr lang="en-GB" sz="2400" dirty="0">
              <a:latin typeface="Verdana" panose="020B0604030504040204" pitchFamily="34" charset="0"/>
              <a:ea typeface="Verdana" panose="020B0604030504040204" pitchFamily="34" charset="0"/>
              <a:cs typeface="Arial" panose="020B0604020202020204" pitchFamily="34" charset="0"/>
            </a:endParaRPr>
          </a:p>
          <a:p>
            <a:pPr marL="514350" indent="-514350">
              <a:buClr>
                <a:schemeClr val="tx2">
                  <a:lumMod val="75000"/>
                </a:schemeClr>
              </a:buClr>
              <a:buFont typeface="+mj-lt"/>
              <a:buAutoNum type="arabicPeriod"/>
            </a:pPr>
            <a:r>
              <a:rPr lang="pt-BR" sz="2400" dirty="0">
                <a:latin typeface="Verdana" panose="020B0604030504040204" pitchFamily="34" charset="0"/>
                <a:ea typeface="Verdana" panose="020B0604030504040204" pitchFamily="34" charset="0"/>
                <a:cs typeface="Arial" panose="020B0604020202020204" pitchFamily="34" charset="0"/>
              </a:rPr>
              <a:t>Direito a notificação de retificação ou eliminação</a:t>
            </a:r>
          </a:p>
          <a:p>
            <a:pPr marL="514350" indent="-514350">
              <a:buClr>
                <a:schemeClr val="tx2">
                  <a:lumMod val="75000"/>
                </a:schemeClr>
              </a:buClr>
              <a:buFont typeface="+mj-lt"/>
              <a:buAutoNum type="arabicPeriod"/>
            </a:pPr>
            <a:r>
              <a:rPr lang="pt-BR" sz="2400" dirty="0">
                <a:latin typeface="Verdana" panose="020B0604030504040204" pitchFamily="34" charset="0"/>
                <a:ea typeface="Verdana" panose="020B0604030504040204" pitchFamily="34" charset="0"/>
                <a:cs typeface="Arial" panose="020B0604020202020204" pitchFamily="34" charset="0"/>
              </a:rPr>
              <a:t>Direito de portabilidade de dados</a:t>
            </a:r>
          </a:p>
          <a:p>
            <a:pPr marL="514350" indent="-514350">
              <a:buClr>
                <a:schemeClr val="tx2">
                  <a:lumMod val="75000"/>
                </a:schemeClr>
              </a:buClr>
              <a:buFont typeface="+mj-lt"/>
              <a:buAutoNum type="arabicPeriod"/>
            </a:pPr>
            <a:r>
              <a:rPr lang="pt-BR" sz="2400" dirty="0">
                <a:latin typeface="Verdana" panose="020B0604030504040204" pitchFamily="34" charset="0"/>
                <a:ea typeface="Verdana" panose="020B0604030504040204" pitchFamily="34" charset="0"/>
                <a:cs typeface="Arial" panose="020B0604020202020204" pitchFamily="34" charset="0"/>
              </a:rPr>
              <a:t>Direito de se opor à tomada de decisão automatizada</a:t>
            </a:r>
            <a:endParaRPr lang="en-GB" sz="2400" dirty="0">
              <a:latin typeface="Verdana" panose="020B0604030504040204" pitchFamily="34" charset="0"/>
              <a:ea typeface="Verdana" panose="020B060403050404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5441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pt-BR" altLang="en-US" dirty="0"/>
              <a:t>Mudanças Contratuais</a:t>
            </a:r>
            <a:endParaRPr lang="en-GB" altLang="en-US" dirty="0"/>
          </a:p>
        </p:txBody>
      </p:sp>
      <p:sp>
        <p:nvSpPr>
          <p:cNvPr id="14339" name="Content Placeholder 2"/>
          <p:cNvSpPr>
            <a:spLocks noGrp="1"/>
          </p:cNvSpPr>
          <p:nvPr>
            <p:ph idx="1"/>
          </p:nvPr>
        </p:nvSpPr>
        <p:spPr>
          <a:xfrm>
            <a:off x="446087" y="1692275"/>
            <a:ext cx="8229600" cy="4463901"/>
          </a:xfrm>
        </p:spPr>
        <p:txBody>
          <a:bodyPr/>
          <a:lstStyle/>
          <a:p>
            <a:r>
              <a:rPr lang="pt-BR" sz="2400" dirty="0">
                <a:ea typeface="Verdana" panose="020B0604030504040204" pitchFamily="34" charset="0"/>
                <a:cs typeface="Arial" panose="020B0604020202020204" pitchFamily="34" charset="0"/>
              </a:rPr>
              <a:t>Os contratos do Controlador-Processador devem incluir informações específicas sobre o processamento de dados pessoais</a:t>
            </a:r>
          </a:p>
          <a:p>
            <a:r>
              <a:rPr lang="pt-BR" sz="2400" dirty="0">
                <a:ea typeface="Verdana" panose="020B0604030504040204" pitchFamily="34" charset="0"/>
                <a:cs typeface="Arial" panose="020B0604020202020204" pitchFamily="34" charset="0"/>
              </a:rPr>
              <a:t>Novos termos também devem ser incluídos</a:t>
            </a:r>
          </a:p>
          <a:p>
            <a:r>
              <a:rPr lang="pt-BR" sz="2400" dirty="0">
                <a:ea typeface="Verdana" panose="020B0604030504040204" pitchFamily="34" charset="0"/>
                <a:cs typeface="Arial" panose="020B0604020202020204" pitchFamily="34" charset="0"/>
              </a:rPr>
              <a:t>Todos esses contratos existentes precisarão ser alterados</a:t>
            </a:r>
          </a:p>
          <a:p>
            <a:r>
              <a:rPr lang="pt-BR" sz="2400" dirty="0">
                <a:ea typeface="Verdana" panose="020B0604030504040204" pitchFamily="34" charset="0"/>
                <a:cs typeface="Arial" panose="020B0604020202020204" pitchFamily="34" charset="0"/>
              </a:rPr>
              <a:t>Aplica-se aos nossos contratos com fornecedores e com clientes</a:t>
            </a:r>
          </a:p>
          <a:p>
            <a:r>
              <a:rPr lang="pt-BR" sz="2400" dirty="0">
                <a:ea typeface="Verdana" panose="020B0604030504040204" pitchFamily="34" charset="0"/>
                <a:cs typeface="Arial" panose="020B0604020202020204" pitchFamily="34" charset="0"/>
              </a:rPr>
              <a:t>Essas alterações são obrigatórias</a:t>
            </a:r>
          </a:p>
        </p:txBody>
      </p:sp>
    </p:spTree>
    <p:extLst>
      <p:ext uri="{BB962C8B-B14F-4D97-AF65-F5344CB8AC3E}">
        <p14:creationId xmlns:p14="http://schemas.microsoft.com/office/powerpoint/2010/main" val="9758409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pt-BR" altLang="en-US" dirty="0"/>
              <a:t>Governança e Boas Práticas</a:t>
            </a:r>
            <a:endParaRPr lang="en-GB" altLang="en-US" dirty="0"/>
          </a:p>
        </p:txBody>
      </p:sp>
      <p:sp>
        <p:nvSpPr>
          <p:cNvPr id="14339" name="Content Placeholder 2"/>
          <p:cNvSpPr>
            <a:spLocks noGrp="1"/>
          </p:cNvSpPr>
          <p:nvPr>
            <p:ph idx="1"/>
          </p:nvPr>
        </p:nvSpPr>
        <p:spPr>
          <a:xfrm>
            <a:off x="457200" y="2060848"/>
            <a:ext cx="8229600" cy="2304256"/>
          </a:xfrm>
        </p:spPr>
        <p:txBody>
          <a:bodyPr/>
          <a:lstStyle/>
          <a:p>
            <a:r>
              <a:rPr lang="pt-BR" sz="2400" dirty="0">
                <a:ea typeface="Verdana" panose="020B0604030504040204" pitchFamily="34" charset="0"/>
                <a:cs typeface="Arial" panose="020B0604020202020204" pitchFamily="34" charset="0"/>
              </a:rPr>
              <a:t>Mapeamento e diagnóstico</a:t>
            </a:r>
          </a:p>
          <a:p>
            <a:r>
              <a:rPr lang="pt-BR" sz="2400" dirty="0">
                <a:ea typeface="Verdana" panose="020B0604030504040204" pitchFamily="34" charset="0"/>
                <a:cs typeface="Arial" panose="020B0604020202020204" pitchFamily="34" charset="0"/>
              </a:rPr>
              <a:t>Estabelecer regras e procedimentos de governança e boas práticas</a:t>
            </a:r>
          </a:p>
          <a:p>
            <a:r>
              <a:rPr lang="pt-BR" sz="2400" dirty="0">
                <a:ea typeface="Verdana" panose="020B0604030504040204" pitchFamily="34" charset="0"/>
                <a:cs typeface="Arial" panose="020B0604020202020204" pitchFamily="34" charset="0"/>
              </a:rPr>
              <a:t>Conscientização dos empregados e colaboradores</a:t>
            </a:r>
          </a:p>
          <a:p>
            <a:r>
              <a:rPr lang="pt-BR" sz="2400" dirty="0">
                <a:ea typeface="Verdana" panose="020B0604030504040204" pitchFamily="34" charset="0"/>
                <a:cs typeface="Arial" panose="020B0604020202020204" pitchFamily="34" charset="0"/>
              </a:rPr>
              <a:t>Revisão de processos e documentos</a:t>
            </a:r>
          </a:p>
        </p:txBody>
      </p:sp>
    </p:spTree>
    <p:extLst>
      <p:ext uri="{BB962C8B-B14F-4D97-AF65-F5344CB8AC3E}">
        <p14:creationId xmlns:p14="http://schemas.microsoft.com/office/powerpoint/2010/main" val="3385700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260648"/>
            <a:ext cx="8229600" cy="1143000"/>
          </a:xfrm>
        </p:spPr>
        <p:txBody>
          <a:bodyPr/>
          <a:lstStyle/>
          <a:p>
            <a:r>
              <a:rPr lang="pt-BR" dirty="0"/>
              <a:t>Avaliações de Impacto da Proteção de Dados</a:t>
            </a:r>
            <a:endParaRPr lang="en-GB" altLang="en-US" dirty="0"/>
          </a:p>
        </p:txBody>
      </p:sp>
      <p:sp>
        <p:nvSpPr>
          <p:cNvPr id="5" name="Content Placeholder 2">
            <a:extLst>
              <a:ext uri="{FF2B5EF4-FFF2-40B4-BE49-F238E27FC236}">
                <a16:creationId xmlns:a16="http://schemas.microsoft.com/office/drawing/2014/main" id="{D779CEF3-98C7-4502-9918-E7340D6E2BE4}"/>
              </a:ext>
            </a:extLst>
          </p:cNvPr>
          <p:cNvSpPr txBox="1">
            <a:spLocks/>
          </p:cNvSpPr>
          <p:nvPr/>
        </p:nvSpPr>
        <p:spPr bwMode="auto">
          <a:xfrm>
            <a:off x="457200" y="1403648"/>
            <a:ext cx="8229600" cy="4824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lumMod val="75000"/>
                </a:schemeClr>
              </a:buClr>
            </a:pPr>
            <a:r>
              <a:rPr lang="pt-BR" sz="2400" dirty="0">
                <a:latin typeface="Verdana" panose="020B0604030504040204" pitchFamily="34" charset="0"/>
                <a:ea typeface="Verdana" panose="020B0604030504040204" pitchFamily="34" charset="0"/>
                <a:cs typeface="Arial" panose="020B0604020202020204" pitchFamily="34" charset="0"/>
              </a:rPr>
              <a:t>Procedimento “chave” exigido pela LGPD, indicando como os dados pessoais devem ser tratados</a:t>
            </a:r>
          </a:p>
          <a:p>
            <a:pPr>
              <a:buClr>
                <a:schemeClr val="tx2">
                  <a:lumMod val="75000"/>
                </a:schemeClr>
              </a:buClr>
            </a:pPr>
            <a:r>
              <a:rPr lang="pt-BR" sz="2400" dirty="0">
                <a:latin typeface="Verdana" panose="020B0604030504040204" pitchFamily="34" charset="0"/>
                <a:ea typeface="Verdana" panose="020B0604030504040204" pitchFamily="34" charset="0"/>
                <a:cs typeface="Arial" panose="020B0604020202020204" pitchFamily="34" charset="0"/>
              </a:rPr>
              <a:t>Pontos necessários para avaliação do impacto da proteção de dados:</a:t>
            </a:r>
            <a:endParaRPr lang="en-GB" sz="2400" dirty="0">
              <a:latin typeface="Verdana" panose="020B0604030504040204" pitchFamily="34" charset="0"/>
              <a:ea typeface="Verdana" panose="020B0604030504040204" pitchFamily="34" charset="0"/>
              <a:cs typeface="Arial" panose="020B0604020202020204" pitchFamily="34" charset="0"/>
            </a:endParaRPr>
          </a:p>
          <a:p>
            <a:pPr lvl="1">
              <a:buClr>
                <a:schemeClr val="tx2">
                  <a:lumMod val="75000"/>
                </a:schemeClr>
              </a:buClr>
            </a:pPr>
            <a:r>
              <a:rPr lang="pt-BR" sz="2300" dirty="0">
                <a:latin typeface="Verdana" panose="020B0604030504040204" pitchFamily="34" charset="0"/>
                <a:ea typeface="Verdana" panose="020B0604030504040204" pitchFamily="34" charset="0"/>
                <a:cs typeface="Arial" panose="020B0604020202020204" pitchFamily="34" charset="0"/>
              </a:rPr>
              <a:t>Base jurídica do tratamento</a:t>
            </a:r>
            <a:endParaRPr lang="en-GB" sz="2300" dirty="0">
              <a:latin typeface="Verdana" panose="020B0604030504040204" pitchFamily="34" charset="0"/>
              <a:ea typeface="Verdana" panose="020B0604030504040204" pitchFamily="34" charset="0"/>
              <a:cs typeface="Arial" panose="020B0604020202020204" pitchFamily="34" charset="0"/>
            </a:endParaRPr>
          </a:p>
          <a:p>
            <a:pPr lvl="1">
              <a:buClr>
                <a:schemeClr val="tx2">
                  <a:lumMod val="75000"/>
                </a:schemeClr>
              </a:buClr>
            </a:pPr>
            <a:r>
              <a:rPr lang="en-GB" sz="2300" dirty="0" err="1">
                <a:latin typeface="Verdana" panose="020B0604030504040204" pitchFamily="34" charset="0"/>
                <a:ea typeface="Verdana" panose="020B0604030504040204" pitchFamily="34" charset="0"/>
                <a:cs typeface="Arial" panose="020B0604020202020204" pitchFamily="34" charset="0"/>
              </a:rPr>
              <a:t>Necessidade</a:t>
            </a:r>
            <a:r>
              <a:rPr lang="en-GB" sz="2300" dirty="0">
                <a:latin typeface="Verdana" panose="020B0604030504040204" pitchFamily="34" charset="0"/>
                <a:ea typeface="Verdana" panose="020B0604030504040204" pitchFamily="34" charset="0"/>
                <a:cs typeface="Arial" panose="020B0604020202020204" pitchFamily="34" charset="0"/>
              </a:rPr>
              <a:t> e </a:t>
            </a:r>
            <a:r>
              <a:rPr lang="en-GB" sz="2300" dirty="0" err="1">
                <a:latin typeface="Verdana" panose="020B0604030504040204" pitchFamily="34" charset="0"/>
                <a:ea typeface="Verdana" panose="020B0604030504040204" pitchFamily="34" charset="0"/>
                <a:cs typeface="Arial" panose="020B0604020202020204" pitchFamily="34" charset="0"/>
              </a:rPr>
              <a:t>proporcionalidade</a:t>
            </a:r>
            <a:endParaRPr lang="en-GB" sz="2300" dirty="0">
              <a:latin typeface="Verdana" panose="020B0604030504040204" pitchFamily="34" charset="0"/>
              <a:ea typeface="Verdana" panose="020B0604030504040204" pitchFamily="34" charset="0"/>
              <a:cs typeface="Arial" panose="020B0604020202020204" pitchFamily="34" charset="0"/>
            </a:endParaRPr>
          </a:p>
          <a:p>
            <a:pPr lvl="1">
              <a:buClr>
                <a:schemeClr val="tx2">
                  <a:lumMod val="75000"/>
                </a:schemeClr>
              </a:buClr>
            </a:pPr>
            <a:r>
              <a:rPr lang="pt-BR" sz="2300" dirty="0">
                <a:latin typeface="Verdana" panose="020B0604030504040204" pitchFamily="34" charset="0"/>
                <a:ea typeface="Verdana" panose="020B0604030504040204" pitchFamily="34" charset="0"/>
                <a:cs typeface="Arial" panose="020B0604020202020204" pitchFamily="34" charset="0"/>
              </a:rPr>
              <a:t>Riscos para os direitos e liberdades dos titulares dos dados</a:t>
            </a:r>
            <a:endParaRPr lang="en-GB" sz="2300" dirty="0">
              <a:latin typeface="Verdana" panose="020B0604030504040204" pitchFamily="34" charset="0"/>
              <a:ea typeface="Verdana" panose="020B0604030504040204" pitchFamily="34" charset="0"/>
              <a:cs typeface="Arial" panose="020B0604020202020204" pitchFamily="34" charset="0"/>
            </a:endParaRPr>
          </a:p>
          <a:p>
            <a:pPr lvl="1">
              <a:buClr>
                <a:schemeClr val="tx2">
                  <a:lumMod val="75000"/>
                </a:schemeClr>
              </a:buClr>
            </a:pPr>
            <a:r>
              <a:rPr lang="pt-BR" sz="2300" dirty="0">
                <a:latin typeface="Verdana" panose="020B0604030504040204" pitchFamily="34" charset="0"/>
                <a:ea typeface="Verdana" panose="020B0604030504040204" pitchFamily="34" charset="0"/>
                <a:cs typeface="Arial" panose="020B0604020202020204" pitchFamily="34" charset="0"/>
              </a:rPr>
              <a:t>Controles para tratar riscos existentes</a:t>
            </a:r>
            <a:endParaRPr lang="en-GB" sz="2300" dirty="0">
              <a:latin typeface="Verdana" panose="020B0604030504040204" pitchFamily="34" charset="0"/>
              <a:ea typeface="Verdana" panose="020B0604030504040204" pitchFamily="34" charset="0"/>
              <a:cs typeface="Arial" panose="020B0604020202020204" pitchFamily="34" charset="0"/>
            </a:endParaRPr>
          </a:p>
          <a:p>
            <a:pPr lvl="1">
              <a:buClr>
                <a:schemeClr val="tx2">
                  <a:lumMod val="75000"/>
                </a:schemeClr>
              </a:buClr>
            </a:pPr>
            <a:r>
              <a:rPr lang="pt-BR" sz="2300" dirty="0">
                <a:latin typeface="Verdana" panose="020B0604030504040204" pitchFamily="34" charset="0"/>
                <a:ea typeface="Verdana" panose="020B0604030504040204" pitchFamily="34" charset="0"/>
                <a:cs typeface="Arial" panose="020B0604020202020204" pitchFamily="34" charset="0"/>
              </a:rPr>
              <a:t>Consulta com os titulares dos dados</a:t>
            </a:r>
            <a:endParaRPr lang="en-GB" sz="23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882759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701824"/>
            <a:ext cx="8229600" cy="1143000"/>
          </a:xfrm>
        </p:spPr>
        <p:txBody>
          <a:bodyPr/>
          <a:lstStyle/>
          <a:p>
            <a:r>
              <a:rPr lang="en-GB" altLang="en-US" dirty="0" err="1"/>
              <a:t>Conclusão</a:t>
            </a:r>
            <a:endParaRPr lang="en-GB" altLang="en-US" dirty="0"/>
          </a:p>
        </p:txBody>
      </p:sp>
      <p:sp>
        <p:nvSpPr>
          <p:cNvPr id="5" name="Content Placeholder 2">
            <a:extLst>
              <a:ext uri="{FF2B5EF4-FFF2-40B4-BE49-F238E27FC236}">
                <a16:creationId xmlns:a16="http://schemas.microsoft.com/office/drawing/2014/main" id="{D779CEF3-98C7-4502-9918-E7340D6E2BE4}"/>
              </a:ext>
            </a:extLst>
          </p:cNvPr>
          <p:cNvSpPr txBox="1">
            <a:spLocks/>
          </p:cNvSpPr>
          <p:nvPr/>
        </p:nvSpPr>
        <p:spPr bwMode="auto">
          <a:xfrm>
            <a:off x="457200" y="1916832"/>
            <a:ext cx="8229600" cy="4536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lumMod val="75000"/>
                </a:schemeClr>
              </a:buClr>
            </a:pPr>
            <a:r>
              <a:rPr lang="pt-BR" sz="2000" dirty="0">
                <a:latin typeface="Verdana" panose="020B0604030504040204" pitchFamily="34" charset="0"/>
                <a:ea typeface="Verdana" panose="020B0604030504040204" pitchFamily="34" charset="0"/>
                <a:cs typeface="Arial" panose="020B0604020202020204" pitchFamily="34" charset="0"/>
              </a:rPr>
              <a:t>Precisamos entender a coleta e o uso de dados pessoais</a:t>
            </a:r>
          </a:p>
          <a:p>
            <a:pPr>
              <a:buClr>
                <a:schemeClr val="tx2">
                  <a:lumMod val="75000"/>
                </a:schemeClr>
              </a:buClr>
            </a:pPr>
            <a:r>
              <a:rPr lang="pt-BR" sz="2000" dirty="0">
                <a:latin typeface="Verdana" panose="020B0604030504040204" pitchFamily="34" charset="0"/>
                <a:ea typeface="Verdana" panose="020B0604030504040204" pitchFamily="34" charset="0"/>
                <a:cs typeface="Arial" panose="020B0604020202020204" pitchFamily="34" charset="0"/>
              </a:rPr>
              <a:t>Políticas, mudanças contratuais, processuais e técnicas podem ser imprescindíveis</a:t>
            </a:r>
          </a:p>
          <a:p>
            <a:pPr>
              <a:buClr>
                <a:schemeClr val="tx2">
                  <a:lumMod val="75000"/>
                </a:schemeClr>
              </a:buClr>
            </a:pPr>
            <a:r>
              <a:rPr lang="pt-BR" sz="2000" dirty="0">
                <a:latin typeface="Verdana" panose="020B0604030504040204" pitchFamily="34" charset="0"/>
                <a:ea typeface="Verdana" panose="020B0604030504040204" pitchFamily="34" charset="0"/>
                <a:cs typeface="Arial" panose="020B0604020202020204" pitchFamily="34" charset="0"/>
              </a:rPr>
              <a:t>Serão necessários recursos para cumprir as determinações exigidas</a:t>
            </a:r>
          </a:p>
          <a:p>
            <a:pPr>
              <a:buClr>
                <a:schemeClr val="tx2">
                  <a:lumMod val="75000"/>
                </a:schemeClr>
              </a:buClr>
            </a:pPr>
            <a:r>
              <a:rPr lang="pt-BR" sz="2000" dirty="0">
                <a:latin typeface="Verdana" panose="020B0604030504040204" pitchFamily="34" charset="0"/>
                <a:ea typeface="Verdana" panose="020B0604030504040204" pitchFamily="34" charset="0"/>
                <a:cs typeface="Arial" panose="020B0604020202020204" pitchFamily="34" charset="0"/>
              </a:rPr>
              <a:t>As multas são penosas, caso não haja a devida proteção aos dados pessoais </a:t>
            </a:r>
          </a:p>
          <a:p>
            <a:pPr>
              <a:buClr>
                <a:schemeClr val="tx2">
                  <a:lumMod val="75000"/>
                </a:schemeClr>
              </a:buClr>
            </a:pPr>
            <a:r>
              <a:rPr lang="pt-BR" sz="2000" dirty="0">
                <a:latin typeface="Verdana" panose="020B0604030504040204" pitchFamily="34" charset="0"/>
                <a:ea typeface="Verdana" panose="020B0604030504040204" pitchFamily="34" charset="0"/>
                <a:cs typeface="Arial" panose="020B0604020202020204" pitchFamily="34" charset="0"/>
              </a:rPr>
              <a:t>A ANPD deverá observar os mecanismos e procedimentos internos adotados preventivamente pela empresa, e a implementação de boas práticas de governança</a:t>
            </a:r>
            <a:r>
              <a:rPr lang="pt-BR" sz="2000" dirty="0">
                <a:latin typeface="Verdana" panose="020B0604030504040204" pitchFamily="34" charset="0"/>
                <a:ea typeface="Verdana" panose="020B0604030504040204" pitchFamily="34" charset="0"/>
              </a:rPr>
              <a:t>;</a:t>
            </a:r>
            <a:endParaRPr lang="en-GB" sz="2000" dirty="0">
              <a:latin typeface="Verdana" panose="020B0604030504040204" pitchFamily="34" charset="0"/>
              <a:ea typeface="Verdana" panose="020B0604030504040204" pitchFamily="34" charset="0"/>
            </a:endParaRPr>
          </a:p>
          <a:p>
            <a:endParaRPr lang="en-GB" dirty="0"/>
          </a:p>
          <a:p>
            <a:endParaRPr lang="en-GB" dirty="0"/>
          </a:p>
        </p:txBody>
      </p:sp>
    </p:spTree>
    <p:extLst>
      <p:ext uri="{BB962C8B-B14F-4D97-AF65-F5344CB8AC3E}">
        <p14:creationId xmlns:p14="http://schemas.microsoft.com/office/powerpoint/2010/main" val="33687888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771800" y="2564904"/>
            <a:ext cx="3394720" cy="1143000"/>
          </a:xfrm>
        </p:spPr>
        <p:txBody>
          <a:bodyPr/>
          <a:lstStyle/>
          <a:p>
            <a:pPr algn="ctr"/>
            <a:r>
              <a:rPr lang="en-GB" dirty="0" err="1"/>
              <a:t>Dúvidas</a:t>
            </a:r>
            <a:endParaRPr lang="en-GB" dirty="0"/>
          </a:p>
        </p:txBody>
      </p:sp>
    </p:spTree>
    <p:extLst>
      <p:ext uri="{BB962C8B-B14F-4D97-AF65-F5344CB8AC3E}">
        <p14:creationId xmlns:p14="http://schemas.microsoft.com/office/powerpoint/2010/main" val="2413048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6551" y="208304"/>
            <a:ext cx="8229600" cy="1143000"/>
          </a:xfrm>
        </p:spPr>
        <p:txBody>
          <a:bodyPr/>
          <a:lstStyle/>
          <a:p>
            <a:r>
              <a:rPr lang="en-GB" altLang="en-US" dirty="0" err="1"/>
              <a:t>Tópicos</a:t>
            </a:r>
            <a:endParaRPr lang="en-GB" altLang="en-US" dirty="0"/>
          </a:p>
        </p:txBody>
      </p:sp>
      <p:sp>
        <p:nvSpPr>
          <p:cNvPr id="14339" name="Content Placeholder 2"/>
          <p:cNvSpPr>
            <a:spLocks noGrp="1"/>
          </p:cNvSpPr>
          <p:nvPr>
            <p:ph idx="1"/>
          </p:nvPr>
        </p:nvSpPr>
        <p:spPr>
          <a:xfrm>
            <a:off x="456551" y="1556792"/>
            <a:ext cx="8229600" cy="4824536"/>
          </a:xfrm>
        </p:spPr>
        <p:txBody>
          <a:bodyPr/>
          <a:lstStyle/>
          <a:p>
            <a:r>
              <a:rPr lang="pt-BR" altLang="en-US" dirty="0">
                <a:ea typeface="Verdana" panose="020B0604030504040204" pitchFamily="34" charset="0"/>
                <a:cs typeface="Arial" charset="0"/>
              </a:rPr>
              <a:t>O que é LGPD?</a:t>
            </a:r>
          </a:p>
          <a:p>
            <a:r>
              <a:rPr lang="pt-BR" altLang="en-US" dirty="0">
                <a:ea typeface="Verdana" panose="020B0604030504040204" pitchFamily="34" charset="0"/>
                <a:cs typeface="Arial" charset="0"/>
              </a:rPr>
              <a:t>Termos Chave</a:t>
            </a:r>
          </a:p>
          <a:p>
            <a:r>
              <a:rPr lang="pt-BR" altLang="en-US" dirty="0">
                <a:ea typeface="Verdana" panose="020B0604030504040204" pitchFamily="34" charset="0"/>
                <a:cs typeface="Arial" charset="0"/>
              </a:rPr>
              <a:t>Os 8 Princípios da LGPD</a:t>
            </a:r>
          </a:p>
          <a:p>
            <a:r>
              <a:rPr lang="pt-BR" altLang="en-US" dirty="0">
                <a:ea typeface="Verdana" panose="020B0604030504040204" pitchFamily="34" charset="0"/>
                <a:cs typeface="Arial" charset="0"/>
              </a:rPr>
              <a:t>Os Direitos do Titular de Dados</a:t>
            </a:r>
          </a:p>
          <a:p>
            <a:r>
              <a:rPr lang="pt-BR" altLang="en-US" dirty="0">
                <a:ea typeface="Verdana" panose="020B0604030504040204" pitchFamily="34" charset="0"/>
                <a:cs typeface="Arial" charset="0"/>
              </a:rPr>
              <a:t>Mudanças Contratuais</a:t>
            </a:r>
          </a:p>
          <a:p>
            <a:r>
              <a:rPr lang="pt-BR" altLang="en-US" dirty="0">
                <a:ea typeface="Verdana" panose="020B0604030504040204" pitchFamily="34" charset="0"/>
                <a:cs typeface="Arial" charset="0"/>
              </a:rPr>
              <a:t>Governança e boas práticas</a:t>
            </a:r>
          </a:p>
          <a:p>
            <a:r>
              <a:rPr lang="pt-BR" altLang="en-US" dirty="0">
                <a:ea typeface="Verdana" panose="020B0604030504040204" pitchFamily="34" charset="0"/>
                <a:cs typeface="Arial" charset="0"/>
              </a:rPr>
              <a:t>Avaliações de Impacto da Proteção de Dados</a:t>
            </a:r>
          </a:p>
          <a:p>
            <a:r>
              <a:rPr lang="pt-BR" altLang="en-US" dirty="0">
                <a:ea typeface="Verdana" panose="020B0604030504040204" pitchFamily="34" charset="0"/>
                <a:cs typeface="Arial" charset="0"/>
              </a:rPr>
              <a:t>Transferências Internacionais de Dados</a:t>
            </a:r>
          </a:p>
          <a:p>
            <a:r>
              <a:rPr lang="pt-BR" altLang="en-US" dirty="0">
                <a:ea typeface="Verdana" panose="020B0604030504040204" pitchFamily="34" charset="0"/>
                <a:cs typeface="Arial" charset="0"/>
              </a:rPr>
              <a:t>Conclusão</a:t>
            </a:r>
          </a:p>
          <a:p>
            <a:r>
              <a:rPr lang="pt-BR" altLang="en-US" dirty="0">
                <a:ea typeface="Verdana" panose="020B0604030504040204" pitchFamily="34" charset="0"/>
                <a:cs typeface="Arial" charset="0"/>
              </a:rPr>
              <a:t>Dúvidas</a:t>
            </a:r>
            <a:endParaRPr lang="en-GB" altLang="en-US" dirty="0">
              <a:ea typeface="Verdana" panose="020B0604030504040204" pitchFamily="34" charset="0"/>
              <a:cs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46087" y="265807"/>
            <a:ext cx="8229600" cy="1143000"/>
          </a:xfrm>
        </p:spPr>
        <p:txBody>
          <a:bodyPr/>
          <a:lstStyle/>
          <a:p>
            <a:r>
              <a:rPr lang="pt-BR" altLang="en-US" dirty="0"/>
              <a:t>O que é LGPD?</a:t>
            </a:r>
            <a:endParaRPr lang="en-GB" altLang="en-US" dirty="0"/>
          </a:p>
        </p:txBody>
      </p:sp>
      <p:sp>
        <p:nvSpPr>
          <p:cNvPr id="14339" name="Content Placeholder 2"/>
          <p:cNvSpPr>
            <a:spLocks noGrp="1"/>
          </p:cNvSpPr>
          <p:nvPr>
            <p:ph idx="1"/>
          </p:nvPr>
        </p:nvSpPr>
        <p:spPr>
          <a:xfrm>
            <a:off x="446087" y="1556792"/>
            <a:ext cx="8229600" cy="4463901"/>
          </a:xfrm>
        </p:spPr>
        <p:txBody>
          <a:bodyPr/>
          <a:lstStyle/>
          <a:p>
            <a:r>
              <a:rPr lang="pt-BR" altLang="en-US" sz="2300" dirty="0">
                <a:ea typeface="Verdana" panose="020B0604030504040204" pitchFamily="34" charset="0"/>
                <a:cs typeface="Arial" charset="0"/>
              </a:rPr>
              <a:t>Nova legislação que trata da proteção dos dados pessoais dos cidadãos brasileiros</a:t>
            </a:r>
          </a:p>
          <a:p>
            <a:r>
              <a:rPr lang="pt-BR" altLang="en-US" sz="2300" dirty="0">
                <a:ea typeface="Verdana" panose="020B0604030504040204" pitchFamily="34" charset="0"/>
                <a:cs typeface="Arial" charset="0"/>
              </a:rPr>
              <a:t>Regula o tratamento de dados pessoais, inclusive nos meios digitais, criando regras sobre os processos de coleta, armazenamento e compartilhamento das informações</a:t>
            </a:r>
          </a:p>
          <a:p>
            <a:r>
              <a:rPr lang="pt-BR" altLang="en-US" sz="2300" dirty="0">
                <a:ea typeface="Verdana" panose="020B0604030504040204" pitchFamily="34" charset="0"/>
                <a:cs typeface="Arial" charset="0"/>
              </a:rPr>
              <a:t>A ANPD (Autoridade Nacional de Proteção dos Dados) é o órgão responsável por fiscalizar e regulamentar os critérios da LGPD</a:t>
            </a:r>
          </a:p>
          <a:p>
            <a:r>
              <a:rPr lang="pt-BR" altLang="en-US" sz="2300" dirty="0">
                <a:ea typeface="Verdana" panose="020B0604030504040204" pitchFamily="34" charset="0"/>
                <a:cs typeface="Arial" charset="0"/>
              </a:rPr>
              <a:t>Multas de até 2% do faturamento da organização</a:t>
            </a:r>
          </a:p>
          <a:p>
            <a:r>
              <a:rPr lang="pt-BR" altLang="en-US" sz="2300" dirty="0">
                <a:ea typeface="Verdana" panose="020B0604030504040204" pitchFamily="34" charset="0"/>
                <a:cs typeface="Arial" charset="0"/>
              </a:rPr>
              <a:t>A </a:t>
            </a:r>
            <a:r>
              <a:rPr lang="pt-BR" altLang="en-US" sz="2300">
                <a:ea typeface="Verdana" panose="020B0604030504040204" pitchFamily="34" charset="0"/>
                <a:cs typeface="Arial" charset="0"/>
              </a:rPr>
              <a:t>LGPD entrou em </a:t>
            </a:r>
            <a:r>
              <a:rPr lang="pt-BR" altLang="en-US" sz="2300" dirty="0">
                <a:ea typeface="Verdana" panose="020B0604030504040204" pitchFamily="34" charset="0"/>
                <a:cs typeface="Arial" charset="0"/>
              </a:rPr>
              <a:t>vigor em 15 de agosto de 2020</a:t>
            </a:r>
            <a:endParaRPr lang="pt-BR" altLang="en-US" sz="2300" dirty="0">
              <a:highlight>
                <a:srgbClr val="FFFF00"/>
              </a:highlight>
              <a:ea typeface="Verdana" panose="020B0604030504040204" pitchFamily="34" charset="0"/>
              <a:cs typeface="Arial" charset="0"/>
            </a:endParaRPr>
          </a:p>
          <a:p>
            <a:endParaRPr lang="pt-BR" altLang="en-US" sz="2300" dirty="0">
              <a:latin typeface="Arial" charset="0"/>
              <a:cs typeface="Arial" charset="0"/>
            </a:endParaRPr>
          </a:p>
        </p:txBody>
      </p:sp>
    </p:spTree>
    <p:extLst>
      <p:ext uri="{BB962C8B-B14F-4D97-AF65-F5344CB8AC3E}">
        <p14:creationId xmlns:p14="http://schemas.microsoft.com/office/powerpoint/2010/main" val="2185725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47564" y="-13692"/>
            <a:ext cx="8229600" cy="1143000"/>
          </a:xfrm>
        </p:spPr>
        <p:txBody>
          <a:bodyPr/>
          <a:lstStyle/>
          <a:p>
            <a:r>
              <a:rPr lang="en-GB" altLang="en-US" dirty="0" err="1"/>
              <a:t>Termos</a:t>
            </a:r>
            <a:r>
              <a:rPr lang="en-GB" altLang="en-US" dirty="0"/>
              <a:t> </a:t>
            </a:r>
            <a:r>
              <a:rPr lang="en-GB" altLang="en-US" dirty="0" err="1"/>
              <a:t>Chave</a:t>
            </a:r>
            <a:endParaRPr lang="en-GB" altLang="en-US" dirty="0"/>
          </a:p>
        </p:txBody>
      </p:sp>
      <p:sp>
        <p:nvSpPr>
          <p:cNvPr id="14339" name="Content Placeholder 2"/>
          <p:cNvSpPr>
            <a:spLocks noGrp="1"/>
          </p:cNvSpPr>
          <p:nvPr>
            <p:ph idx="1"/>
          </p:nvPr>
        </p:nvSpPr>
        <p:spPr>
          <a:xfrm>
            <a:off x="266836" y="1016732"/>
            <a:ext cx="8594429" cy="4824536"/>
          </a:xfrm>
        </p:spPr>
        <p:txBody>
          <a:bodyPr/>
          <a:lstStyle/>
          <a:p>
            <a:r>
              <a:rPr lang="en-GB" altLang="en-US" i="1" dirty="0">
                <a:ea typeface="Verdana" panose="020B0604030504040204" pitchFamily="34" charset="0"/>
                <a:cs typeface="Arial" charset="0"/>
              </a:rPr>
              <a:t>Dado </a:t>
            </a:r>
            <a:r>
              <a:rPr lang="en-GB" altLang="en-US" i="1" dirty="0" err="1">
                <a:ea typeface="Verdana" panose="020B0604030504040204" pitchFamily="34" charset="0"/>
                <a:cs typeface="Arial" charset="0"/>
              </a:rPr>
              <a:t>pessoal</a:t>
            </a:r>
            <a:r>
              <a:rPr lang="en-GB" altLang="en-US" i="1" dirty="0">
                <a:ea typeface="Verdana" panose="020B0604030504040204" pitchFamily="34" charset="0"/>
                <a:cs typeface="Arial" charset="0"/>
              </a:rPr>
              <a:t> </a:t>
            </a:r>
            <a:r>
              <a:rPr lang="en-GB" altLang="en-US" dirty="0" err="1">
                <a:ea typeface="Verdana" panose="020B0604030504040204" pitchFamily="34" charset="0"/>
                <a:cs typeface="Arial" charset="0"/>
              </a:rPr>
              <a:t>significa</a:t>
            </a:r>
            <a:r>
              <a:rPr lang="en-GB" altLang="en-US" dirty="0">
                <a:ea typeface="Verdana" panose="020B0604030504040204" pitchFamily="34" charset="0"/>
                <a:cs typeface="Arial" charset="0"/>
              </a:rPr>
              <a:t>…</a:t>
            </a:r>
          </a:p>
          <a:p>
            <a:endParaRPr lang="en-GB" altLang="en-US" dirty="0">
              <a:ea typeface="Verdana" panose="020B0604030504040204" pitchFamily="34" charset="0"/>
              <a:cs typeface="Arial" charset="0"/>
            </a:endParaRPr>
          </a:p>
          <a:p>
            <a:pPr marL="0" indent="0">
              <a:buNone/>
            </a:pPr>
            <a:r>
              <a:rPr lang="pt-BR" altLang="en-US" dirty="0">
                <a:ea typeface="Verdana" panose="020B0604030504040204" pitchFamily="34" charset="0"/>
                <a:cs typeface="Arial" charset="0"/>
              </a:rPr>
              <a:t>qualquer informação relativa a pessoa natural, singular, identificada ou identificável (“titular")</a:t>
            </a:r>
          </a:p>
          <a:p>
            <a:pPr marL="0" indent="0">
              <a:buNone/>
            </a:pPr>
            <a:endParaRPr lang="pt-BR" altLang="en-US" dirty="0">
              <a:ea typeface="Verdana" panose="020B0604030504040204" pitchFamily="34" charset="0"/>
              <a:cs typeface="Arial" charset="0"/>
            </a:endParaRPr>
          </a:p>
          <a:p>
            <a:r>
              <a:rPr lang="en-GB" altLang="en-US" i="1" dirty="0">
                <a:ea typeface="Verdana" panose="020B0604030504040204" pitchFamily="34" charset="0"/>
                <a:cs typeface="Arial" charset="0"/>
              </a:rPr>
              <a:t>Dado </a:t>
            </a:r>
            <a:r>
              <a:rPr lang="en-GB" altLang="en-US" i="1" dirty="0" err="1">
                <a:ea typeface="Verdana" panose="020B0604030504040204" pitchFamily="34" charset="0"/>
                <a:cs typeface="Arial" charset="0"/>
              </a:rPr>
              <a:t>pessoal</a:t>
            </a:r>
            <a:r>
              <a:rPr lang="en-GB" altLang="en-US" i="1" dirty="0">
                <a:ea typeface="Verdana" panose="020B0604030504040204" pitchFamily="34" charset="0"/>
                <a:cs typeface="Arial" charset="0"/>
              </a:rPr>
              <a:t>  </a:t>
            </a:r>
            <a:r>
              <a:rPr lang="en-GB" altLang="en-US" i="1" dirty="0" err="1">
                <a:ea typeface="Verdana" panose="020B0604030504040204" pitchFamily="34" charset="0"/>
                <a:cs typeface="Arial" charset="0"/>
              </a:rPr>
              <a:t>sensível</a:t>
            </a:r>
            <a:r>
              <a:rPr lang="en-GB" altLang="en-US" i="1" dirty="0">
                <a:ea typeface="Verdana" panose="020B0604030504040204" pitchFamily="34" charset="0"/>
                <a:cs typeface="Arial" charset="0"/>
              </a:rPr>
              <a:t> </a:t>
            </a:r>
            <a:r>
              <a:rPr lang="en-GB" altLang="en-US" dirty="0" err="1">
                <a:ea typeface="Verdana" panose="020B0604030504040204" pitchFamily="34" charset="0"/>
                <a:cs typeface="Arial" charset="0"/>
              </a:rPr>
              <a:t>significa</a:t>
            </a:r>
            <a:r>
              <a:rPr lang="en-GB" altLang="en-US" dirty="0">
                <a:ea typeface="Verdana" panose="020B0604030504040204" pitchFamily="34" charset="0"/>
                <a:cs typeface="Arial" charset="0"/>
              </a:rPr>
              <a:t>…</a:t>
            </a:r>
          </a:p>
          <a:p>
            <a:endParaRPr lang="en-GB" altLang="en-US" dirty="0">
              <a:ea typeface="Verdana" panose="020B0604030504040204" pitchFamily="34" charset="0"/>
              <a:cs typeface="Arial" charset="0"/>
            </a:endParaRPr>
          </a:p>
          <a:p>
            <a:pPr marL="0" indent="0">
              <a:buNone/>
            </a:pPr>
            <a:r>
              <a:rPr lang="en-GB" altLang="en-US" dirty="0">
                <a:ea typeface="Verdana" panose="020B0604030504040204" pitchFamily="34" charset="0"/>
                <a:cs typeface="Arial" charset="0"/>
              </a:rPr>
              <a:t> </a:t>
            </a:r>
            <a:r>
              <a:rPr lang="pt-BR" altLang="en-US" dirty="0">
                <a:ea typeface="Verdana" panose="020B0604030504040204" pitchFamily="34" charset="0"/>
                <a:cs typeface="Arial" charset="0"/>
              </a:rPr>
              <a:t>sobre origem racial ou étnica, convicção religiosa, opinião política, filiação a sindicato ou a organização de caráter religioso, filosófico ou político, dado referente à saúde ou à vida sexual, dado genético ou biométrico; dados sobre crianças e adolescentes;</a:t>
            </a:r>
            <a:endParaRPr lang="en-GB" altLang="en-US" dirty="0">
              <a:ea typeface="Verdana" panose="020B0604030504040204" pitchFamily="34" charset="0"/>
              <a:cs typeface="Arial" charset="0"/>
            </a:endParaRPr>
          </a:p>
        </p:txBody>
      </p:sp>
    </p:spTree>
    <p:extLst>
      <p:ext uri="{BB962C8B-B14F-4D97-AF65-F5344CB8AC3E}">
        <p14:creationId xmlns:p14="http://schemas.microsoft.com/office/powerpoint/2010/main" val="301928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629816"/>
            <a:ext cx="8229600" cy="1143000"/>
          </a:xfrm>
        </p:spPr>
        <p:txBody>
          <a:bodyPr/>
          <a:lstStyle/>
          <a:p>
            <a:r>
              <a:rPr lang="en-GB" altLang="en-US" dirty="0" err="1"/>
              <a:t>Termos</a:t>
            </a:r>
            <a:r>
              <a:rPr lang="en-GB" altLang="en-US" dirty="0"/>
              <a:t> </a:t>
            </a:r>
            <a:r>
              <a:rPr lang="en-GB" altLang="en-US" dirty="0" err="1"/>
              <a:t>Chave</a:t>
            </a:r>
            <a:endParaRPr lang="en-GB" altLang="en-US" dirty="0"/>
          </a:p>
        </p:txBody>
      </p:sp>
      <p:sp>
        <p:nvSpPr>
          <p:cNvPr id="14339" name="Content Placeholder 2"/>
          <p:cNvSpPr>
            <a:spLocks noGrp="1"/>
          </p:cNvSpPr>
          <p:nvPr>
            <p:ph idx="1"/>
          </p:nvPr>
        </p:nvSpPr>
        <p:spPr>
          <a:xfrm>
            <a:off x="457200" y="1729895"/>
            <a:ext cx="8229600" cy="4572115"/>
          </a:xfrm>
        </p:spPr>
        <p:txBody>
          <a:bodyPr/>
          <a:lstStyle/>
          <a:p>
            <a:r>
              <a:rPr lang="en-GB" altLang="en-US" i="1" dirty="0" err="1">
                <a:cs typeface="Arial" charset="0"/>
              </a:rPr>
              <a:t>Tratamento</a:t>
            </a:r>
            <a:r>
              <a:rPr lang="en-GB" altLang="en-US" i="1" dirty="0">
                <a:cs typeface="Arial" charset="0"/>
              </a:rPr>
              <a:t> </a:t>
            </a:r>
            <a:r>
              <a:rPr lang="en-GB" altLang="en-US" dirty="0" err="1">
                <a:cs typeface="Arial" charset="0"/>
              </a:rPr>
              <a:t>significa</a:t>
            </a:r>
            <a:r>
              <a:rPr lang="en-GB" altLang="en-US" dirty="0">
                <a:cs typeface="Arial" charset="0"/>
              </a:rPr>
              <a:t>…</a:t>
            </a:r>
          </a:p>
          <a:p>
            <a:pPr marL="0" indent="0">
              <a:buNone/>
            </a:pPr>
            <a:endParaRPr lang="en-GB" altLang="en-US" dirty="0">
              <a:latin typeface="Arial" charset="0"/>
              <a:cs typeface="Arial" charset="0"/>
            </a:endParaRPr>
          </a:p>
          <a:p>
            <a:pPr marL="0" indent="0">
              <a:buNone/>
            </a:pPr>
            <a:r>
              <a:rPr lang="pt-BR" altLang="en-US" dirty="0">
                <a:cs typeface="Arial" charset="0"/>
              </a:rPr>
              <a:t>toda e qualquer operação ou conjunto de operações realizadas em dados pessoais ou em conjuntos de dados pessoais, seja ou não por meios automatizados, como coleta, produção, recepção, classificação, utilização, acesso, reprodução, transmissão, distribuição, processamento, arquivamento, armazenamento, eliminação, avaliação ou controle da informação, modificação, comunicação, transferência, difusão ou extração</a:t>
            </a:r>
            <a:endParaRPr lang="en-GB" altLang="en-US" dirty="0">
              <a:latin typeface="Arial" charset="0"/>
              <a:cs typeface="Arial" charset="0"/>
            </a:endParaRPr>
          </a:p>
        </p:txBody>
      </p:sp>
    </p:spTree>
    <p:extLst>
      <p:ext uri="{BB962C8B-B14F-4D97-AF65-F5344CB8AC3E}">
        <p14:creationId xmlns:p14="http://schemas.microsoft.com/office/powerpoint/2010/main" val="1442861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629816"/>
            <a:ext cx="8229600" cy="1143000"/>
          </a:xfrm>
        </p:spPr>
        <p:txBody>
          <a:bodyPr/>
          <a:lstStyle/>
          <a:p>
            <a:r>
              <a:rPr lang="en-GB" altLang="en-US" dirty="0" err="1"/>
              <a:t>Termos</a:t>
            </a:r>
            <a:r>
              <a:rPr lang="en-GB" altLang="en-US" dirty="0"/>
              <a:t> </a:t>
            </a:r>
            <a:r>
              <a:rPr lang="en-GB" altLang="en-US" dirty="0" err="1"/>
              <a:t>Chave</a:t>
            </a:r>
            <a:endParaRPr lang="en-GB" altLang="en-US" dirty="0"/>
          </a:p>
        </p:txBody>
      </p:sp>
      <p:sp>
        <p:nvSpPr>
          <p:cNvPr id="14339" name="Content Placeholder 2"/>
          <p:cNvSpPr>
            <a:spLocks noGrp="1"/>
          </p:cNvSpPr>
          <p:nvPr>
            <p:ph idx="1"/>
          </p:nvPr>
        </p:nvSpPr>
        <p:spPr/>
        <p:txBody>
          <a:bodyPr/>
          <a:lstStyle/>
          <a:p>
            <a:r>
              <a:rPr lang="en-GB" altLang="en-US" i="1" dirty="0" err="1">
                <a:ea typeface="Verdana" panose="020B0604030504040204" pitchFamily="34" charset="0"/>
                <a:cs typeface="Arial" charset="0"/>
              </a:rPr>
              <a:t>Controlador</a:t>
            </a:r>
            <a:r>
              <a:rPr lang="en-GB" altLang="en-US" i="1" dirty="0">
                <a:ea typeface="Verdana" panose="020B0604030504040204" pitchFamily="34" charset="0"/>
                <a:cs typeface="Arial" charset="0"/>
              </a:rPr>
              <a:t> </a:t>
            </a:r>
            <a:r>
              <a:rPr lang="en-GB" altLang="en-US" dirty="0" err="1">
                <a:ea typeface="Verdana" panose="020B0604030504040204" pitchFamily="34" charset="0"/>
                <a:cs typeface="Arial" charset="0"/>
              </a:rPr>
              <a:t>significa</a:t>
            </a:r>
            <a:r>
              <a:rPr lang="en-GB" altLang="en-US" dirty="0">
                <a:ea typeface="Verdana" panose="020B0604030504040204" pitchFamily="34" charset="0"/>
                <a:cs typeface="Arial" charset="0"/>
              </a:rPr>
              <a:t>…</a:t>
            </a:r>
          </a:p>
          <a:p>
            <a:pPr marL="0" indent="0">
              <a:buNone/>
            </a:pPr>
            <a:endParaRPr lang="en-GB" altLang="en-US" dirty="0">
              <a:ea typeface="Verdana" panose="020B0604030504040204" pitchFamily="34" charset="0"/>
              <a:cs typeface="Arial" charset="0"/>
            </a:endParaRPr>
          </a:p>
          <a:p>
            <a:pPr marL="0" indent="0">
              <a:buNone/>
            </a:pPr>
            <a:r>
              <a:rPr lang="pt-BR" altLang="en-US" dirty="0">
                <a:ea typeface="Verdana" panose="020B0604030504040204" pitchFamily="34" charset="0"/>
                <a:cs typeface="Arial" charset="0"/>
              </a:rPr>
              <a:t>pessoa natural ou jurídica, de direito público ou privado, a quem competem as decisões referentes ao tratamento de dados pessoais, por isso é a pessoa à qual a LGPD impõe maior peso jurídico</a:t>
            </a:r>
            <a:endParaRPr lang="en-GB" altLang="en-US" dirty="0">
              <a:ea typeface="Verdana" panose="020B0604030504040204" pitchFamily="34" charset="0"/>
              <a:cs typeface="Arial" charset="0"/>
            </a:endParaRPr>
          </a:p>
        </p:txBody>
      </p:sp>
    </p:spTree>
    <p:extLst>
      <p:ext uri="{BB962C8B-B14F-4D97-AF65-F5344CB8AC3E}">
        <p14:creationId xmlns:p14="http://schemas.microsoft.com/office/powerpoint/2010/main" val="1484434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629816"/>
            <a:ext cx="8229600" cy="1143000"/>
          </a:xfrm>
        </p:spPr>
        <p:txBody>
          <a:bodyPr/>
          <a:lstStyle/>
          <a:p>
            <a:r>
              <a:rPr lang="en-GB" altLang="en-US" dirty="0" err="1"/>
              <a:t>Termos</a:t>
            </a:r>
            <a:r>
              <a:rPr lang="en-GB" altLang="en-US" dirty="0"/>
              <a:t> </a:t>
            </a:r>
            <a:r>
              <a:rPr lang="en-GB" altLang="en-US" dirty="0" err="1"/>
              <a:t>Chave</a:t>
            </a:r>
            <a:endParaRPr lang="en-GB" altLang="en-US" dirty="0"/>
          </a:p>
        </p:txBody>
      </p:sp>
      <p:sp>
        <p:nvSpPr>
          <p:cNvPr id="14339" name="Content Placeholder 2"/>
          <p:cNvSpPr>
            <a:spLocks noGrp="1"/>
          </p:cNvSpPr>
          <p:nvPr>
            <p:ph idx="1"/>
          </p:nvPr>
        </p:nvSpPr>
        <p:spPr/>
        <p:txBody>
          <a:bodyPr/>
          <a:lstStyle/>
          <a:p>
            <a:r>
              <a:rPr lang="en-GB" altLang="en-US" i="1" dirty="0" err="1">
                <a:ea typeface="Verdana" panose="020B0604030504040204" pitchFamily="34" charset="0"/>
                <a:cs typeface="Arial" charset="0"/>
              </a:rPr>
              <a:t>Operador</a:t>
            </a:r>
            <a:r>
              <a:rPr lang="en-GB" altLang="en-US" i="1" dirty="0">
                <a:ea typeface="Verdana" panose="020B0604030504040204" pitchFamily="34" charset="0"/>
                <a:cs typeface="Arial" charset="0"/>
              </a:rPr>
              <a:t> </a:t>
            </a:r>
            <a:r>
              <a:rPr lang="en-GB" altLang="en-US" dirty="0" err="1">
                <a:ea typeface="Verdana" panose="020B0604030504040204" pitchFamily="34" charset="0"/>
                <a:cs typeface="Arial" charset="0"/>
              </a:rPr>
              <a:t>significa</a:t>
            </a:r>
            <a:r>
              <a:rPr lang="en-GB" altLang="en-US" dirty="0">
                <a:ea typeface="Verdana" panose="020B0604030504040204" pitchFamily="34" charset="0"/>
                <a:cs typeface="Arial" charset="0"/>
              </a:rPr>
              <a:t>…</a:t>
            </a:r>
          </a:p>
          <a:p>
            <a:pPr marL="0" indent="0">
              <a:buNone/>
            </a:pPr>
            <a:endParaRPr lang="en-GB" altLang="en-US" dirty="0">
              <a:ea typeface="Verdana" panose="020B0604030504040204" pitchFamily="34" charset="0"/>
              <a:cs typeface="Arial" charset="0"/>
            </a:endParaRPr>
          </a:p>
          <a:p>
            <a:pPr marL="0" indent="0">
              <a:buNone/>
            </a:pPr>
            <a:r>
              <a:rPr lang="pt-BR" altLang="en-US" dirty="0">
                <a:ea typeface="Verdana" panose="020B0604030504040204" pitchFamily="34" charset="0"/>
                <a:cs typeface="Arial" charset="0"/>
              </a:rPr>
              <a:t>pessoa natural ou jurídica, de direito público ou privado, que realiza o tratamento de dados pessoais em nome do controlador. Sua atuação deve limitar-se as determinações do controlador ou de previsão legal;</a:t>
            </a:r>
            <a:endParaRPr lang="en-GB" altLang="en-US" dirty="0">
              <a:ea typeface="Verdana" panose="020B0604030504040204" pitchFamily="34" charset="0"/>
              <a:cs typeface="Arial" charset="0"/>
            </a:endParaRPr>
          </a:p>
        </p:txBody>
      </p:sp>
    </p:spTree>
    <p:extLst>
      <p:ext uri="{BB962C8B-B14F-4D97-AF65-F5344CB8AC3E}">
        <p14:creationId xmlns:p14="http://schemas.microsoft.com/office/powerpoint/2010/main" val="3769437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629816"/>
            <a:ext cx="8229600" cy="1143000"/>
          </a:xfrm>
        </p:spPr>
        <p:txBody>
          <a:bodyPr/>
          <a:lstStyle/>
          <a:p>
            <a:r>
              <a:rPr lang="en-GB" altLang="en-US" dirty="0" err="1"/>
              <a:t>Termos</a:t>
            </a:r>
            <a:r>
              <a:rPr lang="en-GB" altLang="en-US" dirty="0"/>
              <a:t> </a:t>
            </a:r>
            <a:r>
              <a:rPr lang="en-GB" altLang="en-US" dirty="0" err="1"/>
              <a:t>Chave</a:t>
            </a:r>
            <a:endParaRPr lang="en-GB" altLang="en-US" dirty="0"/>
          </a:p>
        </p:txBody>
      </p:sp>
      <p:sp>
        <p:nvSpPr>
          <p:cNvPr id="14339" name="Content Placeholder 2"/>
          <p:cNvSpPr>
            <a:spLocks noGrp="1"/>
          </p:cNvSpPr>
          <p:nvPr>
            <p:ph idx="1"/>
          </p:nvPr>
        </p:nvSpPr>
        <p:spPr/>
        <p:txBody>
          <a:bodyPr/>
          <a:lstStyle/>
          <a:p>
            <a:r>
              <a:rPr lang="en-GB" altLang="en-US" i="1" dirty="0" err="1">
                <a:ea typeface="Verdana" panose="020B0604030504040204" pitchFamily="34" charset="0"/>
                <a:cs typeface="Arial" charset="0"/>
              </a:rPr>
              <a:t>Encarregado</a:t>
            </a:r>
            <a:r>
              <a:rPr lang="en-GB" altLang="en-US" i="1" dirty="0">
                <a:ea typeface="Verdana" panose="020B0604030504040204" pitchFamily="34" charset="0"/>
                <a:cs typeface="Arial" charset="0"/>
              </a:rPr>
              <a:t> </a:t>
            </a:r>
            <a:r>
              <a:rPr lang="en-GB" altLang="en-US" dirty="0" err="1">
                <a:ea typeface="Verdana" panose="020B0604030504040204" pitchFamily="34" charset="0"/>
                <a:cs typeface="Arial" charset="0"/>
              </a:rPr>
              <a:t>significa</a:t>
            </a:r>
            <a:r>
              <a:rPr lang="en-GB" altLang="en-US" dirty="0">
                <a:ea typeface="Verdana" panose="020B0604030504040204" pitchFamily="34" charset="0"/>
                <a:cs typeface="Arial" charset="0"/>
              </a:rPr>
              <a:t>…</a:t>
            </a:r>
          </a:p>
          <a:p>
            <a:pPr marL="0" indent="0">
              <a:buNone/>
            </a:pPr>
            <a:endParaRPr lang="en-GB" altLang="en-US" dirty="0">
              <a:ea typeface="Verdana" panose="020B0604030504040204" pitchFamily="34" charset="0"/>
              <a:cs typeface="Arial" charset="0"/>
            </a:endParaRPr>
          </a:p>
          <a:p>
            <a:pPr marL="0" indent="0">
              <a:buNone/>
            </a:pPr>
            <a:r>
              <a:rPr lang="pt-BR" dirty="0">
                <a:ea typeface="Verdana" panose="020B0604030504040204" pitchFamily="34" charset="0"/>
              </a:rPr>
              <a:t>Pessoa indicada pelo controlador e/ou operador como canal de comunicação com os titulares dos dados e a ANPD</a:t>
            </a:r>
          </a:p>
        </p:txBody>
      </p:sp>
    </p:spTree>
    <p:extLst>
      <p:ext uri="{BB962C8B-B14F-4D97-AF65-F5344CB8AC3E}">
        <p14:creationId xmlns:p14="http://schemas.microsoft.com/office/powerpoint/2010/main" val="3051135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pt-BR" altLang="en-US" dirty="0"/>
              <a:t>Os 8 Princípios da LGPD</a:t>
            </a:r>
            <a:endParaRPr lang="en-GB" altLang="en-US" dirty="0"/>
          </a:p>
        </p:txBody>
      </p:sp>
      <p:sp>
        <p:nvSpPr>
          <p:cNvPr id="5" name="Content Placeholder 2">
            <a:extLst>
              <a:ext uri="{FF2B5EF4-FFF2-40B4-BE49-F238E27FC236}">
                <a16:creationId xmlns:a16="http://schemas.microsoft.com/office/drawing/2014/main" id="{596D4872-9750-4BD3-93BA-C613F8343D9D}"/>
              </a:ext>
            </a:extLst>
          </p:cNvPr>
          <p:cNvSpPr txBox="1">
            <a:spLocks/>
          </p:cNvSpPr>
          <p:nvPr/>
        </p:nvSpPr>
        <p:spPr bwMode="auto">
          <a:xfrm>
            <a:off x="446087" y="1556792"/>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lumMod val="75000"/>
                </a:schemeClr>
              </a:buClr>
            </a:pPr>
            <a:r>
              <a:rPr lang="en-GB" dirty="0" err="1">
                <a:latin typeface="Verdana" panose="020B0604030504040204" pitchFamily="34" charset="0"/>
                <a:ea typeface="Verdana" panose="020B0604030504040204" pitchFamily="34" charset="0"/>
                <a:cs typeface="Arial" panose="020B0604020202020204" pitchFamily="34" charset="0"/>
              </a:rPr>
              <a:t>Licitude</a:t>
            </a:r>
            <a:endParaRPr lang="en-GB" dirty="0">
              <a:latin typeface="Verdana" panose="020B0604030504040204" pitchFamily="34" charset="0"/>
              <a:ea typeface="Verdana" panose="020B0604030504040204" pitchFamily="34" charset="0"/>
              <a:cs typeface="Arial" panose="020B0604020202020204" pitchFamily="34" charset="0"/>
            </a:endParaRPr>
          </a:p>
          <a:p>
            <a:pPr>
              <a:buClr>
                <a:schemeClr val="tx2">
                  <a:lumMod val="75000"/>
                </a:schemeClr>
              </a:buClr>
            </a:pPr>
            <a:r>
              <a:rPr lang="en-GB" dirty="0" err="1">
                <a:latin typeface="Verdana" panose="020B0604030504040204" pitchFamily="34" charset="0"/>
                <a:ea typeface="Verdana" panose="020B0604030504040204" pitchFamily="34" charset="0"/>
                <a:cs typeface="Arial" panose="020B0604020202020204" pitchFamily="34" charset="0"/>
              </a:rPr>
              <a:t>Finalidade</a:t>
            </a:r>
            <a:endParaRPr lang="en-GB" dirty="0">
              <a:latin typeface="Verdana" panose="020B0604030504040204" pitchFamily="34" charset="0"/>
              <a:ea typeface="Verdana" panose="020B0604030504040204" pitchFamily="34" charset="0"/>
              <a:cs typeface="Arial" panose="020B0604020202020204" pitchFamily="34" charset="0"/>
            </a:endParaRPr>
          </a:p>
          <a:p>
            <a:pPr>
              <a:buClr>
                <a:schemeClr val="tx2">
                  <a:lumMod val="75000"/>
                </a:schemeClr>
              </a:buClr>
            </a:pPr>
            <a:r>
              <a:rPr lang="en-GB" dirty="0" err="1">
                <a:latin typeface="Verdana" panose="020B0604030504040204" pitchFamily="34" charset="0"/>
                <a:ea typeface="Verdana" panose="020B0604030504040204" pitchFamily="34" charset="0"/>
                <a:cs typeface="Arial" panose="020B0604020202020204" pitchFamily="34" charset="0"/>
              </a:rPr>
              <a:t>Adequação</a:t>
            </a:r>
            <a:endParaRPr lang="en-GB" dirty="0">
              <a:latin typeface="Verdana" panose="020B0604030504040204" pitchFamily="34" charset="0"/>
              <a:ea typeface="Verdana" panose="020B0604030504040204" pitchFamily="34" charset="0"/>
              <a:cs typeface="Arial" panose="020B0604020202020204" pitchFamily="34" charset="0"/>
            </a:endParaRPr>
          </a:p>
          <a:p>
            <a:pPr>
              <a:buClr>
                <a:schemeClr val="tx2">
                  <a:lumMod val="75000"/>
                </a:schemeClr>
              </a:buClr>
            </a:pPr>
            <a:r>
              <a:rPr lang="en-GB" dirty="0" err="1">
                <a:latin typeface="Verdana" panose="020B0604030504040204" pitchFamily="34" charset="0"/>
                <a:ea typeface="Verdana" panose="020B0604030504040204" pitchFamily="34" charset="0"/>
                <a:cs typeface="Arial" panose="020B0604020202020204" pitchFamily="34" charset="0"/>
              </a:rPr>
              <a:t>Necessidade</a:t>
            </a:r>
            <a:r>
              <a:rPr lang="en-GB" dirty="0">
                <a:latin typeface="Verdana" panose="020B0604030504040204" pitchFamily="34" charset="0"/>
                <a:ea typeface="Verdana" panose="020B0604030504040204" pitchFamily="34" charset="0"/>
                <a:cs typeface="Arial" panose="020B0604020202020204" pitchFamily="34" charset="0"/>
              </a:rPr>
              <a:t> </a:t>
            </a:r>
          </a:p>
          <a:p>
            <a:pPr>
              <a:buClr>
                <a:schemeClr val="tx2">
                  <a:lumMod val="75000"/>
                </a:schemeClr>
              </a:buClr>
            </a:pPr>
            <a:r>
              <a:rPr lang="en-GB" dirty="0" err="1">
                <a:latin typeface="Verdana" panose="020B0604030504040204" pitchFamily="34" charset="0"/>
                <a:ea typeface="Verdana" panose="020B0604030504040204" pitchFamily="34" charset="0"/>
                <a:cs typeface="Arial" panose="020B0604020202020204" pitchFamily="34" charset="0"/>
              </a:rPr>
              <a:t>Exatidão</a:t>
            </a:r>
            <a:endParaRPr lang="en-GB" dirty="0">
              <a:latin typeface="Verdana" panose="020B0604030504040204" pitchFamily="34" charset="0"/>
              <a:ea typeface="Verdana" panose="020B0604030504040204" pitchFamily="34" charset="0"/>
              <a:cs typeface="Arial" panose="020B0604020202020204" pitchFamily="34" charset="0"/>
            </a:endParaRPr>
          </a:p>
          <a:p>
            <a:pPr>
              <a:buClr>
                <a:schemeClr val="tx2">
                  <a:lumMod val="75000"/>
                </a:schemeClr>
              </a:buClr>
            </a:pPr>
            <a:r>
              <a:rPr lang="en-GB" dirty="0" err="1">
                <a:latin typeface="Verdana" panose="020B0604030504040204" pitchFamily="34" charset="0"/>
                <a:ea typeface="Verdana" panose="020B0604030504040204" pitchFamily="34" charset="0"/>
                <a:cs typeface="Arial" panose="020B0604020202020204" pitchFamily="34" charset="0"/>
              </a:rPr>
              <a:t>Transparência</a:t>
            </a:r>
            <a:endParaRPr lang="en-GB" dirty="0">
              <a:latin typeface="Verdana" panose="020B0604030504040204" pitchFamily="34" charset="0"/>
              <a:ea typeface="Verdana" panose="020B0604030504040204" pitchFamily="34" charset="0"/>
              <a:cs typeface="Arial" panose="020B0604020202020204" pitchFamily="34" charset="0"/>
            </a:endParaRPr>
          </a:p>
          <a:p>
            <a:pPr>
              <a:buClr>
                <a:schemeClr val="tx2">
                  <a:lumMod val="75000"/>
                </a:schemeClr>
              </a:buClr>
            </a:pPr>
            <a:r>
              <a:rPr lang="en-GB" dirty="0" err="1">
                <a:latin typeface="Verdana" panose="020B0604030504040204" pitchFamily="34" charset="0"/>
                <a:ea typeface="Verdana" panose="020B0604030504040204" pitchFamily="34" charset="0"/>
                <a:cs typeface="Arial" panose="020B0604020202020204" pitchFamily="34" charset="0"/>
              </a:rPr>
              <a:t>Segurança</a:t>
            </a:r>
            <a:endParaRPr lang="en-GB" dirty="0">
              <a:latin typeface="Verdana" panose="020B0604030504040204" pitchFamily="34" charset="0"/>
              <a:ea typeface="Verdana" panose="020B0604030504040204" pitchFamily="34" charset="0"/>
              <a:cs typeface="Arial" panose="020B0604020202020204" pitchFamily="34" charset="0"/>
            </a:endParaRPr>
          </a:p>
          <a:p>
            <a:pPr>
              <a:buClr>
                <a:schemeClr val="tx2">
                  <a:lumMod val="75000"/>
                </a:schemeClr>
              </a:buClr>
            </a:pPr>
            <a:r>
              <a:rPr lang="en-GB" dirty="0" err="1">
                <a:latin typeface="Verdana" panose="020B0604030504040204" pitchFamily="34" charset="0"/>
                <a:ea typeface="Verdana" panose="020B0604030504040204" pitchFamily="34" charset="0"/>
                <a:cs typeface="Arial" panose="020B0604020202020204" pitchFamily="34" charset="0"/>
              </a:rPr>
              <a:t>Responsabilidade</a:t>
            </a:r>
            <a:endParaRPr lang="en-GB" dirty="0">
              <a:latin typeface="Verdana" panose="020B0604030504040204" pitchFamily="34" charset="0"/>
              <a:ea typeface="Verdana" panose="020B060403050404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2562274"/>
      </p:ext>
    </p:extLst>
  </p:cSld>
  <p:clrMapOvr>
    <a:masterClrMapping/>
  </p:clrMapOvr>
</p:sld>
</file>

<file path=ppt/theme/theme1.xml><?xml version="1.0" encoding="utf-8"?>
<a:theme xmlns:a="http://schemas.openxmlformats.org/drawingml/2006/main" name="Tutel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utelas" id="{C6A66708-E077-4D91-8756-82AA9125E47F}" vid="{E3CFF3BF-7B77-4D38-83F2-BBD26E4E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Tutelas</Template>
  <TotalTime>6</TotalTime>
  <Words>2555</Words>
  <Application>Microsoft Office PowerPoint</Application>
  <PresentationFormat>Apresentação na tela (4:3)</PresentationFormat>
  <Paragraphs>230</Paragraphs>
  <Slides>15</Slides>
  <Notes>15</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15</vt:i4>
      </vt:variant>
    </vt:vector>
  </HeadingPairs>
  <TitlesOfParts>
    <vt:vector size="20" baseType="lpstr">
      <vt:lpstr>Arial</vt:lpstr>
      <vt:lpstr>Calibri</vt:lpstr>
      <vt:lpstr>Verdana</vt:lpstr>
      <vt:lpstr>Wingdings 2</vt:lpstr>
      <vt:lpstr>Tutelas</vt:lpstr>
      <vt:lpstr>Apresentação do PowerPoint</vt:lpstr>
      <vt:lpstr>Tópicos</vt:lpstr>
      <vt:lpstr>O que é LGPD?</vt:lpstr>
      <vt:lpstr>Termos Chave</vt:lpstr>
      <vt:lpstr>Termos Chave</vt:lpstr>
      <vt:lpstr>Termos Chave</vt:lpstr>
      <vt:lpstr>Termos Chave</vt:lpstr>
      <vt:lpstr>Termos Chave</vt:lpstr>
      <vt:lpstr>Os 8 Princípios da LGPD</vt:lpstr>
      <vt:lpstr>Os Direitos do Titular de Dados</vt:lpstr>
      <vt:lpstr>Mudanças Contratuais</vt:lpstr>
      <vt:lpstr>Governança e Boas Práticas</vt:lpstr>
      <vt:lpstr>Avaliações de Impacto da Proteção de Dados</vt:lpstr>
      <vt:lpstr>Conclusão</vt:lpstr>
      <vt:lpstr>Dúvidas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Zachariah Zagol</dc:creator>
  <cp:lastModifiedBy>Giovanna Souza</cp:lastModifiedBy>
  <cp:revision>3</cp:revision>
  <dcterms:created xsi:type="dcterms:W3CDTF">2019-11-18T22:44:22Z</dcterms:created>
  <dcterms:modified xsi:type="dcterms:W3CDTF">2022-02-11T12:10:08Z</dcterms:modified>
</cp:coreProperties>
</file>