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6"/>
  </p:notesMasterIdLst>
  <p:sldIdLst>
    <p:sldId id="258" r:id="rId2"/>
    <p:sldId id="288" r:id="rId3"/>
    <p:sldId id="265" r:id="rId4"/>
    <p:sldId id="2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  <p:cmAuthor id="2" name="Giovanna Souza" initials="GS" lastIdx="1" clrIdx="1">
    <p:extLst>
      <p:ext uri="{19B8F6BF-5375-455C-9EA6-DF929625EA0E}">
        <p15:presenceInfo xmlns:p15="http://schemas.microsoft.com/office/powerpoint/2012/main" userId="7b96a74a7fd5cc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89748" autoAdjust="0"/>
  </p:normalViewPr>
  <p:slideViewPr>
    <p:cSldViewPr snapToGrid="0">
      <p:cViewPr varScale="1">
        <p:scale>
          <a:sx n="95" d="100"/>
          <a:sy n="95" d="100"/>
        </p:scale>
        <p:origin x="236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57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743450"/>
          </a:xfrm>
        </p:spPr>
        <p:txBody>
          <a:bodyPr/>
          <a:lstStyle/>
          <a:p>
            <a:r>
              <a:rPr lang="pt-BR" b="1" noProof="0" dirty="0"/>
              <a:t>Notas</a:t>
            </a:r>
            <a:r>
              <a:rPr lang="en-GB" b="1" dirty="0"/>
              <a:t> para o </a:t>
            </a:r>
            <a:r>
              <a:rPr lang="pt-BR" b="1" noProof="0" dirty="0"/>
              <a:t>Apresentador</a:t>
            </a:r>
            <a:r>
              <a:rPr lang="en-GB" b="1" dirty="0"/>
              <a:t>:</a:t>
            </a:r>
          </a:p>
          <a:p>
            <a:endParaRPr lang="pt-BR" sz="14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Objetivo deste documento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 apresentação destina-se relatar o andamento do projeto, e dar suporte ao advogado/consultor para comunicar seu cliente sobre o andamento do projeto, e o planejamento de novas etapas. Sendo assim, atualize essa apresentação à cada reunião de prosseguimento do projeto, de acordo com as pendencias, planejamento e conclusão de etapas.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Orientação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Geral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/>
              <a:t>Cada reunião deve ter uma apresentação personalizada de acor</a:t>
            </a:r>
            <a:r>
              <a:rPr lang="pt-BR" dirty="0"/>
              <a:t>do com o que esta pendente, o que foi concluído e quais os próximos passos à serem executados. Use essa apresentação para orientar e registrar o andamento do projeto. </a:t>
            </a:r>
            <a:endParaRPr lang="pt-BR" baseline="0" dirty="0"/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Frequência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Revisão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Recomendamos que este documento seja revisado antes de cada reunião para garantir que ele esteja delimitando corretamente tudo o que foi executado naquela semana/quinzena.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Notas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 para o </a:t>
            </a: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Apresentador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Este cronograma deve se assemelhar ao que foi delimitado no documento de iniciação do projeto (01-A).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Para tanto, ele servirá como apoio para ter uma visão macro do projeto, analisando o cumprimento, pendência ou planejamento das etapas de acordo com o andamento do projeto.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Você deve estabelecer as cores com o que de fato está acontecendo no projeto em cada reunião. Mesmo que a etapa não for concluída dentro do prazo previsto, ela deverá constar como “pendente” para levantar pontos de atenção ao seu cliente, de modo que essa tarefa está em atraso e necessita ser cumprido.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Em suma, essa tabela servirá como um panorama geral de como está o andamento do projeto e a conclusão de suas etapas.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2573981"/>
            <a:ext cx="5719763" cy="2160239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Status </a:t>
            </a:r>
            <a:r>
              <a:rPr lang="pt-BR" altLang="en-US" sz="4000" b="1" dirty="0" err="1">
                <a:latin typeface="Arial" charset="0"/>
                <a:cs typeface="Arial" charset="0"/>
              </a:rPr>
              <a:t>Report</a:t>
            </a:r>
            <a:r>
              <a:rPr lang="pt-BR" altLang="en-US" sz="4000" b="1" dirty="0">
                <a:latin typeface="Arial" charset="0"/>
                <a:cs typeface="Arial" charset="0"/>
              </a:rPr>
              <a:t> – </a:t>
            </a:r>
          </a:p>
          <a:p>
            <a:pPr marL="0" indent="0" algn="ctr">
              <a:buNone/>
            </a:pPr>
            <a:r>
              <a:rPr lang="pt-BR" altLang="en-US" sz="3200" b="1" dirty="0" err="1">
                <a:latin typeface="Arial" charset="0"/>
                <a:cs typeface="Arial" charset="0"/>
              </a:rPr>
              <a:t>Compliance</a:t>
            </a:r>
            <a:r>
              <a:rPr lang="pt-BR" altLang="en-US" sz="3200" b="1" dirty="0">
                <a:latin typeface="Arial" charset="0"/>
                <a:cs typeface="Arial" charset="0"/>
              </a:rPr>
              <a:t> Trabalhista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pt-BR" altLang="en-US" dirty="0"/>
              <a:t>Cronograma Macro do Projeto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2A846E4A-E610-4B5D-BBCF-2B5D8B62C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749900"/>
              </p:ext>
            </p:extLst>
          </p:nvPr>
        </p:nvGraphicFramePr>
        <p:xfrm>
          <a:off x="2171159" y="1941915"/>
          <a:ext cx="6959589" cy="2314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733">
                  <a:extLst>
                    <a:ext uri="{9D8B030D-6E8A-4147-A177-3AD203B41FA5}">
                      <a16:colId xmlns:a16="http://schemas.microsoft.com/office/drawing/2014/main" val="460753643"/>
                    </a:ext>
                  </a:extLst>
                </a:gridCol>
                <a:gridCol w="5832856">
                  <a:extLst>
                    <a:ext uri="{9D8B030D-6E8A-4147-A177-3AD203B41FA5}">
                      <a16:colId xmlns:a16="http://schemas.microsoft.com/office/drawing/2014/main" val="1006458671"/>
                    </a:ext>
                  </a:extLst>
                </a:gridCol>
              </a:tblGrid>
              <a:tr h="39402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ETAPA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PRAZO (INÍCIO E FIM)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337546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r>
                        <a:rPr lang="pt-BR" dirty="0"/>
                        <a:t>ETAPA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8945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097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1713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331847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691178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9A0CD3DD-5879-4463-B3C3-59A047CCE024}"/>
              </a:ext>
            </a:extLst>
          </p:cNvPr>
          <p:cNvSpPr/>
          <p:nvPr/>
        </p:nvSpPr>
        <p:spPr>
          <a:xfrm>
            <a:off x="1948475" y="5565864"/>
            <a:ext cx="222684" cy="2016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13">
            <a:extLst>
              <a:ext uri="{FF2B5EF4-FFF2-40B4-BE49-F238E27FC236}">
                <a16:creationId xmlns:a16="http://schemas.microsoft.com/office/drawing/2014/main" id="{63C74B92-4330-4517-9020-D3397F4D0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159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Etapa Concluída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67BD2E6-1E55-4753-92D5-5E8B2694FA3D}"/>
              </a:ext>
            </a:extLst>
          </p:cNvPr>
          <p:cNvSpPr/>
          <p:nvPr/>
        </p:nvSpPr>
        <p:spPr>
          <a:xfrm>
            <a:off x="4067029" y="5565864"/>
            <a:ext cx="222684" cy="2016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B4905499-1639-4EF4-A17C-CFDFF5AF1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713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5D66E30-3234-4FA5-B73B-DAEF6C15BF9E}"/>
              </a:ext>
            </a:extLst>
          </p:cNvPr>
          <p:cNvSpPr/>
          <p:nvPr/>
        </p:nvSpPr>
        <p:spPr>
          <a:xfrm>
            <a:off x="5854265" y="5565864"/>
            <a:ext cx="222684" cy="20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763A3393-B19A-45FC-AAF7-B333BF00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576" y="5491195"/>
            <a:ext cx="24370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accent2">
                    <a:lumMod val="75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Atrasada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2A4840ED-AD3A-409B-A682-AB33D4EFF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0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rgbClr val="0070C0"/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Planejada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A9A398-C4B7-4DE7-AE5C-A707A6A3912D}"/>
              </a:ext>
            </a:extLst>
          </p:cNvPr>
          <p:cNvSpPr/>
          <p:nvPr/>
        </p:nvSpPr>
        <p:spPr>
          <a:xfrm>
            <a:off x="8596206" y="5565864"/>
            <a:ext cx="222684" cy="20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D1ACC-1EDA-4FD7-BD8B-8A6FF4477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817" y="1167653"/>
            <a:ext cx="32582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Marco atual: XX/XX/XXXX</a:t>
            </a:r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262773" y="-214059"/>
            <a:ext cx="4476750" cy="1165982"/>
          </a:xfrm>
        </p:spPr>
        <p:txBody>
          <a:bodyPr>
            <a:normAutofit/>
          </a:bodyPr>
          <a:lstStyle/>
          <a:p>
            <a:pPr algn="ctr"/>
            <a:r>
              <a:rPr lang="en-GB" sz="2800" dirty="0" err="1"/>
              <a:t>Painel</a:t>
            </a:r>
            <a:r>
              <a:rPr lang="en-GB" sz="2800" dirty="0"/>
              <a:t> de Progresso</a:t>
            </a:r>
          </a:p>
        </p:txBody>
      </p:sp>
      <p:sp>
        <p:nvSpPr>
          <p:cNvPr id="7" name="Oval 3">
            <a:extLst>
              <a:ext uri="{FF2B5EF4-FFF2-40B4-BE49-F238E27FC236}">
                <a16:creationId xmlns:a16="http://schemas.microsoft.com/office/drawing/2014/main" id="{03E60C5D-96EA-433D-88DD-FCA713A61573}"/>
              </a:ext>
            </a:extLst>
          </p:cNvPr>
          <p:cNvSpPr/>
          <p:nvPr/>
        </p:nvSpPr>
        <p:spPr>
          <a:xfrm>
            <a:off x="256061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600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8" name="Arc 4">
            <a:extLst>
              <a:ext uri="{FF2B5EF4-FFF2-40B4-BE49-F238E27FC236}">
                <a16:creationId xmlns:a16="http://schemas.microsoft.com/office/drawing/2014/main" id="{631BE1F6-13E0-4907-A241-316C5603836B}"/>
              </a:ext>
            </a:extLst>
          </p:cNvPr>
          <p:cNvSpPr/>
          <p:nvPr/>
        </p:nvSpPr>
        <p:spPr>
          <a:xfrm>
            <a:off x="2561459" y="638060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C87170AC-DFF6-4242-94B4-5ADF7C0E8593}"/>
              </a:ext>
            </a:extLst>
          </p:cNvPr>
          <p:cNvSpPr/>
          <p:nvPr/>
        </p:nvSpPr>
        <p:spPr>
          <a:xfrm>
            <a:off x="418079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id="{6CE0DBC6-B24E-4CEC-8602-9C9B6045562B}"/>
              </a:ext>
            </a:extLst>
          </p:cNvPr>
          <p:cNvSpPr/>
          <p:nvPr/>
        </p:nvSpPr>
        <p:spPr>
          <a:xfrm>
            <a:off x="580027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5E48DD42-4105-4221-A872-551618530F64}"/>
              </a:ext>
            </a:extLst>
          </p:cNvPr>
          <p:cNvSpPr/>
          <p:nvPr/>
        </p:nvSpPr>
        <p:spPr>
          <a:xfrm>
            <a:off x="742045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8A484A05-7FE1-490A-9A88-0184F8CA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298" y="862672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3" name="Oval 20">
            <a:extLst>
              <a:ext uri="{FF2B5EF4-FFF2-40B4-BE49-F238E27FC236}">
                <a16:creationId xmlns:a16="http://schemas.microsoft.com/office/drawing/2014/main" id="{8834DB01-5DBC-444E-B883-A86DB1D8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919" y="935827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F4F6F3EE-8FB7-42D4-9A8C-47557EC0B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080" y="826233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524F0F0A-1452-41AF-866E-E4F33A0CF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0240" y="826235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1E4BD28E-9F2C-48F1-9220-B49FE4D94CC8}"/>
              </a:ext>
            </a:extLst>
          </p:cNvPr>
          <p:cNvSpPr/>
          <p:nvPr/>
        </p:nvSpPr>
        <p:spPr>
          <a:xfrm>
            <a:off x="2561459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REALIZADAS</a:t>
            </a:r>
          </a:p>
        </p:txBody>
      </p:sp>
      <p:sp>
        <p:nvSpPr>
          <p:cNvPr id="17" name="Rectangle 36">
            <a:extLst>
              <a:ext uri="{FF2B5EF4-FFF2-40B4-BE49-F238E27FC236}">
                <a16:creationId xmlns:a16="http://schemas.microsoft.com/office/drawing/2014/main" id="{D1DFB766-8F26-4AAC-B7CB-9A68F1C981B4}"/>
              </a:ext>
            </a:extLst>
          </p:cNvPr>
          <p:cNvSpPr/>
          <p:nvPr/>
        </p:nvSpPr>
        <p:spPr>
          <a:xfrm>
            <a:off x="5806696" y="1476773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pt-BR" b="1" dirty="0">
                <a:solidFill>
                  <a:srgbClr val="003399"/>
                </a:solidFill>
              </a:rPr>
              <a:t>SUPORTE</a:t>
            </a:r>
            <a:endParaRPr lang="en-US" b="1" dirty="0">
              <a:solidFill>
                <a:srgbClr val="003399"/>
              </a:solidFill>
            </a:endParaRPr>
          </a:p>
        </p:txBody>
      </p:sp>
      <p:sp>
        <p:nvSpPr>
          <p:cNvPr id="18" name="Rectangle 37">
            <a:extLst>
              <a:ext uri="{FF2B5EF4-FFF2-40B4-BE49-F238E27FC236}">
                <a16:creationId xmlns:a16="http://schemas.microsoft.com/office/drawing/2014/main" id="{14A623BA-44DE-49FA-AA52-B1C1383DF7F1}"/>
              </a:ext>
            </a:extLst>
          </p:cNvPr>
          <p:cNvSpPr/>
          <p:nvPr/>
        </p:nvSpPr>
        <p:spPr>
          <a:xfrm>
            <a:off x="7399168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b="1" dirty="0">
                <a:solidFill>
                  <a:srgbClr val="003399"/>
                </a:solidFill>
              </a:rPr>
              <a:t>ATENÇÃO</a:t>
            </a:r>
          </a:p>
        </p:txBody>
      </p:sp>
      <p:sp>
        <p:nvSpPr>
          <p:cNvPr id="19" name="Freeform 111">
            <a:extLst>
              <a:ext uri="{FF2B5EF4-FFF2-40B4-BE49-F238E27FC236}">
                <a16:creationId xmlns:a16="http://schemas.microsoft.com/office/drawing/2014/main" id="{9BAE295F-3AA6-4E4B-80D0-BEE9FFA7470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117530" y="927832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0" name="Rectangle 35">
            <a:extLst>
              <a:ext uri="{FF2B5EF4-FFF2-40B4-BE49-F238E27FC236}">
                <a16:creationId xmlns:a16="http://schemas.microsoft.com/office/drawing/2014/main" id="{B36D2E63-140F-4D5B-AD4F-3E99980A9595}"/>
              </a:ext>
            </a:extLst>
          </p:cNvPr>
          <p:cNvSpPr/>
          <p:nvPr/>
        </p:nvSpPr>
        <p:spPr>
          <a:xfrm>
            <a:off x="4153931" y="1486526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PRÓXIMAS  </a:t>
            </a:r>
          </a:p>
        </p:txBody>
      </p:sp>
      <p:sp>
        <p:nvSpPr>
          <p:cNvPr id="21" name="Arc 10">
            <a:extLst>
              <a:ext uri="{FF2B5EF4-FFF2-40B4-BE49-F238E27FC236}">
                <a16:creationId xmlns:a16="http://schemas.microsoft.com/office/drawing/2014/main" id="{7C6D3F4C-42E4-4977-8639-1B391D797F62}"/>
              </a:ext>
            </a:extLst>
          </p:cNvPr>
          <p:cNvSpPr/>
          <p:nvPr/>
        </p:nvSpPr>
        <p:spPr>
          <a:xfrm rot="10800000">
            <a:off x="7443434" y="635469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2" name="Arc 8">
            <a:extLst>
              <a:ext uri="{FF2B5EF4-FFF2-40B4-BE49-F238E27FC236}">
                <a16:creationId xmlns:a16="http://schemas.microsoft.com/office/drawing/2014/main" id="{F3A886F5-9CF3-42CA-8C48-350402D0F2B1}"/>
              </a:ext>
            </a:extLst>
          </p:cNvPr>
          <p:cNvSpPr/>
          <p:nvPr/>
        </p:nvSpPr>
        <p:spPr>
          <a:xfrm>
            <a:off x="5806696" y="597846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3" name="Arc 6">
            <a:extLst>
              <a:ext uri="{FF2B5EF4-FFF2-40B4-BE49-F238E27FC236}">
                <a16:creationId xmlns:a16="http://schemas.microsoft.com/office/drawing/2014/main" id="{B7744DC0-FCEA-4545-80ED-6BE265C335F2}"/>
              </a:ext>
            </a:extLst>
          </p:cNvPr>
          <p:cNvSpPr/>
          <p:nvPr/>
        </p:nvSpPr>
        <p:spPr>
          <a:xfrm rot="10800000">
            <a:off x="4181639" y="618376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5" name="Oval 9">
            <a:extLst>
              <a:ext uri="{FF2B5EF4-FFF2-40B4-BE49-F238E27FC236}">
                <a16:creationId xmlns:a16="http://schemas.microsoft.com/office/drawing/2014/main" id="{9A94566E-F8B1-4FE0-838A-E3B23BDB48FF}"/>
              </a:ext>
            </a:extLst>
          </p:cNvPr>
          <p:cNvSpPr/>
          <p:nvPr/>
        </p:nvSpPr>
        <p:spPr>
          <a:xfrm>
            <a:off x="804776" y="239622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9337EF89-775E-45D7-A4BB-B7B63DB3CCED}"/>
              </a:ext>
            </a:extLst>
          </p:cNvPr>
          <p:cNvSpPr/>
          <p:nvPr/>
        </p:nvSpPr>
        <p:spPr>
          <a:xfrm>
            <a:off x="805351" y="4336966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8" name="Oval 9">
            <a:extLst>
              <a:ext uri="{FF2B5EF4-FFF2-40B4-BE49-F238E27FC236}">
                <a16:creationId xmlns:a16="http://schemas.microsoft.com/office/drawing/2014/main" id="{06F57BE8-C30B-465B-9A16-9D9F88514F65}"/>
              </a:ext>
            </a:extLst>
          </p:cNvPr>
          <p:cNvSpPr/>
          <p:nvPr/>
        </p:nvSpPr>
        <p:spPr>
          <a:xfrm>
            <a:off x="6329900" y="240535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58DA032E-5EB0-4E19-8A62-B7975AFE0E47}"/>
              </a:ext>
            </a:extLst>
          </p:cNvPr>
          <p:cNvSpPr/>
          <p:nvPr/>
        </p:nvSpPr>
        <p:spPr>
          <a:xfrm>
            <a:off x="6329900" y="434270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30" name="Arc 10">
            <a:extLst>
              <a:ext uri="{FF2B5EF4-FFF2-40B4-BE49-F238E27FC236}">
                <a16:creationId xmlns:a16="http://schemas.microsoft.com/office/drawing/2014/main" id="{F4897BC3-F4C7-40BE-8274-634EE3E1A136}"/>
              </a:ext>
            </a:extLst>
          </p:cNvPr>
          <p:cNvSpPr/>
          <p:nvPr/>
        </p:nvSpPr>
        <p:spPr>
          <a:xfrm rot="10800000">
            <a:off x="6331592" y="4341431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0EEF6A58-4F36-4426-96F8-85CE20F07DF7}"/>
              </a:ext>
            </a:extLst>
          </p:cNvPr>
          <p:cNvSpPr/>
          <p:nvPr/>
        </p:nvSpPr>
        <p:spPr>
          <a:xfrm>
            <a:off x="6329900" y="2405353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2" name="Arc 6">
            <a:extLst>
              <a:ext uri="{FF2B5EF4-FFF2-40B4-BE49-F238E27FC236}">
                <a16:creationId xmlns:a16="http://schemas.microsoft.com/office/drawing/2014/main" id="{96F4E4FE-70AD-48F3-B896-EE51ADB8BBA6}"/>
              </a:ext>
            </a:extLst>
          </p:cNvPr>
          <p:cNvSpPr/>
          <p:nvPr/>
        </p:nvSpPr>
        <p:spPr>
          <a:xfrm rot="10800000">
            <a:off x="806468" y="4329528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3" name="Arc 4">
            <a:extLst>
              <a:ext uri="{FF2B5EF4-FFF2-40B4-BE49-F238E27FC236}">
                <a16:creationId xmlns:a16="http://schemas.microsoft.com/office/drawing/2014/main" id="{1D2BAEC1-13FA-45DB-9675-B070B660E322}"/>
              </a:ext>
            </a:extLst>
          </p:cNvPr>
          <p:cNvSpPr/>
          <p:nvPr/>
        </p:nvSpPr>
        <p:spPr>
          <a:xfrm>
            <a:off x="806468" y="2405353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4" name="Oval 15">
            <a:extLst>
              <a:ext uri="{FF2B5EF4-FFF2-40B4-BE49-F238E27FC236}">
                <a16:creationId xmlns:a16="http://schemas.microsoft.com/office/drawing/2014/main" id="{8CCE0982-4153-4DD8-8A94-6B91826E6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151" y="2934133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5" name="Oval 19">
            <a:extLst>
              <a:ext uri="{FF2B5EF4-FFF2-40B4-BE49-F238E27FC236}">
                <a16:creationId xmlns:a16="http://schemas.microsoft.com/office/drawing/2014/main" id="{86F89C48-4AE9-4B5B-BE2A-891E95578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402" y="4867481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6" name="Oval 20">
            <a:extLst>
              <a:ext uri="{FF2B5EF4-FFF2-40B4-BE49-F238E27FC236}">
                <a16:creationId xmlns:a16="http://schemas.microsoft.com/office/drawing/2014/main" id="{054AF34F-8D2F-4810-B362-CA5643D28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256" y="2977888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7" name="Oval 18">
            <a:extLst>
              <a:ext uri="{FF2B5EF4-FFF2-40B4-BE49-F238E27FC236}">
                <a16:creationId xmlns:a16="http://schemas.microsoft.com/office/drawing/2014/main" id="{1542FBC5-4A11-4C12-90FF-AB3660054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980" y="4867481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8" name="Freeform 111">
            <a:extLst>
              <a:ext uri="{FF2B5EF4-FFF2-40B4-BE49-F238E27FC236}">
                <a16:creationId xmlns:a16="http://schemas.microsoft.com/office/drawing/2014/main" id="{C2499D9F-B43F-4BAE-9194-37B65CF8433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7040430" y="4969080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D1560264-4BFD-43FB-8895-916D66988C20}"/>
              </a:ext>
            </a:extLst>
          </p:cNvPr>
          <p:cNvSpPr txBox="1"/>
          <p:nvPr/>
        </p:nvSpPr>
        <p:spPr>
          <a:xfrm>
            <a:off x="8016413" y="2609983"/>
            <a:ext cx="3836919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precisam de suporte/esclarecimento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92ED6FF-8039-43D9-A192-3BF641E2E046}"/>
              </a:ext>
            </a:extLst>
          </p:cNvPr>
          <p:cNvSpPr txBox="1"/>
          <p:nvPr/>
        </p:nvSpPr>
        <p:spPr>
          <a:xfrm>
            <a:off x="2485680" y="4491736"/>
            <a:ext cx="3777887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são as próximas tarefas que foram planejadas para o prosseguimento do projeto na próxima semana/quinzena.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C787498A-B9D3-4304-BE65-8E776ECCD0AA}"/>
              </a:ext>
            </a:extLst>
          </p:cNvPr>
          <p:cNvSpPr txBox="1"/>
          <p:nvPr/>
        </p:nvSpPr>
        <p:spPr>
          <a:xfrm>
            <a:off x="8016414" y="4491735"/>
            <a:ext cx="3838036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não foram realizadas/ concluídas, que se encontram em atraso,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FC256167-2287-4945-86F8-BFC3826B8C73}"/>
              </a:ext>
            </a:extLst>
          </p:cNvPr>
          <p:cNvSpPr txBox="1"/>
          <p:nvPr/>
        </p:nvSpPr>
        <p:spPr>
          <a:xfrm>
            <a:off x="2426837" y="2477752"/>
            <a:ext cx="3599060" cy="1282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foram realizadas/ concluídas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5" name="Balão de Fala: Retângulo 4">
            <a:extLst>
              <a:ext uri="{FF2B5EF4-FFF2-40B4-BE49-F238E27FC236}">
                <a16:creationId xmlns:a16="http://schemas.microsoft.com/office/drawing/2014/main" id="{F868DD37-22B0-4006-8114-5F8017CD2A99}"/>
              </a:ext>
            </a:extLst>
          </p:cNvPr>
          <p:cNvSpPr/>
          <p:nvPr/>
        </p:nvSpPr>
        <p:spPr>
          <a:xfrm>
            <a:off x="6516057" y="1122014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Balão de Fala: Retângulo 42">
            <a:extLst>
              <a:ext uri="{FF2B5EF4-FFF2-40B4-BE49-F238E27FC236}">
                <a16:creationId xmlns:a16="http://schemas.microsoft.com/office/drawing/2014/main" id="{5FC89BE1-8303-42F8-9BDF-78313DA9BDFA}"/>
              </a:ext>
            </a:extLst>
          </p:cNvPr>
          <p:cNvSpPr/>
          <p:nvPr/>
        </p:nvSpPr>
        <p:spPr>
          <a:xfrm>
            <a:off x="6998260" y="3168996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: para a Direita 44">
            <a:extLst>
              <a:ext uri="{FF2B5EF4-FFF2-40B4-BE49-F238E27FC236}">
                <a16:creationId xmlns:a16="http://schemas.microsoft.com/office/drawing/2014/main" id="{BA4BD91F-2CF7-4071-A72D-F7535F4EA3FB}"/>
              </a:ext>
            </a:extLst>
          </p:cNvPr>
          <p:cNvSpPr/>
          <p:nvPr/>
        </p:nvSpPr>
        <p:spPr>
          <a:xfrm>
            <a:off x="1474220" y="5020867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: para a Direita 45">
            <a:extLst>
              <a:ext uri="{FF2B5EF4-FFF2-40B4-BE49-F238E27FC236}">
                <a16:creationId xmlns:a16="http://schemas.microsoft.com/office/drawing/2014/main" id="{DF6C0C21-D662-4D2D-8041-3D53F7EE1B88}"/>
              </a:ext>
            </a:extLst>
          </p:cNvPr>
          <p:cNvSpPr/>
          <p:nvPr/>
        </p:nvSpPr>
        <p:spPr>
          <a:xfrm>
            <a:off x="4840488" y="1023624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2" name="Imagem 51">
            <a:extLst>
              <a:ext uri="{FF2B5EF4-FFF2-40B4-BE49-F238E27FC236}">
                <a16:creationId xmlns:a16="http://schemas.microsoft.com/office/drawing/2014/main" id="{8A44455A-3D2C-4895-A04D-B31311F9F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609" y="994825"/>
            <a:ext cx="247650" cy="247650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2F87A23F-3971-4518-9EB9-F1A687D26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90" y="3102223"/>
            <a:ext cx="247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3419770"/>
            <a:ext cx="5719763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Dúvidas</a:t>
            </a:r>
            <a:endParaRPr lang="pt-BR" altLang="en-US" sz="3200" b="1" dirty="0">
              <a:latin typeface="Arial" charset="0"/>
              <a:cs typeface="Arial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46136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369</TotalTime>
  <Words>440</Words>
  <Application>Microsoft Office PowerPoint</Application>
  <PresentationFormat>Widescreen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Light</vt:lpstr>
      <vt:lpstr>Texta-Medium ☞</vt:lpstr>
      <vt:lpstr>Verdana</vt:lpstr>
      <vt:lpstr>Tutelas</vt:lpstr>
      <vt:lpstr>Apresentação do PowerPoint</vt:lpstr>
      <vt:lpstr>Cronograma Macro do Projeto</vt:lpstr>
      <vt:lpstr>Painel de Progresso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13</cp:revision>
  <dcterms:created xsi:type="dcterms:W3CDTF">2019-11-18T22:44:22Z</dcterms:created>
  <dcterms:modified xsi:type="dcterms:W3CDTF">2022-07-18T14:45:40Z</dcterms:modified>
</cp:coreProperties>
</file>