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3"/>
  </p:notesMasterIdLst>
  <p:sldIdLst>
    <p:sldId id="258" r:id="rId2"/>
    <p:sldId id="259" r:id="rId3"/>
    <p:sldId id="277" r:id="rId4"/>
    <p:sldId id="278" r:id="rId5"/>
    <p:sldId id="282" r:id="rId6"/>
    <p:sldId id="283" r:id="rId7"/>
    <p:sldId id="285" r:id="rId8"/>
    <p:sldId id="290" r:id="rId9"/>
    <p:sldId id="286" r:id="rId10"/>
    <p:sldId id="288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chariah Zagol" initials="ZZ" lastIdx="2" clrIdx="0">
    <p:extLst>
      <p:ext uri="{19B8F6BF-5375-455C-9EA6-DF929625EA0E}">
        <p15:presenceInfo xmlns:p15="http://schemas.microsoft.com/office/powerpoint/2012/main" userId="Zachariah Zago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19" autoAdjust="0"/>
    <p:restoredTop sz="96247" autoAdjust="0"/>
  </p:normalViewPr>
  <p:slideViewPr>
    <p:cSldViewPr snapToGrid="0">
      <p:cViewPr varScale="1">
        <p:scale>
          <a:sx n="103" d="100"/>
          <a:sy n="103" d="100"/>
        </p:scale>
        <p:origin x="246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C36DC-0981-4A58-B824-2163F2814AE0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FF908-0B5C-4090-B16C-0401EEEC72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7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6475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369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44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841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217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181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508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63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3979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pt-BR" sz="1200" b="0" i="0" u="none" strike="noStrike" kern="1200" baseline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180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18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0FC2-A788-4A46-A286-5B0E6D946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945BB9-2909-4A9D-AD98-63028C460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0175A-8C17-4A59-8B11-EC70AD425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69041-F905-4E6C-A168-CB1A7958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B648F-EB9B-4C01-9A9F-A53DC783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94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814A-5EAA-41F7-AB7C-EBFBC88C6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4B832-D722-4BC1-9C6A-4D4CB39DD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3AD2F-EA3A-43D4-87F6-61D26C37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176-AA96-4E1B-9433-06ED6CB4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07E3B-C600-4D88-8AFA-F5096EF5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3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2789C1-422B-443D-8D91-43AAC7964A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A2650-9D04-45DA-9264-FECD09AD0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E1DE2-3093-4834-A081-5FE2D08E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F80EC-E9F6-4C55-AE6C-068E0AC6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5A394-EDEE-4C63-9178-01E98CB1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8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62BC2-7EA6-42E9-A50A-5366DC117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130DE-819B-4AAD-ADFA-C560AB057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5C623-705C-4772-8BB8-02B8892C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83520-41DC-4D1B-80B9-257682B57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6DADA-133F-47CF-89CD-9E3BC2EA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11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7E1D7-3BC1-4020-99C3-5A2AF870B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FDEAE-5D0D-4802-A802-AE8405DA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16D84-C7BF-4057-9BD9-7E922542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F9356-8E9D-4CB9-ACD6-ADC87852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C91D3-DDE9-4ED8-9679-B4C82F22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88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52036-919A-4D22-B250-2AC248D4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176D3-FFB6-43F9-A684-AD62EE038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021A9-B23C-44C4-841C-5DFA383F3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A7BA6-0D75-498D-AE4B-E34288BA3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324B0-EBDA-447B-84C6-760E3575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DC7C6-C620-4CBA-BC35-AED4DE03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0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F30C-6289-4BE9-9665-883EC1D19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48317-532E-4D27-9D30-25E725E19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3077B-1062-4582-B0D0-93801ACBB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AA803B-A01A-4D2F-B13E-D4AEE12DF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2AE28F-42A0-435B-AE07-FC5EEC7EB9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4D77F8-7CE5-458C-B89D-929DB11C6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907849-C7C0-4F36-A397-EA805C36E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FC877-248E-4907-8819-D9C24509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9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FCD82-1163-4701-824F-FECB56DB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44A33-59E0-4FA6-993D-A419B059F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2DC2C-9259-4C7B-B8A4-09B3B6DC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DE2FFD-31E7-4C85-862D-8F8687F81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31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71E569-42E1-45CA-886A-E82A35D9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1A7EE3-1772-4C7F-A93F-AF33CA30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7A9B6-17AD-4C51-BEEA-E29F1CAA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2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9480-9DF3-4992-AB0A-E7F143AEE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7B53-2E8A-480E-B0CE-1245E7A7E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705C5-5FC3-4064-9815-EE3DA83A3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1BFAB-C730-4A68-9E5E-735F728CE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D29B9-47F6-4CCC-9F70-8817431A2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053AE-5545-44BD-AA6F-4CC7B54A5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5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8927-BD67-4017-88C7-A90DD23B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7A3D8F-4946-4A5B-833E-F749FEAEA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0F337-55A1-464D-B3CF-019D69DC0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EE576-F5B0-4BB3-B977-8552F580C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29F5F-A05A-4021-BF07-C6599270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59E87-E132-4DD5-8B9F-65B0C7FA7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0F03587-E698-40C0-A3ED-4B190872FBDC}"/>
              </a:ext>
            </a:extLst>
          </p:cNvPr>
          <p:cNvSpPr>
            <a:spLocks/>
          </p:cNvSpPr>
          <p:nvPr/>
        </p:nvSpPr>
        <p:spPr bwMode="auto">
          <a:xfrm>
            <a:off x="0" y="5903119"/>
            <a:ext cx="9144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81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AF5017-210A-4F45-9FB1-BBBD36572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B1A6E-E6A7-47AE-BF2C-577E53C92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D54FE-A5F3-48B8-933D-9C932E033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5/11/2022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DFED3-38FC-42EF-992A-A785F7879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5D35-EF60-4F12-ADA2-82794CDB03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582AAF1-6856-47D0-AA36-C0E557D49E6F}"/>
              </a:ext>
            </a:extLst>
          </p:cNvPr>
          <p:cNvSpPr>
            <a:spLocks/>
          </p:cNvSpPr>
          <p:nvPr/>
        </p:nvSpPr>
        <p:spPr bwMode="auto">
          <a:xfrm>
            <a:off x="0" y="5903119"/>
            <a:ext cx="9144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62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Verdana" panose="020B060403050404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/>
          <p:cNvSpPr>
            <a:spLocks noGrp="1"/>
          </p:cNvSpPr>
          <p:nvPr>
            <p:ph idx="4294967295"/>
          </p:nvPr>
        </p:nvSpPr>
        <p:spPr>
          <a:xfrm>
            <a:off x="1899196" y="2992265"/>
            <a:ext cx="5719763" cy="2160239"/>
          </a:xfrm>
        </p:spPr>
        <p:txBody>
          <a:bodyPr/>
          <a:lstStyle/>
          <a:p>
            <a:pPr marL="0" marR="0" indent="0" algn="ctr">
              <a:buNone/>
            </a:pPr>
            <a:r>
              <a:rPr lang="pt-BR" altLang="en-US" sz="4000" b="1" dirty="0">
                <a:latin typeface="Arial" charset="0"/>
                <a:cs typeface="Arial" charset="0"/>
              </a:rPr>
              <a:t>[</a:t>
            </a:r>
            <a:r>
              <a:rPr lang="pt-BR" altLang="en-US" sz="4000" b="1" i="1" dirty="0">
                <a:latin typeface="Arial" charset="0"/>
                <a:cs typeface="Arial" charset="0"/>
              </a:rPr>
              <a:t>Nome do Projeto de </a:t>
            </a:r>
            <a:r>
              <a:rPr lang="pt-BR" altLang="en-US" sz="4000" b="1" i="1" dirty="0" err="1">
                <a:latin typeface="Arial" charset="0"/>
                <a:cs typeface="Arial" charset="0"/>
              </a:rPr>
              <a:t>Compliance</a:t>
            </a:r>
            <a:r>
              <a:rPr lang="pt-BR" altLang="en-US" sz="4000" b="1" dirty="0">
                <a:latin typeface="Arial" charset="0"/>
                <a:cs typeface="Arial" charset="0"/>
              </a:rPr>
              <a:t>]</a:t>
            </a: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DAF21853-A95E-434E-B4B9-2990629FE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362" y="890415"/>
            <a:ext cx="6391275" cy="13144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701824"/>
            <a:ext cx="8229600" cy="1143000"/>
          </a:xfrm>
        </p:spPr>
        <p:txBody>
          <a:bodyPr/>
          <a:lstStyle/>
          <a:p>
            <a:r>
              <a:rPr lang="en-GB" altLang="en-US" dirty="0" err="1"/>
              <a:t>Conclusão</a:t>
            </a:r>
            <a:endParaRPr lang="en-GB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79CEF3-98C7-4502-9918-E7340D6E2BE4}"/>
              </a:ext>
            </a:extLst>
          </p:cNvPr>
          <p:cNvSpPr txBox="1">
            <a:spLocks/>
          </p:cNvSpPr>
          <p:nvPr/>
        </p:nvSpPr>
        <p:spPr bwMode="auto">
          <a:xfrm>
            <a:off x="457200" y="1701800"/>
            <a:ext cx="8229600" cy="4751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tx2">
                  <a:lumMod val="75000"/>
                </a:schemeClr>
              </a:buClr>
            </a:pP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[Inserir qual a finalidade do projeto de </a:t>
            </a:r>
            <a:r>
              <a:rPr lang="pt-BR" sz="18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Compliance</a:t>
            </a: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apresentado. Definindo, por exemplo, o que é necessário compreender acerca dos tópicos abordados; quais os recursos e mecanismos que podem ser utilizados para as determinações exigidas; quais as consequências do não-cumprimento dos requisitos; quais as observações imprescindíveis].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n-GB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788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771800" y="2564904"/>
            <a:ext cx="3394720" cy="1143000"/>
          </a:xfrm>
        </p:spPr>
        <p:txBody>
          <a:bodyPr/>
          <a:lstStyle/>
          <a:p>
            <a:pPr algn="ctr"/>
            <a:r>
              <a:rPr lang="en-GB" dirty="0" err="1"/>
              <a:t>Dúvidas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3048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6551" y="208304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sz="2800" dirty="0" err="1"/>
              <a:t>Tópicos</a:t>
            </a:r>
            <a:r>
              <a:rPr lang="en-GB" altLang="en-US" sz="2800" dirty="0"/>
              <a:t> </a:t>
            </a:r>
            <a:br>
              <a:rPr lang="en-GB" altLang="en-US" sz="2800" dirty="0"/>
            </a:br>
            <a:br>
              <a:rPr lang="en-GB" altLang="en-US" sz="2800" dirty="0"/>
            </a:br>
            <a:r>
              <a:rPr lang="en-GB" altLang="en-US" sz="1400" dirty="0"/>
              <a:t>[nota: </a:t>
            </a:r>
            <a:r>
              <a:rPr lang="en-GB" altLang="en-US" sz="1400" dirty="0" err="1"/>
              <a:t>adequede</a:t>
            </a:r>
            <a:r>
              <a:rPr lang="en-GB" altLang="en-US" sz="1400" dirty="0"/>
              <a:t> </a:t>
            </a:r>
            <a:r>
              <a:rPr lang="en-GB" altLang="en-US" sz="1400" dirty="0" err="1"/>
              <a:t>os</a:t>
            </a:r>
            <a:r>
              <a:rPr lang="en-GB" altLang="en-US" sz="1400" dirty="0"/>
              <a:t> </a:t>
            </a:r>
            <a:r>
              <a:rPr lang="en-GB" altLang="en-US" sz="1400" dirty="0" err="1"/>
              <a:t>tópicos</a:t>
            </a:r>
            <a:r>
              <a:rPr lang="en-GB" altLang="en-US" sz="1400" dirty="0"/>
              <a:t> de </a:t>
            </a:r>
            <a:r>
              <a:rPr lang="en-GB" altLang="en-US" sz="1400" dirty="0" err="1"/>
              <a:t>acordo</a:t>
            </a:r>
            <a:r>
              <a:rPr lang="en-GB" altLang="en-US" sz="1400" dirty="0"/>
              <a:t> com </a:t>
            </a:r>
            <a:r>
              <a:rPr lang="en-GB" altLang="en-US" sz="1400" dirty="0" err="1"/>
              <a:t>projeto</a:t>
            </a:r>
            <a:r>
              <a:rPr lang="en-GB" altLang="en-US" sz="1400" dirty="0"/>
              <a:t> de Compliance </a:t>
            </a:r>
            <a:r>
              <a:rPr lang="en-GB" altLang="en-US" sz="1400" dirty="0" err="1"/>
              <a:t>definido</a:t>
            </a:r>
            <a:r>
              <a:rPr lang="en-GB" altLang="en-US" sz="1400" dirty="0"/>
              <a:t>]</a:t>
            </a:r>
            <a:endParaRPr lang="en-GB" altLang="en-US" sz="2800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6551" y="1556792"/>
            <a:ext cx="8229600" cy="4824536"/>
          </a:xfrm>
        </p:spPr>
        <p:txBody>
          <a:bodyPr>
            <a:normAutofit/>
          </a:bodyPr>
          <a:lstStyle/>
          <a:p>
            <a:pPr algn="just"/>
            <a:r>
              <a:rPr lang="pt-BR" altLang="en-US" sz="1600" dirty="0">
                <a:ea typeface="Verdana" panose="020B0604030504040204" pitchFamily="34" charset="0"/>
                <a:cs typeface="Arial" charset="0"/>
              </a:rPr>
              <a:t>[Adicionar tópico: ex. Conceito]</a:t>
            </a:r>
          </a:p>
          <a:p>
            <a:pPr algn="just"/>
            <a:r>
              <a:rPr lang="pt-BR" altLang="en-US" sz="1600" dirty="0">
                <a:ea typeface="Verdana" panose="020B0604030504040204" pitchFamily="34" charset="0"/>
                <a:cs typeface="Arial" charset="0"/>
              </a:rPr>
              <a:t>[Adicionar tópico: ex. Termos Chave]</a:t>
            </a:r>
          </a:p>
          <a:p>
            <a:pPr algn="just"/>
            <a:r>
              <a:rPr lang="pt-BR" altLang="en-US" sz="1600" dirty="0">
                <a:ea typeface="Verdana" panose="020B0604030504040204" pitchFamily="34" charset="0"/>
                <a:cs typeface="Arial" charset="0"/>
              </a:rPr>
              <a:t>[Adicionar tópico: ex. Princípios]</a:t>
            </a:r>
          </a:p>
          <a:p>
            <a:pPr algn="just"/>
            <a:r>
              <a:rPr lang="pt-BR" altLang="en-US" sz="1600" dirty="0">
                <a:ea typeface="Verdana" panose="020B0604030504040204" pitchFamily="34" charset="0"/>
                <a:cs typeface="Arial" charset="0"/>
              </a:rPr>
              <a:t>[Adicionar tópico: ex. Os Direitos]</a:t>
            </a:r>
          </a:p>
          <a:p>
            <a:pPr algn="just"/>
            <a:r>
              <a:rPr lang="pt-BR" altLang="en-US" sz="1600" dirty="0">
                <a:ea typeface="Verdana" panose="020B0604030504040204" pitchFamily="34" charset="0"/>
                <a:cs typeface="Arial" charset="0"/>
              </a:rPr>
              <a:t>[Adicionar tópico: ex. Mudanças Contratuais]</a:t>
            </a:r>
          </a:p>
          <a:p>
            <a:pPr algn="just"/>
            <a:r>
              <a:rPr lang="pt-BR" altLang="en-US" sz="1600" dirty="0">
                <a:ea typeface="Verdana" panose="020B0604030504040204" pitchFamily="34" charset="0"/>
                <a:cs typeface="Arial" charset="0"/>
              </a:rPr>
              <a:t>[Adicionar tópico: ex. Governança e boas práticas]</a:t>
            </a:r>
          </a:p>
          <a:p>
            <a:pPr algn="just"/>
            <a:r>
              <a:rPr lang="pt-BR" altLang="en-US" sz="1600" dirty="0">
                <a:ea typeface="Verdana" panose="020B0604030504040204" pitchFamily="34" charset="0"/>
                <a:cs typeface="Arial" charset="0"/>
              </a:rPr>
              <a:t>[Adicionar tópico: ex. Avaliações de Impacto]</a:t>
            </a:r>
          </a:p>
          <a:p>
            <a:pPr algn="just"/>
            <a:r>
              <a:rPr lang="pt-BR" altLang="en-US" sz="1600" dirty="0">
                <a:ea typeface="Verdana" panose="020B0604030504040204" pitchFamily="34" charset="0"/>
                <a:cs typeface="Arial" charset="0"/>
              </a:rPr>
              <a:t>[Adicionar tópico: ex. Conclusão]</a:t>
            </a:r>
          </a:p>
          <a:p>
            <a:pPr algn="just"/>
            <a:r>
              <a:rPr lang="pt-BR" altLang="en-US" sz="1600" dirty="0">
                <a:ea typeface="Verdana" panose="020B0604030504040204" pitchFamily="34" charset="0"/>
                <a:cs typeface="Arial" charset="0"/>
              </a:rPr>
              <a:t>[Adicionar tópico: ex. Dúvidas]</a:t>
            </a:r>
            <a:endParaRPr lang="en-GB" altLang="en-US" sz="1600" dirty="0">
              <a:ea typeface="Verdana" panose="020B0604030504040204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46087" y="2658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altLang="en-US" dirty="0"/>
              <a:t>O que é? </a:t>
            </a:r>
            <a:br>
              <a:rPr lang="pt-BR" altLang="en-US" dirty="0"/>
            </a:br>
            <a:br>
              <a:rPr lang="pt-BR" altLang="en-US" dirty="0"/>
            </a:br>
            <a:r>
              <a:rPr lang="pt-BR" altLang="en-US" sz="1600" dirty="0"/>
              <a:t>[Definir o conceito do projeto de </a:t>
            </a:r>
            <a:r>
              <a:rPr lang="pt-BR" altLang="en-US" sz="1600" dirty="0" err="1"/>
              <a:t>Compliance</a:t>
            </a:r>
            <a:r>
              <a:rPr lang="pt-BR" altLang="en-US" sz="1600" dirty="0"/>
              <a:t>]</a:t>
            </a:r>
            <a:endParaRPr lang="en-GB" altLang="en-US" sz="2800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46087" y="1556792"/>
            <a:ext cx="8229600" cy="4463901"/>
          </a:xfrm>
        </p:spPr>
        <p:txBody>
          <a:bodyPr>
            <a:normAutofit/>
          </a:bodyPr>
          <a:lstStyle/>
          <a:p>
            <a:pPr algn="just"/>
            <a:r>
              <a:rPr lang="pt-BR" altLang="en-US" sz="1800" dirty="0">
                <a:ea typeface="Verdana" panose="020B0604030504040204" pitchFamily="34" charset="0"/>
                <a:cs typeface="Arial" charset="0"/>
              </a:rPr>
              <a:t>[Insira aqui a definição e as principais características do projeto de </a:t>
            </a:r>
            <a:r>
              <a:rPr lang="pt-BR" altLang="en-US" sz="1800" dirty="0" err="1">
                <a:ea typeface="Verdana" panose="020B0604030504040204" pitchFamily="34" charset="0"/>
                <a:cs typeface="Arial" charset="0"/>
              </a:rPr>
              <a:t>Compliance</a:t>
            </a:r>
            <a:r>
              <a:rPr lang="pt-BR" altLang="en-US" sz="1800" dirty="0">
                <a:ea typeface="Verdana" panose="020B0604030504040204" pitchFamily="34" charset="0"/>
                <a:cs typeface="Arial" charset="0"/>
              </a:rPr>
              <a:t> que será abordado]</a:t>
            </a:r>
            <a:endParaRPr lang="pt-BR" altLang="en-US" sz="1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72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47564" y="-13692"/>
            <a:ext cx="8229600" cy="1143000"/>
          </a:xfrm>
        </p:spPr>
        <p:txBody>
          <a:bodyPr/>
          <a:lstStyle/>
          <a:p>
            <a:r>
              <a:rPr lang="en-GB" altLang="en-US" dirty="0" err="1"/>
              <a:t>Termos</a:t>
            </a:r>
            <a:r>
              <a:rPr lang="en-GB" altLang="en-US" dirty="0"/>
              <a:t> </a:t>
            </a:r>
            <a:r>
              <a:rPr lang="en-GB" altLang="en-US" dirty="0" err="1"/>
              <a:t>Chave</a:t>
            </a:r>
            <a:r>
              <a:rPr lang="en-GB" altLang="en-US" dirty="0"/>
              <a:t> 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82735" y="1232632"/>
            <a:ext cx="8594429" cy="5257068"/>
          </a:xfrm>
        </p:spPr>
        <p:txBody>
          <a:bodyPr>
            <a:normAutofit/>
          </a:bodyPr>
          <a:lstStyle/>
          <a:p>
            <a:pPr algn="just"/>
            <a:r>
              <a:rPr lang="en-GB" altLang="en-US" sz="1800" i="1" dirty="0">
                <a:ea typeface="Verdana" panose="020B0604030504040204" pitchFamily="34" charset="0"/>
                <a:cs typeface="Arial" charset="0"/>
              </a:rPr>
              <a:t>[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Abordar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os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principais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termos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abrangentes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 e que 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são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abordados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 no 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projeto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 com 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seus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respectivos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significados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] </a:t>
            </a:r>
            <a:r>
              <a:rPr lang="en-GB" altLang="en-US" sz="1800" dirty="0" err="1">
                <a:ea typeface="Verdana" panose="020B0604030504040204" pitchFamily="34" charset="0"/>
                <a:cs typeface="Arial" charset="0"/>
              </a:rPr>
              <a:t>Exemplo</a:t>
            </a:r>
            <a:r>
              <a:rPr lang="en-GB" altLang="en-US" sz="1800" dirty="0">
                <a:ea typeface="Verdana" panose="020B0604030504040204" pitchFamily="34" charset="0"/>
                <a:cs typeface="Arial" charset="0"/>
              </a:rPr>
              <a:t>:</a:t>
            </a:r>
          </a:p>
          <a:p>
            <a:pPr algn="just"/>
            <a:r>
              <a:rPr lang="en-GB" altLang="en-US" sz="1800" i="1" dirty="0">
                <a:ea typeface="Verdana" panose="020B0604030504040204" pitchFamily="34" charset="0"/>
                <a:cs typeface="Arial" charset="0"/>
              </a:rPr>
              <a:t>“</a:t>
            </a:r>
            <a:r>
              <a:rPr lang="en-GB" altLang="en-US" sz="1800" i="1" dirty="0" err="1">
                <a:ea typeface="Verdana" panose="020B0604030504040204" pitchFamily="34" charset="0"/>
                <a:cs typeface="Arial" charset="0"/>
              </a:rPr>
              <a:t>Determinado</a:t>
            </a:r>
            <a:r>
              <a:rPr lang="en-GB" altLang="en-US" sz="1800" i="1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sz="1800" i="1" dirty="0" err="1">
                <a:ea typeface="Verdana" panose="020B0604030504040204" pitchFamily="34" charset="0"/>
                <a:cs typeface="Arial" charset="0"/>
              </a:rPr>
              <a:t>termo</a:t>
            </a:r>
            <a:r>
              <a:rPr lang="en-GB" altLang="en-US" sz="1800" i="1" dirty="0">
                <a:ea typeface="Verdana" panose="020B0604030504040204" pitchFamily="34" charset="0"/>
                <a:cs typeface="Arial" charset="0"/>
              </a:rPr>
              <a:t>” </a:t>
            </a:r>
            <a:r>
              <a:rPr lang="en-GB" altLang="en-US" sz="1800" i="1" dirty="0" err="1">
                <a:ea typeface="Verdana" panose="020B0604030504040204" pitchFamily="34" charset="0"/>
                <a:cs typeface="Arial" charset="0"/>
              </a:rPr>
              <a:t>significa</a:t>
            </a:r>
            <a:r>
              <a:rPr lang="en-GB" altLang="en-US" sz="1800" i="1" dirty="0">
                <a:ea typeface="Verdana" panose="020B0604030504040204" pitchFamily="34" charset="0"/>
                <a:cs typeface="Arial" charset="0"/>
              </a:rPr>
              <a:t>…</a:t>
            </a:r>
            <a:r>
              <a:rPr lang="pt-BR" altLang="en-US" sz="1800" dirty="0">
                <a:ea typeface="Verdana" panose="020B0604030504040204" pitchFamily="34" charset="0"/>
                <a:cs typeface="Arial" charset="0"/>
              </a:rPr>
              <a:t>[definir o conceito]</a:t>
            </a:r>
          </a:p>
          <a:p>
            <a:pPr marL="0" indent="0" algn="just">
              <a:buNone/>
            </a:pPr>
            <a:r>
              <a:rPr lang="pt-BR" altLang="en-US" sz="1800" dirty="0">
                <a:ea typeface="Verdana" panose="020B0604030504040204" pitchFamily="34" charset="0"/>
                <a:cs typeface="Arial" charset="0"/>
              </a:rPr>
              <a:t>[Observação: adicionar quantos termos forem necessários, de acordo com os existentes no projeto de </a:t>
            </a:r>
            <a:r>
              <a:rPr lang="pt-BR" altLang="en-US" sz="1800" dirty="0" err="1">
                <a:ea typeface="Verdana" panose="020B0604030504040204" pitchFamily="34" charset="0"/>
                <a:cs typeface="Arial" charset="0"/>
              </a:rPr>
              <a:t>Compliance</a:t>
            </a:r>
            <a:r>
              <a:rPr lang="pt-BR" altLang="en-US" sz="1800" dirty="0">
                <a:ea typeface="Verdana" panose="020B0604030504040204" pitchFamily="34" charset="0"/>
                <a:cs typeface="Arial" charset="0"/>
              </a:rPr>
              <a:t> abordado]</a:t>
            </a:r>
          </a:p>
          <a:p>
            <a:pPr algn="just"/>
            <a:r>
              <a:rPr lang="pt-BR" altLang="en-US" sz="1800" dirty="0">
                <a:ea typeface="Verdana" panose="020B0604030504040204" pitchFamily="34" charset="0"/>
                <a:cs typeface="Arial" charset="0"/>
              </a:rPr>
              <a:t>.</a:t>
            </a:r>
          </a:p>
          <a:p>
            <a:pPr algn="just"/>
            <a:r>
              <a:rPr lang="pt-BR" altLang="en-US" sz="1800" dirty="0">
                <a:ea typeface="Verdana" panose="020B0604030504040204" pitchFamily="34" charset="0"/>
                <a:cs typeface="Arial" charset="0"/>
              </a:rPr>
              <a:t>.</a:t>
            </a:r>
          </a:p>
          <a:p>
            <a:pPr algn="just"/>
            <a:r>
              <a:rPr lang="pt-BR" altLang="en-US" sz="1800" dirty="0">
                <a:ea typeface="Verdana" panose="020B0604030504040204" pitchFamily="34" charset="0"/>
                <a:cs typeface="Arial" charset="0"/>
              </a:rPr>
              <a:t>.</a:t>
            </a:r>
          </a:p>
          <a:p>
            <a:pPr algn="just"/>
            <a:r>
              <a:rPr lang="pt-BR" altLang="en-US" sz="1800" dirty="0">
                <a:ea typeface="Verdana" panose="020B0604030504040204" pitchFamily="34" charset="0"/>
                <a:cs typeface="Arial" charset="0"/>
              </a:rPr>
              <a:t>.</a:t>
            </a:r>
          </a:p>
          <a:p>
            <a:pPr algn="just"/>
            <a:r>
              <a:rPr lang="pt-BR" altLang="en-US" sz="1800" dirty="0">
                <a:ea typeface="Verdana" panose="020B0604030504040204" pitchFamily="34" charset="0"/>
                <a:cs typeface="Arial" charset="0"/>
              </a:rPr>
              <a:t>.</a:t>
            </a:r>
          </a:p>
          <a:p>
            <a:pPr algn="just"/>
            <a:r>
              <a:rPr lang="pt-BR" altLang="en-US" sz="1800" dirty="0">
                <a:ea typeface="Verdana" panose="020B0604030504040204" pitchFamily="34" charset="0"/>
                <a:cs typeface="Arial" charset="0"/>
              </a:rPr>
              <a:t>.</a:t>
            </a:r>
          </a:p>
          <a:p>
            <a:pPr algn="just"/>
            <a:endParaRPr lang="pt-BR" altLang="en-US" dirty="0">
              <a:ea typeface="Verdana" panose="020B06040305040402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28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pt-BR" altLang="en-US" dirty="0"/>
              <a:t>Os Princípios</a:t>
            </a:r>
            <a:endParaRPr lang="en-GB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96D4872-9750-4BD3-93BA-C613F8343D9D}"/>
              </a:ext>
            </a:extLst>
          </p:cNvPr>
          <p:cNvSpPr txBox="1">
            <a:spLocks/>
          </p:cNvSpPr>
          <p:nvPr/>
        </p:nvSpPr>
        <p:spPr bwMode="auto">
          <a:xfrm>
            <a:off x="446087" y="1556792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tx2">
                  <a:lumMod val="75000"/>
                </a:schemeClr>
              </a:buClr>
            </a:pPr>
            <a:r>
              <a:rPr lang="pt-BR" altLang="en-US" sz="2400" dirty="0">
                <a:ea typeface="Verdana" panose="020B0604030504040204" pitchFamily="34" charset="0"/>
                <a:cs typeface="Arial" charset="0"/>
              </a:rPr>
              <a:t>[Insira aqui os princípios associados ao projeto de </a:t>
            </a:r>
            <a:r>
              <a:rPr lang="pt-BR" altLang="en-US" sz="2400" dirty="0" err="1">
                <a:ea typeface="Verdana" panose="020B0604030504040204" pitchFamily="34" charset="0"/>
                <a:cs typeface="Arial" charset="0"/>
              </a:rPr>
              <a:t>Compliance</a:t>
            </a:r>
            <a:r>
              <a:rPr lang="pt-BR" altLang="en-US" sz="2400" dirty="0">
                <a:ea typeface="Verdana" panose="020B0604030504040204" pitchFamily="34" charset="0"/>
                <a:cs typeface="Arial" charset="0"/>
              </a:rPr>
              <a:t> que será implementado].</a:t>
            </a:r>
          </a:p>
          <a:p>
            <a:pPr algn="just">
              <a:buClr>
                <a:schemeClr val="tx2">
                  <a:lumMod val="75000"/>
                </a:schemeClr>
              </a:buClr>
            </a:pPr>
            <a:r>
              <a:rPr lang="pt-BR" altLang="en-US" sz="2800" dirty="0">
                <a:latin typeface="Arial" charset="0"/>
                <a:ea typeface="Verdana" panose="020B0604030504040204" pitchFamily="34" charset="0"/>
                <a:cs typeface="Arial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pt-BR" altLang="en-US" sz="2800" dirty="0">
                <a:latin typeface="Arial" charset="0"/>
                <a:ea typeface="Verdana" panose="020B0604030504040204" pitchFamily="34" charset="0"/>
                <a:cs typeface="Arial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pt-BR" altLang="en-US" sz="2800" dirty="0">
                <a:latin typeface="Arial" charset="0"/>
                <a:ea typeface="Verdana" panose="020B0604030504040204" pitchFamily="34" charset="0"/>
                <a:cs typeface="Arial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pt-BR" altLang="en-US" sz="2800" dirty="0">
                <a:latin typeface="Arial" charset="0"/>
                <a:ea typeface="Verdana" panose="020B0604030504040204" pitchFamily="34" charset="0"/>
                <a:cs typeface="Arial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pt-BR" altLang="en-US" sz="2800" dirty="0">
                <a:latin typeface="Arial" charset="0"/>
                <a:ea typeface="Verdana" panose="020B0604030504040204" pitchFamily="34" charset="0"/>
                <a:cs typeface="Arial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pt-BR" altLang="en-US" sz="2800" dirty="0">
                <a:latin typeface="Arial" charset="0"/>
                <a:ea typeface="Verdana" panose="020B0604030504040204" pitchFamily="34" charset="0"/>
                <a:cs typeface="Arial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pt-BR" altLang="en-US" sz="2800" dirty="0">
                <a:latin typeface="Arial" charset="0"/>
                <a:ea typeface="Verdana" panose="020B0604030504040204" pitchFamily="34" charset="0"/>
                <a:cs typeface="Arial" charset="0"/>
              </a:rPr>
              <a:t>.</a:t>
            </a:r>
          </a:p>
          <a:p>
            <a:pPr marL="0" indent="0">
              <a:buClr>
                <a:schemeClr val="tx2">
                  <a:lumMod val="75000"/>
                </a:schemeClr>
              </a:buClr>
              <a:buNone/>
            </a:pPr>
            <a:endParaRPr lang="pt-BR" altLang="en-US" sz="2800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562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pt-BR" altLang="en-US" dirty="0"/>
              <a:t>Os Direitos</a:t>
            </a:r>
            <a:endParaRPr lang="en-GB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96D4872-9750-4BD3-93BA-C613F8343D9D}"/>
              </a:ext>
            </a:extLst>
          </p:cNvPr>
          <p:cNvSpPr txBox="1">
            <a:spLocks/>
          </p:cNvSpPr>
          <p:nvPr/>
        </p:nvSpPr>
        <p:spPr bwMode="auto">
          <a:xfrm>
            <a:off x="359532" y="1556792"/>
            <a:ext cx="8424936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[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Mencionar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os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principais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direitos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garantidos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pelo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projeto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de Compliance que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será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abordado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]</a:t>
            </a:r>
          </a:p>
          <a:p>
            <a:pPr marL="514350" indent="-514350" algn="just"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Clr>
                <a:schemeClr val="tx2">
                  <a:lumMod val="75000"/>
                </a:schemeClr>
              </a:buClr>
              <a:buFont typeface="+mj-lt"/>
              <a:buAutoNum type="arabicPeriod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Clr>
                <a:schemeClr val="tx2">
                  <a:lumMod val="75000"/>
                </a:schemeClr>
              </a:buClr>
              <a:buNone/>
            </a:pPr>
            <a:endParaRPr lang="pt-BR" sz="24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441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pt-BR" altLang="en-US" dirty="0"/>
              <a:t>Mudanças Contratuais</a:t>
            </a:r>
            <a:endParaRPr lang="en-GB" alt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46087" y="1692275"/>
            <a:ext cx="8229600" cy="4463901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[Abordar sobre as principais mudanças no contrato  proporcionadas pelo projeto de </a:t>
            </a:r>
            <a:r>
              <a:rPr lang="pt-BR" sz="1800" dirty="0" err="1">
                <a:ea typeface="Verdana" panose="020B0604030504040204" pitchFamily="34" charset="0"/>
                <a:cs typeface="Arial" panose="020B0604020202020204" pitchFamily="34" charset="0"/>
              </a:rPr>
              <a:t>Compliance</a:t>
            </a:r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 abordado. Exemplo: adicionar cláusulas; apresentar os requisitos obrigatórios definidos por cada tipo de </a:t>
            </a:r>
            <a:r>
              <a:rPr lang="pt-BR" sz="1800" dirty="0" err="1">
                <a:ea typeface="Verdana" panose="020B0604030504040204" pitchFamily="34" charset="0"/>
                <a:cs typeface="Arial" panose="020B0604020202020204" pitchFamily="34" charset="0"/>
              </a:rPr>
              <a:t>Compliance</a:t>
            </a:r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].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5840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1143000"/>
          </a:xfrm>
        </p:spPr>
        <p:txBody>
          <a:bodyPr/>
          <a:lstStyle/>
          <a:p>
            <a:r>
              <a:rPr lang="pt-BR" altLang="en-US" dirty="0"/>
              <a:t>Governança e Boas Práticas</a:t>
            </a:r>
            <a:endParaRPr lang="en-GB" alt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485900"/>
            <a:ext cx="8229600" cy="4622800"/>
          </a:xfrm>
        </p:spPr>
        <p:txBody>
          <a:bodyPr>
            <a:normAutofit/>
          </a:bodyPr>
          <a:lstStyle/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[Insira aqui quais são as ações que influenciam na Governança e Boas Práticas proporcionadas com a implementação do projeto de </a:t>
            </a:r>
            <a:r>
              <a:rPr lang="pt-BR" sz="1800" dirty="0" err="1">
                <a:ea typeface="Verdana" panose="020B0604030504040204" pitchFamily="34" charset="0"/>
                <a:cs typeface="Arial" panose="020B0604020202020204" pitchFamily="34" charset="0"/>
              </a:rPr>
              <a:t>Compliance</a:t>
            </a:r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 definido].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[Exemplo: mencionar os interesses e as finalidades do projeto].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1800" dirty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5700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pt-BR" dirty="0"/>
              <a:t>Avaliações de Impacto</a:t>
            </a:r>
            <a:endParaRPr lang="en-GB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79CEF3-98C7-4502-9918-E7340D6E2BE4}"/>
              </a:ext>
            </a:extLst>
          </p:cNvPr>
          <p:cNvSpPr txBox="1">
            <a:spLocks/>
          </p:cNvSpPr>
          <p:nvPr/>
        </p:nvSpPr>
        <p:spPr bwMode="auto">
          <a:xfrm>
            <a:off x="457200" y="1403648"/>
            <a:ext cx="8229600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>
                  <a:lumMod val="75000"/>
                </a:schemeClr>
              </a:buClr>
            </a:pP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[Inserir os impactos positivos e negativos que o projeto de </a:t>
            </a:r>
            <a:r>
              <a:rPr lang="pt-BR" sz="18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Compliance</a:t>
            </a: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abordado proporciona, mencionando e detalhando cada um, além de apresentar os requisitos necessários para a avaliação de impacto – definidos de acordo com cada tema do </a:t>
            </a:r>
            <a:r>
              <a:rPr lang="pt-BR" sz="18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Compliance</a:t>
            </a: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].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Clr>
                <a:schemeClr val="tx2">
                  <a:lumMod val="75000"/>
                </a:schemeClr>
              </a:buClr>
              <a:buNone/>
            </a:pP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GB" sz="2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759500"/>
      </p:ext>
    </p:extLst>
  </p:cSld>
  <p:clrMapOvr>
    <a:masterClrMapping/>
  </p:clrMapOvr>
</p:sld>
</file>

<file path=ppt/theme/theme1.xml><?xml version="1.0" encoding="utf-8"?>
<a:theme xmlns:a="http://schemas.openxmlformats.org/drawingml/2006/main" name="Tutel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utelas" id="{C6A66708-E077-4D91-8756-82AA9125E47F}" vid="{E3CFF3BF-7B77-4D38-83F2-BBD26E4E4A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Tutelas</Template>
  <TotalTime>237</TotalTime>
  <Words>450</Words>
  <Application>Microsoft Office PowerPoint</Application>
  <PresentationFormat>Apresentação na tela (4:3)</PresentationFormat>
  <Paragraphs>88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Verdana</vt:lpstr>
      <vt:lpstr>Wingdings 2</vt:lpstr>
      <vt:lpstr>Tutelas</vt:lpstr>
      <vt:lpstr>Apresentação do PowerPoint</vt:lpstr>
      <vt:lpstr>Tópicos   [nota: adequede os tópicos de acordo com projeto de Compliance definido]</vt:lpstr>
      <vt:lpstr>O que é?   [Definir o conceito do projeto de Compliance]</vt:lpstr>
      <vt:lpstr>Termos Chave </vt:lpstr>
      <vt:lpstr>Os Princípios</vt:lpstr>
      <vt:lpstr>Os Direitos</vt:lpstr>
      <vt:lpstr>Mudanças Contratuais</vt:lpstr>
      <vt:lpstr>Governança e Boas Práticas</vt:lpstr>
      <vt:lpstr>Avaliações de Impacto</vt:lpstr>
      <vt:lpstr>Conclusão</vt:lpstr>
      <vt:lpstr>Dúvidas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Zachariah Zagol</dc:creator>
  <cp:lastModifiedBy>Giovanna Souza</cp:lastModifiedBy>
  <cp:revision>11</cp:revision>
  <dcterms:created xsi:type="dcterms:W3CDTF">2019-11-18T22:44:22Z</dcterms:created>
  <dcterms:modified xsi:type="dcterms:W3CDTF">2022-05-11T19:18:36Z</dcterms:modified>
</cp:coreProperties>
</file>