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13"/>
  </p:notesMasterIdLst>
  <p:sldIdLst>
    <p:sldId id="258" r:id="rId2"/>
    <p:sldId id="259" r:id="rId3"/>
    <p:sldId id="277" r:id="rId4"/>
    <p:sldId id="278" r:id="rId5"/>
    <p:sldId id="290" r:id="rId6"/>
    <p:sldId id="279" r:id="rId7"/>
    <p:sldId id="280" r:id="rId8"/>
    <p:sldId id="281" r:id="rId9"/>
    <p:sldId id="289" r:id="rId10"/>
    <p:sldId id="288"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chariah Zagol" initials="ZZ" lastIdx="2" clrIdx="0">
    <p:extLst>
      <p:ext uri="{19B8F6BF-5375-455C-9EA6-DF929625EA0E}">
        <p15:presenceInfo xmlns:p15="http://schemas.microsoft.com/office/powerpoint/2012/main" userId="Zachariah Zago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19" autoAdjust="0"/>
    <p:restoredTop sz="94660"/>
  </p:normalViewPr>
  <p:slideViewPr>
    <p:cSldViewPr snapToGrid="0">
      <p:cViewPr varScale="1">
        <p:scale>
          <a:sx n="79" d="100"/>
          <a:sy n="79" d="100"/>
        </p:scale>
        <p:origin x="96" y="7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C36DC-0981-4A58-B824-2163F2814AE0}" type="datetimeFigureOut">
              <a:rPr lang="en-US" smtClean="0"/>
              <a:t>2/1/2022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0FF908-0B5C-4090-B16C-0401EEEC7261}" type="slidenum">
              <a:rPr lang="en-US" smtClean="0"/>
              <a:t>‹nº›</a:t>
            </a:fld>
            <a:endParaRPr lang="en-US"/>
          </a:p>
        </p:txBody>
      </p:sp>
    </p:spTree>
    <p:extLst>
      <p:ext uri="{BB962C8B-B14F-4D97-AF65-F5344CB8AC3E}">
        <p14:creationId xmlns:p14="http://schemas.microsoft.com/office/powerpoint/2010/main" val="1955573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b="1" noProof="0" dirty="0"/>
              <a:t>Notas</a:t>
            </a:r>
            <a:r>
              <a:rPr lang="en-GB" b="1" dirty="0"/>
              <a:t> para o </a:t>
            </a:r>
            <a:r>
              <a:rPr lang="pt-BR" b="1" noProof="0" dirty="0"/>
              <a:t>Apresentador</a:t>
            </a:r>
            <a:r>
              <a:rPr lang="en-GB" b="1" dirty="0"/>
              <a:t>:</a:t>
            </a:r>
          </a:p>
          <a:p>
            <a:endParaRPr lang="en-GB" dirty="0"/>
          </a:p>
          <a:p>
            <a:r>
              <a:rPr lang="pt-BR" dirty="0"/>
              <a:t>Esta apresentação pretende ser uma introdução inicial à LGPD, incluindo os principais termos e as principais áreas de mudança.</a:t>
            </a:r>
            <a:endParaRPr lang="en-GB" baseline="0" dirty="0"/>
          </a:p>
          <a:p>
            <a:endParaRPr lang="en-GB" baseline="0" dirty="0"/>
          </a:p>
          <a:p>
            <a:r>
              <a:rPr lang="pt-BR" sz="1400" b="1" kern="1200" dirty="0">
                <a:solidFill>
                  <a:schemeClr val="tx1"/>
                </a:solidFill>
                <a:effectLst/>
                <a:latin typeface="+mn-lt"/>
                <a:ea typeface="+mn-ea"/>
                <a:cs typeface="+mn-cs"/>
              </a:rPr>
              <a:t>Orientação de Implementação:</a:t>
            </a:r>
          </a:p>
          <a:p>
            <a:endParaRPr lang="pt-BR" sz="1400" b="1" kern="1200" dirty="0">
              <a:solidFill>
                <a:schemeClr val="tx1"/>
              </a:solidFill>
              <a:effectLst/>
              <a:latin typeface="+mn-lt"/>
              <a:ea typeface="+mn-ea"/>
              <a:cs typeface="+mn-cs"/>
            </a:endParaRPr>
          </a:p>
          <a:p>
            <a:r>
              <a:rPr lang="pt-BR" sz="1400" b="1" kern="1200" dirty="0">
                <a:solidFill>
                  <a:schemeClr val="tx1"/>
                </a:solidFill>
                <a:effectLst/>
                <a:latin typeface="+mn-lt"/>
                <a:ea typeface="+mn-ea"/>
                <a:cs typeface="+mn-cs"/>
              </a:rPr>
              <a:t>Objetivo deste documento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Esta apresentação destina-se principalmente a conscientizar as partes interessadas, como a administração e diretoria, sobre os principais pontos da LGPD.</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Áreas</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abordadas</a:t>
            </a:r>
            <a:r>
              <a:rPr lang="en-GB" sz="1200" b="1" kern="1200" dirty="0">
                <a:solidFill>
                  <a:schemeClr val="tx1"/>
                </a:solidFill>
                <a:effectLst/>
                <a:latin typeface="+mn-lt"/>
                <a:ea typeface="+mn-ea"/>
                <a:cs typeface="+mn-cs"/>
              </a:rPr>
              <a:t> da LGPD </a:t>
            </a: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Todas as áreas da LGPD são abordadas por este documento.</a:t>
            </a:r>
          </a:p>
          <a:p>
            <a:r>
              <a:rPr lang="en-GB" sz="1200" kern="1200" dirty="0">
                <a:solidFill>
                  <a:schemeClr val="tx1"/>
                </a:solidFill>
                <a:effectLst/>
                <a:latin typeface="+mn-lt"/>
                <a:ea typeface="+mn-ea"/>
                <a:cs typeface="+mn-cs"/>
              </a:rPr>
              <a:t> </a:t>
            </a:r>
          </a:p>
          <a:p>
            <a:endParaRPr lang="en-GB" sz="1200" b="1"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Orientação</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Geral</a:t>
            </a:r>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t>Esta é uma visão geral sobre os principais pontos da nova legislação e destina-se a pessoas que já tenham ouvido falar sobre a LGPD, mas não sabem ao certo o conteúdo e as implicações para a organização. Você pode optar por adaptar a apresentação para públicos específicos, por exemplo departamentos de negócios. A adaptação pode envolver a adição de slides adicionais, a retirada e a alteração do conteúdo de alguns deles.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Frequência</a:t>
            </a:r>
            <a:r>
              <a:rPr lang="en-GB" sz="1200" b="1" kern="1200" dirty="0">
                <a:solidFill>
                  <a:schemeClr val="tx1"/>
                </a:solidFill>
                <a:effectLst/>
                <a:latin typeface="+mn-lt"/>
                <a:ea typeface="+mn-ea"/>
                <a:cs typeface="+mn-cs"/>
              </a:rPr>
              <a:t> de </a:t>
            </a:r>
            <a:r>
              <a:rPr lang="en-GB" sz="1200" b="1" kern="1200" dirty="0" err="1">
                <a:solidFill>
                  <a:schemeClr val="tx1"/>
                </a:solidFill>
                <a:effectLst/>
                <a:latin typeface="+mn-lt"/>
                <a:ea typeface="+mn-ea"/>
                <a:cs typeface="+mn-cs"/>
              </a:rPr>
              <a:t>Revisão</a:t>
            </a:r>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Recomendamos que este documento seja revisado após cada apresentação para garantir que ele esteja abrangendo os conteúdos necessários, com base no feedback de cada exposição.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3F7CB91A-E68A-4013-89AA-BBD0967A2B48}" type="slidenum">
              <a:rPr lang="en-GB" smtClean="0"/>
              <a:t>1</a:t>
            </a:fld>
            <a:endParaRPr lang="en-GB"/>
          </a:p>
        </p:txBody>
      </p:sp>
    </p:spTree>
    <p:extLst>
      <p:ext uri="{BB962C8B-B14F-4D97-AF65-F5344CB8AC3E}">
        <p14:creationId xmlns:p14="http://schemas.microsoft.com/office/powerpoint/2010/main" val="1321647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11</a:t>
            </a:fld>
            <a:endParaRPr lang="en-GB"/>
          </a:p>
        </p:txBody>
      </p:sp>
    </p:spTree>
    <p:extLst>
      <p:ext uri="{BB962C8B-B14F-4D97-AF65-F5344CB8AC3E}">
        <p14:creationId xmlns:p14="http://schemas.microsoft.com/office/powerpoint/2010/main" val="2891344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Os conteúdos abordados na apresentação. O LGPD é um documento extenso, logo esta apresentação contém apenas alguns pontos principais.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2</a:t>
            </a:fld>
            <a:endParaRPr lang="en-GB"/>
          </a:p>
        </p:txBody>
      </p:sp>
    </p:spTree>
    <p:extLst>
      <p:ext uri="{BB962C8B-B14F-4D97-AF65-F5344CB8AC3E}">
        <p14:creationId xmlns:p14="http://schemas.microsoft.com/office/powerpoint/2010/main" val="1097841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LGPD é possivelmente uma das peças legislativas mais significativas aprovadas no Brasil em muitos anos, esteve sujeita a uma quantidade considerável de debates antes da sua publicação e tem por base o Lei Geral de Proteção de Dados da União Europeia (GDPR – General Data Protection Regulation).</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nova lei dispõe sobre a coleta e tratamento de dados pessoais, onde deverão ser cumpridas diversas obrigações legais, além de procedimentos preliminares de segurança e governança.</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Autoridade Nacional de Proteção de Dados: órgão da administração pública responsável por zelar, implementar e fiscalizar o cumprimento desta Lei. O texto da lei é genérico e a fiscalização dependerá de regulamentação, porém não afasta a responsabilidade das empresas e o poder de fiscalização de outros órgãos, como Procon, Ministério Público entre outros.</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As multas por descumprimento tem o limite máximo de 2% do faturamento total da empresa. As penalidades dependerão de vários fatores, incluindo os motivos e a gravidade da violação, os controles e documentos internos existentes e o grau de cooperação com a autoridade fiscalizadora.</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Lei passará a ter vigência em agosto de 2020.</a:t>
            </a:r>
          </a:p>
          <a:p>
            <a:endParaRPr lang="pt-BR" dirty="0"/>
          </a:p>
        </p:txBody>
      </p:sp>
      <p:sp>
        <p:nvSpPr>
          <p:cNvPr id="4" name="Slide Number Placeholder 3"/>
          <p:cNvSpPr>
            <a:spLocks noGrp="1"/>
          </p:cNvSpPr>
          <p:nvPr>
            <p:ph type="sldNum" sz="quarter" idx="10"/>
          </p:nvPr>
        </p:nvSpPr>
        <p:spPr/>
        <p:txBody>
          <a:bodyPr/>
          <a:lstStyle/>
          <a:p>
            <a:fld id="{3F7CB91A-E68A-4013-89AA-BBD0967A2B48}" type="slidenum">
              <a:rPr lang="en-GB" smtClean="0"/>
              <a:t>3</a:t>
            </a:fld>
            <a:endParaRPr lang="en-GB"/>
          </a:p>
        </p:txBody>
      </p:sp>
    </p:spTree>
    <p:extLst>
      <p:ext uri="{BB962C8B-B14F-4D97-AF65-F5344CB8AC3E}">
        <p14:creationId xmlns:p14="http://schemas.microsoft.com/office/powerpoint/2010/main" val="3007217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Uma questão fundamental que ampara o projeto de conformidade da LGPD é “o que exatamente são dados pessoais?”. Basicamente, estamos falando de dados sobre pessoas; não corporações ou coisas. O princípio básico é que os dados pessoais são de propriedade da pessoa a que se refere, e elas têm direitos sobre isso.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Exemplo de dados pessoais: </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nome, RG, CPF, endereço, dados de contas eletrônicas/redes sociais/app, localização, IP/Cookies, prontuário de saúde, hábitos de consumo, etc.</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4</a:t>
            </a:fld>
            <a:endParaRPr lang="en-GB"/>
          </a:p>
        </p:txBody>
      </p:sp>
    </p:spTree>
    <p:extLst>
      <p:ext uri="{BB962C8B-B14F-4D97-AF65-F5344CB8AC3E}">
        <p14:creationId xmlns:p14="http://schemas.microsoft.com/office/powerpoint/2010/main" val="2607181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pt-BR" dirty="0">
                <a:latin typeface="Verdana" panose="020B0604030504040204" pitchFamily="34" charset="0"/>
                <a:ea typeface="Verdana" panose="020B0604030504040204" pitchFamily="34" charset="0"/>
              </a:rPr>
              <a:t>Se armazenarmos dados pessoais e fizermos qualquer coisa com eles, estamos realizando tratamento de dados. As atividades de tratamento de dados devem ser realizadas respeitando:</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pt-BR" dirty="0">
                <a:latin typeface="Verdana" panose="020B0604030504040204" pitchFamily="34" charset="0"/>
                <a:ea typeface="Verdana" panose="020B0604030504040204" pitchFamily="34" charset="0"/>
              </a:rPr>
              <a:t>•A finalidade pelo o qual o dado foi coletado e informado ao titular</a:t>
            </a:r>
          </a:p>
          <a:p>
            <a:r>
              <a:rPr lang="pt-BR" dirty="0">
                <a:latin typeface="Verdana" panose="020B0604030504040204" pitchFamily="34" charset="0"/>
                <a:ea typeface="Verdana" panose="020B0604030504040204" pitchFamily="34" charset="0"/>
              </a:rPr>
              <a:t>•Tratamento ao mínimo necessário</a:t>
            </a:r>
          </a:p>
          <a:p>
            <a:r>
              <a:rPr lang="pt-BR" dirty="0">
                <a:latin typeface="Verdana" panose="020B0604030504040204" pitchFamily="34" charset="0"/>
                <a:ea typeface="Verdana" panose="020B0604030504040204" pitchFamily="34" charset="0"/>
              </a:rPr>
              <a:t>•Garantia aos titulares a consulta e o livre acesso aos seus dados</a:t>
            </a:r>
          </a:p>
          <a:p>
            <a:r>
              <a:rPr lang="pt-BR" dirty="0">
                <a:latin typeface="Verdana" panose="020B0604030504040204" pitchFamily="34" charset="0"/>
                <a:ea typeface="Verdana" panose="020B0604030504040204" pitchFamily="34" charset="0"/>
              </a:rPr>
              <a:t>•Transparência no processo da coleta.</a:t>
            </a:r>
          </a:p>
          <a:p>
            <a:r>
              <a:rPr lang="pt-BR" dirty="0">
                <a:latin typeface="Verdana" panose="020B0604030504040204" pitchFamily="34" charset="0"/>
                <a:ea typeface="Verdana" panose="020B0604030504040204" pitchFamily="34" charset="0"/>
              </a:rPr>
              <a:t>•A proteção dos dados pessoais, adoção de medidas preventivas e demonstração pela empresa da adoção e eficácia das medidas de proteção.</a:t>
            </a:r>
          </a:p>
          <a:p>
            <a:endParaRPr lang="pt-BR" dirty="0">
              <a:latin typeface="Verdana" panose="020B0604030504040204" pitchFamily="34" charset="0"/>
              <a:ea typeface="Verdana" panose="020B0604030504040204" pitchFamily="34" charset="0"/>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Exemplos de tratamento: coleta de dados para ficha de empregado, cadastro, contratação, plano de saúde; de clientes, fornecedores, prestadores de serviço, para negócios em geral; banco de dados de currículos; registros de atendimento, etc. </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6</a:t>
            </a:fld>
            <a:endParaRPr lang="en-GB"/>
          </a:p>
        </p:txBody>
      </p:sp>
    </p:spTree>
    <p:extLst>
      <p:ext uri="{BB962C8B-B14F-4D97-AF65-F5344CB8AC3E}">
        <p14:creationId xmlns:p14="http://schemas.microsoft.com/office/powerpoint/2010/main" val="2948262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Somos um controlador se decidirmos quais dados pessoais coletar e o que vamos fazer com eles, mesmo que um terceiro faça o tratamento, neste caso fornecemos as instruções para operador.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7</a:t>
            </a:fld>
            <a:endParaRPr lang="en-GB"/>
          </a:p>
        </p:txBody>
      </p:sp>
    </p:spTree>
    <p:extLst>
      <p:ext uri="{BB962C8B-B14F-4D97-AF65-F5344CB8AC3E}">
        <p14:creationId xmlns:p14="http://schemas.microsoft.com/office/powerpoint/2010/main" val="2089091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en-GB" dirty="0">
                <a:latin typeface="Verdana" panose="020B0604030504040204" pitchFamily="34" charset="0"/>
                <a:ea typeface="Verdana" panose="020B0604030504040204" pitchFamily="34" charset="0"/>
              </a:rPr>
              <a:t>O</a:t>
            </a:r>
            <a:r>
              <a:rPr lang="pt-BR" dirty="0">
                <a:latin typeface="Verdana" panose="020B0604030504040204" pitchFamily="34" charset="0"/>
                <a:ea typeface="Verdana" panose="020B0604030504040204" pitchFamily="34" charset="0"/>
              </a:rPr>
              <a:t> operador executa uma função sob a direção de um controlador e só pode fazer o que o controlador determinar. Um exemplo seria um provedor de serviços de “nuvem” que fornece os recursos para uma empresa coletar dados de seus clientes; a organização é o controlador e o provedor de serviços em “nuvem” é o operador.</a:t>
            </a:r>
          </a:p>
          <a:p>
            <a:endParaRPr lang="pt-BR" dirty="0">
              <a:latin typeface="Verdana" panose="020B0604030504040204" pitchFamily="34" charset="0"/>
              <a:ea typeface="Verdana" panose="020B0604030504040204" pitchFamily="34" charset="0"/>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Exemplo de operadores: Google; terceiros contratados para qualquer tipo de tratamento ou arquivamento dos dados (terceirização de folha de pagamentos, de cobranças...)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8</a:t>
            </a:fld>
            <a:endParaRPr lang="en-GB"/>
          </a:p>
        </p:txBody>
      </p:sp>
    </p:spTree>
    <p:extLst>
      <p:ext uri="{BB962C8B-B14F-4D97-AF65-F5344CB8AC3E}">
        <p14:creationId xmlns:p14="http://schemas.microsoft.com/office/powerpoint/2010/main" val="4261025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encarregado tem a atribuição de d</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ifundir a existência da LGPD, orientando os empregados e contratados da empresa a respeito das práticas a serem tomadas em relação à proteção de dados pessoais e zelando pelo cumprimento das regras previstas na lei. Ainda deve recepcionar e atender demandas dos titulares de dados e interagir com a Autoridade Nacional de Proteção de Dados.</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O encarregado deve ter conhecimentos técnicos e jurídicos e sua identidade deve ser pública, informada preferencialmente no site do controlador;</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9</a:t>
            </a:fld>
            <a:endParaRPr lang="en-GB"/>
          </a:p>
        </p:txBody>
      </p:sp>
    </p:spTree>
    <p:extLst>
      <p:ext uri="{BB962C8B-B14F-4D97-AF65-F5344CB8AC3E}">
        <p14:creationId xmlns:p14="http://schemas.microsoft.com/office/powerpoint/2010/main" val="534950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Em resumo, a LGPD prevê penas severas em caso de descumprimento desta lei.</a:t>
            </a:r>
          </a:p>
          <a:p>
            <a:r>
              <a:rPr lang="pt-BR" dirty="0">
                <a:latin typeface="Verdana" panose="020B0604030504040204" pitchFamily="34" charset="0"/>
                <a:ea typeface="Verdana" panose="020B0604030504040204" pitchFamily="34" charset="0"/>
              </a:rPr>
              <a:t>É necessário que haja clareza no tratamento de dados pessoais coletados.</a:t>
            </a:r>
          </a:p>
          <a:p>
            <a:r>
              <a:rPr lang="pt-BR" dirty="0">
                <a:latin typeface="Verdana" panose="020B0604030504040204" pitchFamily="34" charset="0"/>
                <a:ea typeface="Verdana" panose="020B0604030504040204" pitchFamily="34" charset="0"/>
              </a:rPr>
              <a:t>Também precisamos permitir que os titulares de dados exerçam seus direitos. </a:t>
            </a:r>
          </a:p>
          <a:p>
            <a:r>
              <a:rPr lang="pt-BR" dirty="0">
                <a:latin typeface="Verdana" panose="020B0604030504040204" pitchFamily="34" charset="0"/>
                <a:ea typeface="Verdana" panose="020B0604030504040204" pitchFamily="34" charset="0"/>
              </a:rPr>
              <a:t>Tudo isso levará tempo e recursos para ser implementado.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10</a:t>
            </a:fld>
            <a:endParaRPr lang="en-GB"/>
          </a:p>
        </p:txBody>
      </p:sp>
    </p:spTree>
    <p:extLst>
      <p:ext uri="{BB962C8B-B14F-4D97-AF65-F5344CB8AC3E}">
        <p14:creationId xmlns:p14="http://schemas.microsoft.com/office/powerpoint/2010/main" val="604736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2/1/2022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712117" y="2657446"/>
            <a:ext cx="5719763" cy="2160239"/>
          </a:xfrm>
        </p:spPr>
        <p:txBody>
          <a:bodyPr/>
          <a:lstStyle/>
          <a:p>
            <a:pPr marL="0" marR="0" indent="0" algn="ctr">
              <a:buNone/>
            </a:pPr>
            <a:r>
              <a:rPr lang="pt-BR" altLang="en-US" sz="4000" b="1" dirty="0">
                <a:latin typeface="Arial" charset="0"/>
                <a:cs typeface="Arial" charset="0"/>
              </a:rPr>
              <a:t>O Sistema de Gestão Ambiental: ISO 14001</a:t>
            </a:r>
          </a:p>
        </p:txBody>
      </p:sp>
      <p:pic>
        <p:nvPicPr>
          <p:cNvPr id="4" name="Picture 3" descr="A screen shot of a computer&#10;&#10;Description automatically generated">
            <a:extLst>
              <a:ext uri="{FF2B5EF4-FFF2-40B4-BE49-F238E27FC236}">
                <a16:creationId xmlns:a16="http://schemas.microsoft.com/office/drawing/2014/main" id="{DAF21853-A95E-434E-B4B9-2990629FE2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2" y="404664"/>
            <a:ext cx="6391275" cy="13144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701824"/>
            <a:ext cx="8229600" cy="1143000"/>
          </a:xfrm>
        </p:spPr>
        <p:txBody>
          <a:bodyPr/>
          <a:lstStyle/>
          <a:p>
            <a:r>
              <a:rPr lang="en-GB" altLang="en-US" dirty="0" err="1"/>
              <a:t>Conclusão</a:t>
            </a:r>
            <a:endParaRPr lang="en-GB" altLang="en-US" dirty="0"/>
          </a:p>
        </p:txBody>
      </p:sp>
      <p:sp>
        <p:nvSpPr>
          <p:cNvPr id="5" name="Content Placeholder 2">
            <a:extLst>
              <a:ext uri="{FF2B5EF4-FFF2-40B4-BE49-F238E27FC236}">
                <a16:creationId xmlns:a16="http://schemas.microsoft.com/office/drawing/2014/main" id="{D779CEF3-98C7-4502-9918-E7340D6E2BE4}"/>
              </a:ext>
            </a:extLst>
          </p:cNvPr>
          <p:cNvSpPr txBox="1">
            <a:spLocks/>
          </p:cNvSpPr>
          <p:nvPr/>
        </p:nvSpPr>
        <p:spPr bwMode="auto">
          <a:xfrm>
            <a:off x="457200" y="1916832"/>
            <a:ext cx="8229600" cy="4536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lumMod val="75000"/>
                </a:schemeClr>
              </a:buClr>
            </a:pPr>
            <a:r>
              <a:rPr lang="pt-BR" sz="2000" dirty="0">
                <a:latin typeface="Verdana" panose="020B0604030504040204" pitchFamily="34" charset="0"/>
                <a:ea typeface="Verdana" panose="020B0604030504040204" pitchFamily="34" charset="0"/>
                <a:cs typeface="Arial" panose="020B0604020202020204" pitchFamily="34" charset="0"/>
              </a:rPr>
              <a:t>É de suma importância que a empresa preencha todos os requisitos do Sistema de Gestão Ambiental para se tornar uma empresa verde e amiga do meio ambiente. </a:t>
            </a:r>
          </a:p>
          <a:p>
            <a:pPr>
              <a:buClr>
                <a:schemeClr val="tx2">
                  <a:lumMod val="75000"/>
                </a:schemeClr>
              </a:buClr>
            </a:pPr>
            <a:endParaRPr lang="pt-BR" sz="2000" dirty="0">
              <a:latin typeface="Verdana" panose="020B0604030504040204" pitchFamily="34" charset="0"/>
              <a:ea typeface="Verdana" panose="020B0604030504040204" pitchFamily="34" charset="0"/>
              <a:cs typeface="Arial" panose="020B0604020202020204" pitchFamily="34" charset="0"/>
            </a:endParaRPr>
          </a:p>
          <a:p>
            <a:pPr>
              <a:buClr>
                <a:schemeClr val="tx2">
                  <a:lumMod val="75000"/>
                </a:schemeClr>
              </a:buClr>
            </a:pPr>
            <a:r>
              <a:rPr lang="pt-BR" sz="2000" dirty="0">
                <a:latin typeface="Verdana" panose="020B0604030504040204" pitchFamily="34" charset="0"/>
                <a:ea typeface="Verdana" panose="020B0604030504040204" pitchFamily="34" charset="0"/>
                <a:cs typeface="Arial" panose="020B0604020202020204" pitchFamily="34" charset="0"/>
              </a:rPr>
              <a:t>O projeto da ISO 14001 é dividido em 09 etapas muito bem desenvolvidas. </a:t>
            </a:r>
          </a:p>
          <a:p>
            <a:pPr>
              <a:buClr>
                <a:schemeClr val="tx2">
                  <a:lumMod val="75000"/>
                </a:schemeClr>
              </a:buClr>
            </a:pPr>
            <a:endParaRPr lang="pt-BR" sz="2000" dirty="0">
              <a:latin typeface="Verdana" panose="020B0604030504040204" pitchFamily="34" charset="0"/>
              <a:ea typeface="Verdana" panose="020B0604030504040204" pitchFamily="34" charset="0"/>
              <a:cs typeface="Arial" panose="020B0604020202020204" pitchFamily="34" charset="0"/>
            </a:endParaRPr>
          </a:p>
          <a:p>
            <a:pPr>
              <a:buClr>
                <a:schemeClr val="tx2">
                  <a:lumMod val="75000"/>
                </a:schemeClr>
              </a:buClr>
            </a:pPr>
            <a:r>
              <a:rPr lang="pt-BR" sz="2000" dirty="0">
                <a:latin typeface="Verdana" panose="020B0604030504040204" pitchFamily="34" charset="0"/>
                <a:ea typeface="Verdana" panose="020B0604030504040204" pitchFamily="34" charset="0"/>
                <a:cs typeface="Arial" panose="020B0604020202020204" pitchFamily="34" charset="0"/>
              </a:rPr>
              <a:t>É necessário delimitar uma equipe e comitê do projeto, bem como definir etapas e prazos para execução </a:t>
            </a:r>
            <a:r>
              <a:rPr lang="pt-BR" sz="2000">
                <a:latin typeface="Verdana" panose="020B0604030504040204" pitchFamily="34" charset="0"/>
                <a:ea typeface="Verdana" panose="020B0604030504040204" pitchFamily="34" charset="0"/>
                <a:cs typeface="Arial" panose="020B0604020202020204" pitchFamily="34" charset="0"/>
              </a:rPr>
              <a:t>do projeto. </a:t>
            </a:r>
            <a:endParaRPr lang="en-GB" sz="2000" dirty="0">
              <a:latin typeface="Verdana" panose="020B0604030504040204" pitchFamily="34" charset="0"/>
              <a:ea typeface="Verdana" panose="020B0604030504040204" pitchFamily="34" charset="0"/>
            </a:endParaRPr>
          </a:p>
          <a:p>
            <a:endParaRPr lang="en-GB" dirty="0"/>
          </a:p>
          <a:p>
            <a:endParaRPr lang="en-GB" dirty="0"/>
          </a:p>
        </p:txBody>
      </p:sp>
    </p:spTree>
    <p:extLst>
      <p:ext uri="{BB962C8B-B14F-4D97-AF65-F5344CB8AC3E}">
        <p14:creationId xmlns:p14="http://schemas.microsoft.com/office/powerpoint/2010/main" val="3368788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771800" y="2564904"/>
            <a:ext cx="3394720" cy="1143000"/>
          </a:xfrm>
        </p:spPr>
        <p:txBody>
          <a:bodyPr/>
          <a:lstStyle/>
          <a:p>
            <a:pPr algn="ctr"/>
            <a:r>
              <a:rPr lang="en-GB" dirty="0" err="1"/>
              <a:t>Dúvidas</a:t>
            </a:r>
            <a:endParaRPr lang="en-GB" dirty="0"/>
          </a:p>
        </p:txBody>
      </p:sp>
    </p:spTree>
    <p:extLst>
      <p:ext uri="{BB962C8B-B14F-4D97-AF65-F5344CB8AC3E}">
        <p14:creationId xmlns:p14="http://schemas.microsoft.com/office/powerpoint/2010/main" val="2413048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6551" y="208304"/>
            <a:ext cx="8229600" cy="1143000"/>
          </a:xfrm>
        </p:spPr>
        <p:txBody>
          <a:bodyPr/>
          <a:lstStyle/>
          <a:p>
            <a:r>
              <a:rPr lang="en-GB" altLang="en-US" dirty="0" err="1"/>
              <a:t>Tópicos</a:t>
            </a:r>
            <a:endParaRPr lang="en-GB" altLang="en-US" dirty="0"/>
          </a:p>
        </p:txBody>
      </p:sp>
      <p:sp>
        <p:nvSpPr>
          <p:cNvPr id="14339" name="Content Placeholder 2"/>
          <p:cNvSpPr>
            <a:spLocks noGrp="1"/>
          </p:cNvSpPr>
          <p:nvPr>
            <p:ph idx="1"/>
          </p:nvPr>
        </p:nvSpPr>
        <p:spPr>
          <a:xfrm>
            <a:off x="456551" y="1556792"/>
            <a:ext cx="8229600" cy="4824536"/>
          </a:xfrm>
        </p:spPr>
        <p:txBody>
          <a:bodyPr/>
          <a:lstStyle/>
          <a:p>
            <a:r>
              <a:rPr lang="pt-BR" altLang="en-US" dirty="0">
                <a:ea typeface="Verdana" panose="020B0604030504040204" pitchFamily="34" charset="0"/>
                <a:cs typeface="Arial" charset="0"/>
              </a:rPr>
              <a:t>O que é a ISO 14001?</a:t>
            </a:r>
          </a:p>
          <a:p>
            <a:r>
              <a:rPr lang="pt-BR" altLang="en-US" dirty="0">
                <a:ea typeface="Verdana" panose="020B0604030504040204" pitchFamily="34" charset="0"/>
                <a:cs typeface="Arial" charset="0"/>
              </a:rPr>
              <a:t>Vantagens de ser uma empresa verde</a:t>
            </a:r>
          </a:p>
          <a:p>
            <a:r>
              <a:rPr lang="pt-BR" altLang="en-US" dirty="0">
                <a:ea typeface="Verdana" panose="020B0604030504040204" pitchFamily="34" charset="0"/>
                <a:cs typeface="Arial" charset="0"/>
              </a:rPr>
              <a:t>Levantamento de Impactos Ambientais</a:t>
            </a:r>
          </a:p>
          <a:p>
            <a:r>
              <a:rPr lang="pt-BR" altLang="en-US" dirty="0">
                <a:ea typeface="Verdana" panose="020B0604030504040204" pitchFamily="34" charset="0"/>
                <a:cs typeface="Arial" charset="0"/>
              </a:rPr>
              <a:t>Avaliação de fornecedores </a:t>
            </a:r>
          </a:p>
          <a:p>
            <a:r>
              <a:rPr lang="pt-BR" altLang="en-US" dirty="0">
                <a:ea typeface="Verdana" panose="020B0604030504040204" pitchFamily="34" charset="0"/>
                <a:cs typeface="Arial" charset="0"/>
              </a:rPr>
              <a:t>Políticas e boas práticas</a:t>
            </a:r>
          </a:p>
          <a:p>
            <a:r>
              <a:rPr lang="pt-BR" altLang="en-US" dirty="0">
                <a:ea typeface="Verdana" panose="020B0604030504040204" pitchFamily="34" charset="0"/>
                <a:cs typeface="Arial" charset="0"/>
              </a:rPr>
              <a:t>Avaliações de Impactos Ambientais</a:t>
            </a:r>
          </a:p>
          <a:p>
            <a:r>
              <a:rPr lang="pt-BR" altLang="en-US" dirty="0">
                <a:ea typeface="Verdana" panose="020B0604030504040204" pitchFamily="34" charset="0"/>
                <a:cs typeface="Arial" charset="0"/>
              </a:rPr>
              <a:t>Canal de Ouvidoria e Denúncias</a:t>
            </a:r>
          </a:p>
          <a:p>
            <a:r>
              <a:rPr lang="pt-BR" altLang="en-US" dirty="0">
                <a:ea typeface="Verdana" panose="020B0604030504040204" pitchFamily="34" charset="0"/>
                <a:cs typeface="Arial" charset="0"/>
              </a:rPr>
              <a:t>Procedimento de Emergências</a:t>
            </a:r>
          </a:p>
          <a:p>
            <a:r>
              <a:rPr lang="pt-BR" altLang="en-US" dirty="0">
                <a:ea typeface="Verdana" panose="020B0604030504040204" pitchFamily="34" charset="0"/>
                <a:cs typeface="Arial" charset="0"/>
              </a:rPr>
              <a:t>Conclusão</a:t>
            </a:r>
          </a:p>
          <a:p>
            <a:r>
              <a:rPr lang="pt-BR" altLang="en-US" dirty="0">
                <a:ea typeface="Verdana" panose="020B0604030504040204" pitchFamily="34" charset="0"/>
                <a:cs typeface="Arial" charset="0"/>
              </a:rPr>
              <a:t>Dúvidas</a:t>
            </a:r>
            <a:endParaRPr lang="en-GB" altLang="en-US" dirty="0">
              <a:ea typeface="Verdana" panose="020B0604030504040204" pitchFamily="34"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6087" y="265807"/>
            <a:ext cx="8229600" cy="1143000"/>
          </a:xfrm>
        </p:spPr>
        <p:txBody>
          <a:bodyPr/>
          <a:lstStyle/>
          <a:p>
            <a:r>
              <a:rPr lang="pt-BR" altLang="en-US" dirty="0"/>
              <a:t>O que é ISO 14001?</a:t>
            </a:r>
            <a:endParaRPr lang="en-GB" altLang="en-US" dirty="0"/>
          </a:p>
        </p:txBody>
      </p:sp>
      <p:sp>
        <p:nvSpPr>
          <p:cNvPr id="14339" name="Content Placeholder 2"/>
          <p:cNvSpPr>
            <a:spLocks noGrp="1"/>
          </p:cNvSpPr>
          <p:nvPr>
            <p:ph idx="1"/>
          </p:nvPr>
        </p:nvSpPr>
        <p:spPr>
          <a:xfrm>
            <a:off x="446087" y="1556792"/>
            <a:ext cx="8229600" cy="4463901"/>
          </a:xfrm>
        </p:spPr>
        <p:txBody>
          <a:bodyPr/>
          <a:lstStyle/>
          <a:p>
            <a:r>
              <a:rPr lang="pt-BR" altLang="en-US" sz="2300" dirty="0">
                <a:ea typeface="Verdana" panose="020B0604030504040204" pitchFamily="34" charset="0"/>
                <a:cs typeface="Arial" charset="0"/>
              </a:rPr>
              <a:t>A ABNT NBR ISO 14001 especifica um Sistema de Gestão Ambiental que permite a empresa desenvolver uma cultura sustentável.</a:t>
            </a:r>
          </a:p>
          <a:p>
            <a:endParaRPr lang="pt-BR" altLang="en-US" sz="2300" dirty="0">
              <a:ea typeface="Verdana" panose="020B0604030504040204" pitchFamily="34" charset="0"/>
              <a:cs typeface="Arial" charset="0"/>
            </a:endParaRPr>
          </a:p>
          <a:p>
            <a:r>
              <a:rPr lang="pt-BR" altLang="en-US" sz="2300" dirty="0">
                <a:ea typeface="Verdana" panose="020B0604030504040204" pitchFamily="34" charset="0"/>
                <a:cs typeface="Arial" charset="0"/>
              </a:rPr>
              <a:t>É aplicável à qualquer tipo de organização que tem por objetivo obter um desempenho ambiental correto. </a:t>
            </a:r>
          </a:p>
          <a:p>
            <a:endParaRPr lang="pt-BR" altLang="en-US" sz="2300" dirty="0">
              <a:ea typeface="Verdana" panose="020B0604030504040204" pitchFamily="34" charset="0"/>
              <a:cs typeface="Arial" charset="0"/>
            </a:endParaRPr>
          </a:p>
          <a:p>
            <a:r>
              <a:rPr lang="pt-BR" altLang="en-US" sz="2300" dirty="0">
                <a:ea typeface="Verdana" panose="020B0604030504040204" pitchFamily="34" charset="0"/>
                <a:cs typeface="Arial" charset="0"/>
              </a:rPr>
              <a:t>É uma norma internacional que permite a empresa demonstrar o compromisso com a proteção ao meio ambiente.</a:t>
            </a:r>
          </a:p>
          <a:p>
            <a:endParaRPr lang="pt-BR" altLang="en-US" sz="2300" dirty="0">
              <a:latin typeface="Arial" charset="0"/>
              <a:cs typeface="Arial" charset="0"/>
            </a:endParaRPr>
          </a:p>
        </p:txBody>
      </p:sp>
    </p:spTree>
    <p:extLst>
      <p:ext uri="{BB962C8B-B14F-4D97-AF65-F5344CB8AC3E}">
        <p14:creationId xmlns:p14="http://schemas.microsoft.com/office/powerpoint/2010/main" val="2185725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47564" y="-13692"/>
            <a:ext cx="8229600" cy="1143000"/>
          </a:xfrm>
        </p:spPr>
        <p:txBody>
          <a:bodyPr/>
          <a:lstStyle/>
          <a:p>
            <a:r>
              <a:rPr lang="en-GB" altLang="en-US" dirty="0" err="1"/>
              <a:t>Vantagens</a:t>
            </a:r>
            <a:r>
              <a:rPr lang="en-GB" altLang="en-US" dirty="0"/>
              <a:t> de ser </a:t>
            </a:r>
            <a:r>
              <a:rPr lang="en-GB" altLang="en-US" dirty="0" err="1"/>
              <a:t>uma</a:t>
            </a:r>
            <a:r>
              <a:rPr lang="en-GB" altLang="en-US" dirty="0"/>
              <a:t> </a:t>
            </a:r>
            <a:r>
              <a:rPr lang="en-GB" altLang="en-US" dirty="0" err="1"/>
              <a:t>empresa</a:t>
            </a:r>
            <a:r>
              <a:rPr lang="en-GB" altLang="en-US" dirty="0"/>
              <a:t> Verde</a:t>
            </a:r>
          </a:p>
        </p:txBody>
      </p:sp>
      <p:sp>
        <p:nvSpPr>
          <p:cNvPr id="14339" name="Content Placeholder 2"/>
          <p:cNvSpPr>
            <a:spLocks noGrp="1"/>
          </p:cNvSpPr>
          <p:nvPr>
            <p:ph idx="1"/>
          </p:nvPr>
        </p:nvSpPr>
        <p:spPr>
          <a:xfrm>
            <a:off x="266836" y="1016732"/>
            <a:ext cx="8594429" cy="4824536"/>
          </a:xfrm>
        </p:spPr>
        <p:txBody>
          <a:bodyPr>
            <a:normAutofit lnSpcReduction="10000"/>
          </a:bodyPr>
          <a:lstStyle/>
          <a:p>
            <a:pPr marL="0" indent="0">
              <a:buNone/>
            </a:pPr>
            <a:r>
              <a:rPr lang="en-GB" altLang="en-US" dirty="0">
                <a:ea typeface="Verdana" panose="020B0604030504040204" pitchFamily="34" charset="0"/>
                <a:cs typeface="Arial" charset="0"/>
              </a:rPr>
              <a:t>As </a:t>
            </a:r>
            <a:r>
              <a:rPr lang="en-GB" altLang="en-US" dirty="0" err="1">
                <a:ea typeface="Verdana" panose="020B0604030504040204" pitchFamily="34" charset="0"/>
                <a:cs typeface="Arial" charset="0"/>
              </a:rPr>
              <a:t>vantagens</a:t>
            </a:r>
            <a:r>
              <a:rPr lang="en-GB" altLang="en-US" dirty="0">
                <a:ea typeface="Verdana" panose="020B0604030504040204" pitchFamily="34" charset="0"/>
                <a:cs typeface="Arial" charset="0"/>
              </a:rPr>
              <a:t> de se </a:t>
            </a:r>
            <a:r>
              <a:rPr lang="en-GB" altLang="en-US" dirty="0" err="1">
                <a:ea typeface="Verdana" panose="020B0604030504040204" pitchFamily="34" charset="0"/>
                <a:cs typeface="Arial" charset="0"/>
              </a:rPr>
              <a:t>tornar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uma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empresa</a:t>
            </a:r>
            <a:r>
              <a:rPr lang="en-GB" altLang="en-US" dirty="0">
                <a:ea typeface="Verdana" panose="020B0604030504040204" pitchFamily="34" charset="0"/>
                <a:cs typeface="Arial" charset="0"/>
              </a:rPr>
              <a:t> amiga do </a:t>
            </a:r>
            <a:r>
              <a:rPr lang="en-GB" altLang="en-US" dirty="0" err="1">
                <a:ea typeface="Verdana" panose="020B0604030504040204" pitchFamily="34" charset="0"/>
                <a:cs typeface="Arial" charset="0"/>
              </a:rPr>
              <a:t>meio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ambiente</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são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várias</a:t>
            </a:r>
            <a:r>
              <a:rPr lang="en-GB" altLang="en-US" dirty="0">
                <a:ea typeface="Verdana" panose="020B0604030504040204" pitchFamily="34" charset="0"/>
                <a:cs typeface="Arial" charset="0"/>
              </a:rPr>
              <a:t>, mas as </a:t>
            </a:r>
            <a:r>
              <a:rPr lang="en-GB" altLang="en-US" dirty="0" err="1">
                <a:ea typeface="Verdana" panose="020B0604030504040204" pitchFamily="34" charset="0"/>
                <a:cs typeface="Arial" charset="0"/>
              </a:rPr>
              <a:t>principais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são</a:t>
            </a:r>
            <a:r>
              <a:rPr lang="en-GB" altLang="en-US" dirty="0">
                <a:ea typeface="Verdana" panose="020B0604030504040204" pitchFamily="34" charset="0"/>
                <a:cs typeface="Arial" charset="0"/>
              </a:rPr>
              <a:t>:</a:t>
            </a:r>
          </a:p>
          <a:p>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Despesas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operacionais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fixas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mais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baixas</a:t>
            </a:r>
            <a:r>
              <a:rPr lang="en-GB" altLang="en-US" dirty="0">
                <a:ea typeface="Verdana" panose="020B0604030504040204" pitchFamily="34" charset="0"/>
                <a:cs typeface="Arial" charset="0"/>
              </a:rPr>
              <a:t>;</a:t>
            </a:r>
          </a:p>
          <a:p>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Posição</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visibilidade</a:t>
            </a:r>
            <a:r>
              <a:rPr lang="en-GB" altLang="en-US" dirty="0">
                <a:ea typeface="Verdana" panose="020B0604030504040204" pitchFamily="34" charset="0"/>
                <a:cs typeface="Arial" charset="0"/>
              </a:rPr>
              <a:t> positive com </a:t>
            </a:r>
            <a:r>
              <a:rPr lang="en-GB" altLang="en-US" dirty="0" err="1">
                <a:ea typeface="Verdana" panose="020B0604030504040204" pitchFamily="34" charset="0"/>
                <a:cs typeface="Arial" charset="0"/>
              </a:rPr>
              <a:t>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consumidores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fornecedores</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investidores</a:t>
            </a:r>
            <a:r>
              <a:rPr lang="en-GB" altLang="en-US" dirty="0">
                <a:ea typeface="Verdana" panose="020B0604030504040204" pitchFamily="34" charset="0"/>
                <a:cs typeface="Arial" charset="0"/>
              </a:rPr>
              <a:t>; </a:t>
            </a:r>
          </a:p>
          <a:p>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Menores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riscos</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impactos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meio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ambiente</a:t>
            </a:r>
            <a:r>
              <a:rPr lang="en-GB" altLang="en-US" dirty="0">
                <a:ea typeface="Verdana" panose="020B0604030504040204" pitchFamily="34" charset="0"/>
                <a:cs typeface="Arial" charset="0"/>
              </a:rPr>
              <a:t>; </a:t>
            </a:r>
          </a:p>
          <a:p>
            <a:endParaRPr lang="en-GB" altLang="en-US" dirty="0">
              <a:ea typeface="Verdana" panose="020B0604030504040204" pitchFamily="34" charset="0"/>
              <a:cs typeface="Arial" charset="0"/>
            </a:endParaRPr>
          </a:p>
          <a:p>
            <a:r>
              <a:rPr lang="en-GB" altLang="en-US" dirty="0">
                <a:ea typeface="Verdana" panose="020B0604030504040204" pitchFamily="34" charset="0"/>
                <a:cs typeface="Arial" charset="0"/>
              </a:rPr>
              <a:t>Protege </a:t>
            </a:r>
            <a:r>
              <a:rPr lang="en-GB" altLang="en-US" dirty="0" err="1">
                <a:ea typeface="Verdana" panose="020B0604030504040204" pitchFamily="34" charset="0"/>
                <a:cs typeface="Arial" charset="0"/>
              </a:rPr>
              <a:t>gerações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futuras</a:t>
            </a:r>
            <a:r>
              <a:rPr lang="en-GB" altLang="en-US" dirty="0">
                <a:ea typeface="Verdana" panose="020B0604030504040204" pitchFamily="34" charset="0"/>
                <a:cs typeface="Arial" charset="0"/>
              </a:rPr>
              <a:t>;</a:t>
            </a:r>
          </a:p>
          <a:p>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Novas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oportunidades</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negócios</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parcerias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pelas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ações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ambientais</a:t>
            </a:r>
            <a:r>
              <a:rPr lang="en-GB" altLang="en-US" dirty="0">
                <a:ea typeface="Verdana" panose="020B0604030504040204" pitchFamily="34" charset="0"/>
                <a:cs typeface="Arial" charset="0"/>
              </a:rPr>
              <a:t>.</a:t>
            </a:r>
          </a:p>
          <a:p>
            <a:endParaRPr lang="en-GB" altLang="en-US" dirty="0">
              <a:ea typeface="Verdana" panose="020B0604030504040204" pitchFamily="34" charset="0"/>
              <a:cs typeface="Arial" charset="0"/>
            </a:endParaRPr>
          </a:p>
        </p:txBody>
      </p:sp>
    </p:spTree>
    <p:extLst>
      <p:ext uri="{BB962C8B-B14F-4D97-AF65-F5344CB8AC3E}">
        <p14:creationId xmlns:p14="http://schemas.microsoft.com/office/powerpoint/2010/main" val="301928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DBFF3D-EE91-45D7-9C5E-642DA7C4A447}"/>
              </a:ext>
            </a:extLst>
          </p:cNvPr>
          <p:cNvSpPr>
            <a:spLocks noGrp="1"/>
          </p:cNvSpPr>
          <p:nvPr>
            <p:ph type="title"/>
          </p:nvPr>
        </p:nvSpPr>
        <p:spPr/>
        <p:txBody>
          <a:bodyPr/>
          <a:lstStyle/>
          <a:p>
            <a:r>
              <a:rPr lang="pt-BR" dirty="0"/>
              <a:t>Levantamento de Impactos Ambientais</a:t>
            </a:r>
          </a:p>
        </p:txBody>
      </p:sp>
      <p:sp>
        <p:nvSpPr>
          <p:cNvPr id="3" name="Espaço Reservado para Conteúdo 2">
            <a:extLst>
              <a:ext uri="{FF2B5EF4-FFF2-40B4-BE49-F238E27FC236}">
                <a16:creationId xmlns:a16="http://schemas.microsoft.com/office/drawing/2014/main" id="{D60A648A-825F-46DE-A4B3-C2BA70D62235}"/>
              </a:ext>
            </a:extLst>
          </p:cNvPr>
          <p:cNvSpPr>
            <a:spLocks noGrp="1"/>
          </p:cNvSpPr>
          <p:nvPr>
            <p:ph idx="1"/>
          </p:nvPr>
        </p:nvSpPr>
        <p:spPr/>
        <p:txBody>
          <a:bodyPr/>
          <a:lstStyle/>
          <a:p>
            <a:r>
              <a:rPr lang="pt-BR" dirty="0"/>
              <a:t>O projeto de implementação da ISO 14001 prevê o levantamento de impactos ambientais. </a:t>
            </a:r>
          </a:p>
          <a:p>
            <a:endParaRPr lang="pt-BR" dirty="0"/>
          </a:p>
          <a:p>
            <a:r>
              <a:rPr lang="pt-BR" dirty="0"/>
              <a:t>Isso inclui um procedimento, ferramentas e planilhas. </a:t>
            </a:r>
          </a:p>
          <a:p>
            <a:endParaRPr lang="pt-BR" dirty="0"/>
          </a:p>
          <a:p>
            <a:r>
              <a:rPr lang="pt-BR" dirty="0"/>
              <a:t>Todos os setores da organização deverá passar pelo levantamento de impactos ambientais.</a:t>
            </a:r>
          </a:p>
          <a:p>
            <a:endParaRPr lang="pt-BR" dirty="0"/>
          </a:p>
          <a:p>
            <a:r>
              <a:rPr lang="pt-BR" dirty="0"/>
              <a:t>Objetivo: analisar quais os setores e processos de negócios, apresentam pontos de atenção obre os impactos do meio ambiente. </a:t>
            </a:r>
          </a:p>
        </p:txBody>
      </p:sp>
    </p:spTree>
    <p:extLst>
      <p:ext uri="{BB962C8B-B14F-4D97-AF65-F5344CB8AC3E}">
        <p14:creationId xmlns:p14="http://schemas.microsoft.com/office/powerpoint/2010/main" val="3801715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629816"/>
            <a:ext cx="8229600" cy="1143000"/>
          </a:xfrm>
        </p:spPr>
        <p:txBody>
          <a:bodyPr/>
          <a:lstStyle/>
          <a:p>
            <a:r>
              <a:rPr lang="en-GB" altLang="en-US" dirty="0" err="1"/>
              <a:t>Avaliação</a:t>
            </a:r>
            <a:r>
              <a:rPr lang="en-GB" altLang="en-US" dirty="0"/>
              <a:t> de </a:t>
            </a:r>
            <a:r>
              <a:rPr lang="en-GB" altLang="en-US" dirty="0" err="1"/>
              <a:t>Fornecedores</a:t>
            </a:r>
            <a:endParaRPr lang="en-GB" altLang="en-US" dirty="0"/>
          </a:p>
        </p:txBody>
      </p:sp>
      <p:sp>
        <p:nvSpPr>
          <p:cNvPr id="14339" name="Content Placeholder 2"/>
          <p:cNvSpPr>
            <a:spLocks noGrp="1"/>
          </p:cNvSpPr>
          <p:nvPr>
            <p:ph idx="1"/>
          </p:nvPr>
        </p:nvSpPr>
        <p:spPr>
          <a:xfrm>
            <a:off x="457200" y="1729895"/>
            <a:ext cx="8229600" cy="4572115"/>
          </a:xfrm>
        </p:spPr>
        <p:txBody>
          <a:bodyPr/>
          <a:lstStyle/>
          <a:p>
            <a:r>
              <a:rPr lang="en-GB" altLang="en-US" dirty="0">
                <a:latin typeface="Arial" charset="0"/>
                <a:cs typeface="Arial" charset="0"/>
              </a:rPr>
              <a:t>A </a:t>
            </a:r>
            <a:r>
              <a:rPr lang="en-GB" altLang="en-US" dirty="0" err="1">
                <a:latin typeface="Arial" charset="0"/>
                <a:cs typeface="Arial" charset="0"/>
              </a:rPr>
              <a:t>avaliação</a:t>
            </a:r>
            <a:r>
              <a:rPr lang="en-GB" altLang="en-US" dirty="0">
                <a:latin typeface="Arial" charset="0"/>
                <a:cs typeface="Arial" charset="0"/>
              </a:rPr>
              <a:t> de </a:t>
            </a:r>
            <a:r>
              <a:rPr lang="en-GB" altLang="en-US" dirty="0" err="1">
                <a:latin typeface="Arial" charset="0"/>
                <a:cs typeface="Arial" charset="0"/>
              </a:rPr>
              <a:t>fornecedores</a:t>
            </a:r>
            <a:r>
              <a:rPr lang="en-GB" altLang="en-US" dirty="0">
                <a:latin typeface="Arial" charset="0"/>
                <a:cs typeface="Arial" charset="0"/>
              </a:rPr>
              <a:t> é </a:t>
            </a:r>
            <a:r>
              <a:rPr lang="en-GB" altLang="en-US" dirty="0" err="1">
                <a:latin typeface="Arial" charset="0"/>
                <a:cs typeface="Arial" charset="0"/>
              </a:rPr>
              <a:t>muito</a:t>
            </a:r>
            <a:r>
              <a:rPr lang="en-GB" altLang="en-US" dirty="0">
                <a:latin typeface="Arial" charset="0"/>
                <a:cs typeface="Arial" charset="0"/>
              </a:rPr>
              <a:t> </a:t>
            </a:r>
            <a:r>
              <a:rPr lang="en-GB" altLang="en-US" dirty="0" err="1">
                <a:latin typeface="Arial" charset="0"/>
                <a:cs typeface="Arial" charset="0"/>
              </a:rPr>
              <a:t>importante</a:t>
            </a:r>
            <a:r>
              <a:rPr lang="en-GB" altLang="en-US" dirty="0">
                <a:latin typeface="Arial" charset="0"/>
                <a:cs typeface="Arial" charset="0"/>
              </a:rPr>
              <a:t> para a </a:t>
            </a:r>
            <a:r>
              <a:rPr lang="en-GB" altLang="en-US" dirty="0" err="1">
                <a:latin typeface="Arial" charset="0"/>
                <a:cs typeface="Arial" charset="0"/>
              </a:rPr>
              <a:t>conformidade</a:t>
            </a:r>
            <a:r>
              <a:rPr lang="en-GB" altLang="en-US" dirty="0">
                <a:latin typeface="Arial" charset="0"/>
                <a:cs typeface="Arial" charset="0"/>
              </a:rPr>
              <a:t> com o </a:t>
            </a:r>
            <a:r>
              <a:rPr lang="en-GB" altLang="en-US" dirty="0" err="1">
                <a:latin typeface="Arial" charset="0"/>
                <a:cs typeface="Arial" charset="0"/>
              </a:rPr>
              <a:t>meio</a:t>
            </a:r>
            <a:r>
              <a:rPr lang="en-GB" altLang="en-US" dirty="0">
                <a:latin typeface="Arial" charset="0"/>
                <a:cs typeface="Arial" charset="0"/>
              </a:rPr>
              <a:t> </a:t>
            </a:r>
            <a:r>
              <a:rPr lang="en-GB" altLang="en-US" dirty="0" err="1">
                <a:latin typeface="Arial" charset="0"/>
                <a:cs typeface="Arial" charset="0"/>
              </a:rPr>
              <a:t>ambiente</a:t>
            </a:r>
            <a:r>
              <a:rPr lang="en-GB" altLang="en-US" dirty="0">
                <a:latin typeface="Arial" charset="0"/>
                <a:cs typeface="Arial" charset="0"/>
              </a:rPr>
              <a:t>. </a:t>
            </a:r>
          </a:p>
          <a:p>
            <a:r>
              <a:rPr lang="en-GB" altLang="en-US" dirty="0" err="1">
                <a:latin typeface="Arial" charset="0"/>
                <a:cs typeface="Arial" charset="0"/>
              </a:rPr>
              <a:t>Precisamos</a:t>
            </a:r>
            <a:r>
              <a:rPr lang="en-GB" altLang="en-US" dirty="0">
                <a:latin typeface="Arial" charset="0"/>
                <a:cs typeface="Arial" charset="0"/>
              </a:rPr>
              <a:t> que as </a:t>
            </a:r>
            <a:r>
              <a:rPr lang="en-GB" altLang="en-US" dirty="0" err="1">
                <a:latin typeface="Arial" charset="0"/>
                <a:cs typeface="Arial" charset="0"/>
              </a:rPr>
              <a:t>empresas</a:t>
            </a:r>
            <a:r>
              <a:rPr lang="en-GB" altLang="en-US" dirty="0">
                <a:latin typeface="Arial" charset="0"/>
                <a:cs typeface="Arial" charset="0"/>
              </a:rPr>
              <a:t> </a:t>
            </a:r>
            <a:r>
              <a:rPr lang="en-GB" altLang="en-US" dirty="0" err="1">
                <a:latin typeface="Arial" charset="0"/>
                <a:cs typeface="Arial" charset="0"/>
              </a:rPr>
              <a:t>parceiras</a:t>
            </a:r>
            <a:r>
              <a:rPr lang="en-GB" altLang="en-US" dirty="0">
                <a:latin typeface="Arial" charset="0"/>
                <a:cs typeface="Arial" charset="0"/>
              </a:rPr>
              <a:t> </a:t>
            </a:r>
            <a:r>
              <a:rPr lang="en-GB" altLang="en-US" dirty="0" err="1">
                <a:latin typeface="Arial" charset="0"/>
                <a:cs typeface="Arial" charset="0"/>
              </a:rPr>
              <a:t>também</a:t>
            </a:r>
            <a:r>
              <a:rPr lang="en-GB" altLang="en-US" dirty="0">
                <a:latin typeface="Arial" charset="0"/>
                <a:cs typeface="Arial" charset="0"/>
              </a:rPr>
              <a:t> </a:t>
            </a:r>
            <a:r>
              <a:rPr lang="en-GB" altLang="en-US" dirty="0" err="1">
                <a:latin typeface="Arial" charset="0"/>
                <a:cs typeface="Arial" charset="0"/>
              </a:rPr>
              <a:t>estejam</a:t>
            </a:r>
            <a:r>
              <a:rPr lang="en-GB" altLang="en-US" dirty="0">
                <a:latin typeface="Arial" charset="0"/>
                <a:cs typeface="Arial" charset="0"/>
              </a:rPr>
              <a:t> </a:t>
            </a:r>
            <a:r>
              <a:rPr lang="en-GB" altLang="en-US" dirty="0" err="1">
                <a:latin typeface="Arial" charset="0"/>
                <a:cs typeface="Arial" charset="0"/>
              </a:rPr>
              <a:t>em</a:t>
            </a:r>
            <a:r>
              <a:rPr lang="en-GB" altLang="en-US" dirty="0">
                <a:latin typeface="Arial" charset="0"/>
                <a:cs typeface="Arial" charset="0"/>
              </a:rPr>
              <a:t> </a:t>
            </a:r>
            <a:r>
              <a:rPr lang="en-GB" altLang="en-US" dirty="0" err="1">
                <a:latin typeface="Arial" charset="0"/>
                <a:cs typeface="Arial" charset="0"/>
              </a:rPr>
              <a:t>conformidade</a:t>
            </a:r>
            <a:r>
              <a:rPr lang="en-GB" altLang="en-US" dirty="0">
                <a:latin typeface="Arial" charset="0"/>
                <a:cs typeface="Arial" charset="0"/>
              </a:rPr>
              <a:t> com o  </a:t>
            </a:r>
            <a:r>
              <a:rPr lang="en-GB" altLang="en-US" dirty="0" err="1">
                <a:latin typeface="Arial" charset="0"/>
                <a:cs typeface="Arial" charset="0"/>
              </a:rPr>
              <a:t>meio</a:t>
            </a:r>
            <a:r>
              <a:rPr lang="en-GB" altLang="en-US" dirty="0">
                <a:latin typeface="Arial" charset="0"/>
                <a:cs typeface="Arial" charset="0"/>
              </a:rPr>
              <a:t> </a:t>
            </a:r>
            <a:r>
              <a:rPr lang="en-GB" altLang="en-US" dirty="0" err="1">
                <a:latin typeface="Arial" charset="0"/>
                <a:cs typeface="Arial" charset="0"/>
              </a:rPr>
              <a:t>ambiente</a:t>
            </a:r>
            <a:r>
              <a:rPr lang="en-GB" altLang="en-US" dirty="0">
                <a:latin typeface="Arial" charset="0"/>
                <a:cs typeface="Arial" charset="0"/>
              </a:rPr>
              <a:t>. </a:t>
            </a:r>
          </a:p>
          <a:p>
            <a:endParaRPr lang="en-GB" altLang="en-US" dirty="0">
              <a:latin typeface="Arial" charset="0"/>
              <a:cs typeface="Arial" charset="0"/>
            </a:endParaRPr>
          </a:p>
          <a:p>
            <a:r>
              <a:rPr lang="en-GB" altLang="en-US" dirty="0" err="1">
                <a:latin typeface="Arial" charset="0"/>
                <a:cs typeface="Arial" charset="0"/>
              </a:rPr>
              <a:t>Isto</a:t>
            </a:r>
            <a:r>
              <a:rPr lang="en-GB" altLang="en-US" dirty="0">
                <a:latin typeface="Arial" charset="0"/>
                <a:cs typeface="Arial" charset="0"/>
              </a:rPr>
              <a:t> </a:t>
            </a:r>
            <a:r>
              <a:rPr lang="en-GB" altLang="en-US" dirty="0" err="1">
                <a:latin typeface="Arial" charset="0"/>
                <a:cs typeface="Arial" charset="0"/>
              </a:rPr>
              <a:t>inclui</a:t>
            </a:r>
            <a:r>
              <a:rPr lang="en-GB" altLang="en-US" dirty="0">
                <a:latin typeface="Arial" charset="0"/>
                <a:cs typeface="Arial" charset="0"/>
              </a:rPr>
              <a:t>, carta de </a:t>
            </a:r>
            <a:r>
              <a:rPr lang="en-GB" altLang="en-US" dirty="0" err="1">
                <a:latin typeface="Arial" charset="0"/>
                <a:cs typeface="Arial" charset="0"/>
              </a:rPr>
              <a:t>notificação</a:t>
            </a:r>
            <a:r>
              <a:rPr lang="en-GB" altLang="en-US" dirty="0">
                <a:latin typeface="Arial" charset="0"/>
                <a:cs typeface="Arial" charset="0"/>
              </a:rPr>
              <a:t> </a:t>
            </a:r>
            <a:r>
              <a:rPr lang="en-GB" altLang="en-US" dirty="0" err="1">
                <a:latin typeface="Arial" charset="0"/>
                <a:cs typeface="Arial" charset="0"/>
              </a:rPr>
              <a:t>aos</a:t>
            </a:r>
            <a:r>
              <a:rPr lang="en-GB" altLang="en-US" dirty="0">
                <a:latin typeface="Arial" charset="0"/>
                <a:cs typeface="Arial" charset="0"/>
              </a:rPr>
              <a:t> </a:t>
            </a:r>
            <a:r>
              <a:rPr lang="en-GB" altLang="en-US" dirty="0" err="1">
                <a:latin typeface="Arial" charset="0"/>
                <a:cs typeface="Arial" charset="0"/>
              </a:rPr>
              <a:t>fornecedores</a:t>
            </a:r>
            <a:r>
              <a:rPr lang="en-GB" altLang="en-US" dirty="0">
                <a:latin typeface="Arial" charset="0"/>
                <a:cs typeface="Arial" charset="0"/>
              </a:rPr>
              <a:t>, </a:t>
            </a:r>
            <a:r>
              <a:rPr lang="en-GB" altLang="en-US" dirty="0" err="1">
                <a:latin typeface="Arial" charset="0"/>
                <a:cs typeface="Arial" charset="0"/>
              </a:rPr>
              <a:t>planilhas,procedimento</a:t>
            </a:r>
            <a:r>
              <a:rPr lang="en-GB" altLang="en-US" dirty="0">
                <a:latin typeface="Arial" charset="0"/>
                <a:cs typeface="Arial" charset="0"/>
              </a:rPr>
              <a:t> e </a:t>
            </a:r>
            <a:r>
              <a:rPr lang="en-GB" altLang="en-US" dirty="0" err="1">
                <a:latin typeface="Arial" charset="0"/>
                <a:cs typeface="Arial" charset="0"/>
              </a:rPr>
              <a:t>formulários</a:t>
            </a:r>
            <a:r>
              <a:rPr lang="en-GB" altLang="en-US" dirty="0">
                <a:latin typeface="Arial" charset="0"/>
                <a:cs typeface="Arial" charset="0"/>
              </a:rPr>
              <a:t> de </a:t>
            </a:r>
            <a:r>
              <a:rPr lang="en-GB" altLang="en-US" dirty="0" err="1">
                <a:latin typeface="Arial" charset="0"/>
                <a:cs typeface="Arial" charset="0"/>
              </a:rPr>
              <a:t>avaliação</a:t>
            </a:r>
            <a:r>
              <a:rPr lang="en-GB" altLang="en-US" dirty="0">
                <a:latin typeface="Arial" charset="0"/>
                <a:cs typeface="Arial" charset="0"/>
              </a:rPr>
              <a:t>.</a:t>
            </a:r>
          </a:p>
          <a:p>
            <a:endParaRPr lang="en-GB" altLang="en-US" dirty="0">
              <a:latin typeface="Arial" charset="0"/>
              <a:cs typeface="Arial" charset="0"/>
            </a:endParaRPr>
          </a:p>
          <a:p>
            <a:r>
              <a:rPr lang="en-GB" altLang="en-US" dirty="0" err="1">
                <a:latin typeface="Arial" charset="0"/>
                <a:cs typeface="Arial" charset="0"/>
              </a:rPr>
              <a:t>Objetivo</a:t>
            </a:r>
            <a:r>
              <a:rPr lang="en-GB" altLang="en-US" dirty="0">
                <a:latin typeface="Arial" charset="0"/>
                <a:cs typeface="Arial" charset="0"/>
              </a:rPr>
              <a:t>: </a:t>
            </a:r>
            <a:r>
              <a:rPr lang="en-GB" altLang="en-US" dirty="0" err="1">
                <a:latin typeface="Arial" charset="0"/>
                <a:cs typeface="Arial" charset="0"/>
              </a:rPr>
              <a:t>garantir</a:t>
            </a:r>
            <a:r>
              <a:rPr lang="en-GB" altLang="en-US" dirty="0">
                <a:latin typeface="Arial" charset="0"/>
                <a:cs typeface="Arial" charset="0"/>
              </a:rPr>
              <a:t> que as </a:t>
            </a:r>
            <a:r>
              <a:rPr lang="en-GB" altLang="en-US" dirty="0" err="1">
                <a:latin typeface="Arial" charset="0"/>
                <a:cs typeface="Arial" charset="0"/>
              </a:rPr>
              <a:t>empresas</a:t>
            </a:r>
            <a:r>
              <a:rPr lang="en-GB" altLang="en-US" dirty="0">
                <a:latin typeface="Arial" charset="0"/>
                <a:cs typeface="Arial" charset="0"/>
              </a:rPr>
              <a:t> </a:t>
            </a:r>
            <a:r>
              <a:rPr lang="en-GB" altLang="en-US" dirty="0" err="1">
                <a:latin typeface="Arial" charset="0"/>
                <a:cs typeface="Arial" charset="0"/>
              </a:rPr>
              <a:t>fornecedoras</a:t>
            </a:r>
            <a:r>
              <a:rPr lang="en-GB" altLang="en-US" dirty="0">
                <a:latin typeface="Arial" charset="0"/>
                <a:cs typeface="Arial" charset="0"/>
              </a:rPr>
              <a:t> </a:t>
            </a:r>
            <a:r>
              <a:rPr lang="en-GB" altLang="en-US" dirty="0" err="1">
                <a:latin typeface="Arial" charset="0"/>
                <a:cs typeface="Arial" charset="0"/>
              </a:rPr>
              <a:t>tambem</a:t>
            </a:r>
            <a:r>
              <a:rPr lang="en-GB" altLang="en-US" dirty="0">
                <a:latin typeface="Arial" charset="0"/>
                <a:cs typeface="Arial" charset="0"/>
              </a:rPr>
              <a:t> </a:t>
            </a:r>
            <a:r>
              <a:rPr lang="en-GB" altLang="en-US" dirty="0" err="1">
                <a:latin typeface="Arial" charset="0"/>
                <a:cs typeface="Arial" charset="0"/>
              </a:rPr>
              <a:t>estejam</a:t>
            </a:r>
            <a:r>
              <a:rPr lang="en-GB" altLang="en-US" dirty="0">
                <a:latin typeface="Arial" charset="0"/>
                <a:cs typeface="Arial" charset="0"/>
              </a:rPr>
              <a:t> </a:t>
            </a:r>
            <a:r>
              <a:rPr lang="en-GB" altLang="en-US" dirty="0" err="1">
                <a:latin typeface="Arial" charset="0"/>
                <a:cs typeface="Arial" charset="0"/>
              </a:rPr>
              <a:t>em</a:t>
            </a:r>
            <a:r>
              <a:rPr lang="en-GB" altLang="en-US" dirty="0">
                <a:latin typeface="Arial" charset="0"/>
                <a:cs typeface="Arial" charset="0"/>
              </a:rPr>
              <a:t> </a:t>
            </a:r>
            <a:r>
              <a:rPr lang="en-GB" altLang="en-US" dirty="0" err="1">
                <a:latin typeface="Arial" charset="0"/>
                <a:cs typeface="Arial" charset="0"/>
              </a:rPr>
              <a:t>conformidade</a:t>
            </a:r>
            <a:r>
              <a:rPr lang="en-GB" altLang="en-US" dirty="0">
                <a:latin typeface="Arial" charset="0"/>
                <a:cs typeface="Arial" charset="0"/>
              </a:rPr>
              <a:t> com o </a:t>
            </a:r>
            <a:r>
              <a:rPr lang="en-GB" altLang="en-US" dirty="0" err="1">
                <a:latin typeface="Arial" charset="0"/>
                <a:cs typeface="Arial" charset="0"/>
              </a:rPr>
              <a:t>meio</a:t>
            </a:r>
            <a:r>
              <a:rPr lang="en-GB" altLang="en-US" dirty="0">
                <a:latin typeface="Arial" charset="0"/>
                <a:cs typeface="Arial" charset="0"/>
              </a:rPr>
              <a:t> </a:t>
            </a:r>
            <a:r>
              <a:rPr lang="en-GB" altLang="en-US" dirty="0" err="1">
                <a:latin typeface="Arial" charset="0"/>
                <a:cs typeface="Arial" charset="0"/>
              </a:rPr>
              <a:t>ambiente</a:t>
            </a:r>
            <a:r>
              <a:rPr lang="en-GB" altLang="en-US" dirty="0">
                <a:latin typeface="Arial" charset="0"/>
                <a:cs typeface="Arial" charset="0"/>
              </a:rPr>
              <a:t>, </a:t>
            </a:r>
            <a:r>
              <a:rPr lang="en-GB" altLang="en-US" dirty="0" err="1">
                <a:latin typeface="Arial" charset="0"/>
                <a:cs typeface="Arial" charset="0"/>
              </a:rPr>
              <a:t>criando</a:t>
            </a:r>
            <a:r>
              <a:rPr lang="en-GB" altLang="en-US" dirty="0">
                <a:latin typeface="Arial" charset="0"/>
                <a:cs typeface="Arial" charset="0"/>
              </a:rPr>
              <a:t> </a:t>
            </a:r>
            <a:r>
              <a:rPr lang="en-GB" altLang="en-US" dirty="0" err="1">
                <a:latin typeface="Arial" charset="0"/>
                <a:cs typeface="Arial" charset="0"/>
              </a:rPr>
              <a:t>uma</a:t>
            </a:r>
            <a:r>
              <a:rPr lang="en-GB" altLang="en-US" dirty="0">
                <a:latin typeface="Arial" charset="0"/>
                <a:cs typeface="Arial" charset="0"/>
              </a:rPr>
              <a:t> </a:t>
            </a:r>
            <a:r>
              <a:rPr lang="en-GB" altLang="en-US" dirty="0" err="1">
                <a:latin typeface="Arial" charset="0"/>
                <a:cs typeface="Arial" charset="0"/>
              </a:rPr>
              <a:t>cadeia</a:t>
            </a:r>
            <a:r>
              <a:rPr lang="en-GB" altLang="en-US" dirty="0">
                <a:latin typeface="Arial" charset="0"/>
                <a:cs typeface="Arial" charset="0"/>
              </a:rPr>
              <a:t> de </a:t>
            </a:r>
            <a:r>
              <a:rPr lang="en-GB" altLang="en-US" dirty="0" err="1">
                <a:latin typeface="Arial" charset="0"/>
                <a:cs typeface="Arial" charset="0"/>
              </a:rPr>
              <a:t>empresas</a:t>
            </a:r>
            <a:r>
              <a:rPr lang="en-GB" altLang="en-US" dirty="0">
                <a:latin typeface="Arial" charset="0"/>
                <a:cs typeface="Arial" charset="0"/>
              </a:rPr>
              <a:t> </a:t>
            </a:r>
            <a:r>
              <a:rPr lang="en-GB" altLang="en-US" dirty="0" err="1">
                <a:latin typeface="Arial" charset="0"/>
                <a:cs typeface="Arial" charset="0"/>
              </a:rPr>
              <a:t>sustentáveis</a:t>
            </a:r>
            <a:r>
              <a:rPr lang="en-GB" altLang="en-US" dirty="0">
                <a:latin typeface="Arial" charset="0"/>
                <a:cs typeface="Arial" charset="0"/>
              </a:rPr>
              <a:t>. </a:t>
            </a:r>
          </a:p>
        </p:txBody>
      </p:sp>
    </p:spTree>
    <p:extLst>
      <p:ext uri="{BB962C8B-B14F-4D97-AF65-F5344CB8AC3E}">
        <p14:creationId xmlns:p14="http://schemas.microsoft.com/office/powerpoint/2010/main" val="1442861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629816"/>
            <a:ext cx="8229600" cy="1143000"/>
          </a:xfrm>
        </p:spPr>
        <p:txBody>
          <a:bodyPr/>
          <a:lstStyle/>
          <a:p>
            <a:r>
              <a:rPr lang="en-GB" altLang="en-US" dirty="0"/>
              <a:t>Boas </a:t>
            </a:r>
            <a:r>
              <a:rPr lang="en-GB" altLang="en-US" dirty="0" err="1"/>
              <a:t>práticas</a:t>
            </a:r>
            <a:r>
              <a:rPr lang="en-GB" altLang="en-US" dirty="0"/>
              <a:t> e </a:t>
            </a:r>
            <a:r>
              <a:rPr lang="en-GB" altLang="en-US" dirty="0" err="1"/>
              <a:t>Políticas</a:t>
            </a:r>
            <a:endParaRPr lang="en-GB" altLang="en-US" dirty="0"/>
          </a:p>
        </p:txBody>
      </p:sp>
      <p:sp>
        <p:nvSpPr>
          <p:cNvPr id="14339" name="Content Placeholder 2"/>
          <p:cNvSpPr>
            <a:spLocks noGrp="1"/>
          </p:cNvSpPr>
          <p:nvPr>
            <p:ph idx="1"/>
          </p:nvPr>
        </p:nvSpPr>
        <p:spPr/>
        <p:txBody>
          <a:bodyPr>
            <a:normAutofit lnSpcReduction="10000"/>
          </a:bodyPr>
          <a:lstStyle/>
          <a:p>
            <a:r>
              <a:rPr lang="en-GB" altLang="en-US" dirty="0">
                <a:ea typeface="Verdana" panose="020B0604030504040204" pitchFamily="34" charset="0"/>
                <a:cs typeface="Arial" charset="0"/>
              </a:rPr>
              <a:t>Para </a:t>
            </a:r>
            <a:r>
              <a:rPr lang="en-GB" altLang="en-US" dirty="0" err="1">
                <a:ea typeface="Verdana" panose="020B0604030504040204" pitchFamily="34" charset="0"/>
                <a:cs typeface="Arial" charset="0"/>
              </a:rPr>
              <a:t>instituir</a:t>
            </a:r>
            <a:r>
              <a:rPr lang="en-GB" altLang="en-US" dirty="0">
                <a:ea typeface="Verdana" panose="020B0604030504040204" pitchFamily="34" charset="0"/>
                <a:cs typeface="Arial" charset="0"/>
              </a:rPr>
              <a:t> as boas </a:t>
            </a:r>
            <a:r>
              <a:rPr lang="en-GB" altLang="en-US" dirty="0" err="1">
                <a:ea typeface="Verdana" panose="020B0604030504040204" pitchFamily="34" charset="0"/>
                <a:cs typeface="Arial" charset="0"/>
              </a:rPr>
              <a:t>práticas</a:t>
            </a:r>
            <a:r>
              <a:rPr lang="en-GB" altLang="en-US" dirty="0">
                <a:ea typeface="Verdana" panose="020B0604030504040204" pitchFamily="34" charset="0"/>
                <a:cs typeface="Arial" charset="0"/>
              </a:rPr>
              <a:t> do </a:t>
            </a:r>
            <a:r>
              <a:rPr lang="en-GB" altLang="en-US" dirty="0" err="1">
                <a:ea typeface="Verdana" panose="020B0604030504040204" pitchFamily="34" charset="0"/>
                <a:cs typeface="Arial" charset="0"/>
              </a:rPr>
              <a:t>meio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ambiente</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na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organização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precisamos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criar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políticas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internas</a:t>
            </a:r>
            <a:r>
              <a:rPr lang="en-GB" altLang="en-US" dirty="0">
                <a:ea typeface="Verdana" panose="020B0604030504040204" pitchFamily="34" charset="0"/>
                <a:cs typeface="Arial" charset="0"/>
              </a:rPr>
              <a:t>. </a:t>
            </a:r>
          </a:p>
          <a:p>
            <a:endParaRPr lang="en-GB" altLang="en-US" dirty="0">
              <a:ea typeface="Verdana" panose="020B0604030504040204" pitchFamily="34" charset="0"/>
              <a:cs typeface="Arial" charset="0"/>
            </a:endParaRPr>
          </a:p>
          <a:p>
            <a:r>
              <a:rPr lang="en-GB" altLang="en-US" dirty="0">
                <a:ea typeface="Verdana" panose="020B0604030504040204" pitchFamily="34" charset="0"/>
                <a:cs typeface="Arial" charset="0"/>
              </a:rPr>
              <a:t>As </a:t>
            </a:r>
            <a:r>
              <a:rPr lang="en-GB" altLang="en-US" dirty="0" err="1">
                <a:ea typeface="Verdana" panose="020B0604030504040204" pitchFamily="34" charset="0"/>
                <a:cs typeface="Arial" charset="0"/>
              </a:rPr>
              <a:t>políticas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incluem</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aspectos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específicos</a:t>
            </a:r>
            <a:r>
              <a:rPr lang="en-GB" altLang="en-US" dirty="0">
                <a:ea typeface="Verdana" panose="020B0604030504040204" pitchFamily="34" charset="0"/>
                <a:cs typeface="Arial" charset="0"/>
              </a:rPr>
              <a:t> do </a:t>
            </a:r>
            <a:r>
              <a:rPr lang="en-GB" altLang="en-US" dirty="0" err="1">
                <a:ea typeface="Verdana" panose="020B0604030504040204" pitchFamily="34" charset="0"/>
                <a:cs typeface="Arial" charset="0"/>
              </a:rPr>
              <a:t>meio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ambiente</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institui</a:t>
            </a:r>
            <a:r>
              <a:rPr lang="en-GB" altLang="en-US" dirty="0">
                <a:ea typeface="Verdana" panose="020B0604030504040204" pitchFamily="34" charset="0"/>
                <a:cs typeface="Arial" charset="0"/>
              </a:rPr>
              <a:t> boas </a:t>
            </a:r>
            <a:r>
              <a:rPr lang="en-GB" altLang="en-US" dirty="0" err="1">
                <a:ea typeface="Verdana" panose="020B0604030504040204" pitchFamily="34" charset="0"/>
                <a:cs typeface="Arial" charset="0"/>
              </a:rPr>
              <a:t>práticas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na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organização</a:t>
            </a:r>
            <a:r>
              <a:rPr lang="en-GB" altLang="en-US" dirty="0">
                <a:ea typeface="Verdana" panose="020B0604030504040204" pitchFamily="34" charset="0"/>
                <a:cs typeface="Arial" charset="0"/>
              </a:rPr>
              <a:t>. </a:t>
            </a:r>
          </a:p>
          <a:p>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Inclui</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também</a:t>
            </a:r>
            <a:r>
              <a:rPr lang="en-GB" altLang="en-US" dirty="0">
                <a:ea typeface="Verdana" panose="020B0604030504040204" pitchFamily="34" charset="0"/>
                <a:cs typeface="Arial" charset="0"/>
              </a:rPr>
              <a:t> o </a:t>
            </a:r>
            <a:r>
              <a:rPr lang="en-GB" altLang="en-US" dirty="0" err="1">
                <a:ea typeface="Verdana" panose="020B0604030504040204" pitchFamily="34" charset="0"/>
                <a:cs typeface="Arial" charset="0"/>
              </a:rPr>
              <a:t>treinamento</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conscientização</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plano</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comunicação</a:t>
            </a:r>
            <a:r>
              <a:rPr lang="en-GB" altLang="en-US" dirty="0">
                <a:ea typeface="Verdana" panose="020B0604030504040204" pitchFamily="34" charset="0"/>
                <a:cs typeface="Arial" charset="0"/>
              </a:rPr>
              <a:t> para </a:t>
            </a:r>
            <a:r>
              <a:rPr lang="en-GB" altLang="en-US" dirty="0" err="1">
                <a:ea typeface="Verdana" panose="020B0604030504040204" pitchFamily="34" charset="0"/>
                <a:cs typeface="Arial" charset="0"/>
              </a:rPr>
              <a:t>alcançar</a:t>
            </a:r>
            <a:r>
              <a:rPr lang="en-GB" altLang="en-US" dirty="0">
                <a:ea typeface="Verdana" panose="020B0604030504040204" pitchFamily="34" charset="0"/>
                <a:cs typeface="Arial" charset="0"/>
              </a:rPr>
              <a:t> o </a:t>
            </a:r>
            <a:r>
              <a:rPr lang="en-GB" altLang="en-US" dirty="0" err="1">
                <a:ea typeface="Verdana" panose="020B0604030504040204" pitchFamily="34" charset="0"/>
                <a:cs typeface="Arial" charset="0"/>
              </a:rPr>
              <a:t>fim</a:t>
            </a:r>
            <a:r>
              <a:rPr lang="en-GB" altLang="en-US" dirty="0">
                <a:ea typeface="Verdana" panose="020B0604030504040204" pitchFamily="34" charset="0"/>
                <a:cs typeface="Arial" charset="0"/>
              </a:rPr>
              <a:t> que se </a:t>
            </a:r>
            <a:r>
              <a:rPr lang="en-GB" altLang="en-US" dirty="0" err="1">
                <a:ea typeface="Verdana" panose="020B0604030504040204" pitchFamily="34" charset="0"/>
                <a:cs typeface="Arial" charset="0"/>
              </a:rPr>
              <a:t>destina</a:t>
            </a:r>
            <a:r>
              <a:rPr lang="en-GB" altLang="en-US" dirty="0">
                <a:ea typeface="Verdana" panose="020B0604030504040204" pitchFamily="34" charset="0"/>
                <a:cs typeface="Arial" charset="0"/>
              </a:rPr>
              <a:t>.</a:t>
            </a:r>
          </a:p>
          <a:p>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Objetivo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manter</a:t>
            </a:r>
            <a:r>
              <a:rPr lang="en-GB" altLang="en-US" dirty="0">
                <a:ea typeface="Verdana" panose="020B0604030504040204" pitchFamily="34" charset="0"/>
                <a:cs typeface="Arial" charset="0"/>
              </a:rPr>
              <a:t> a </a:t>
            </a:r>
            <a:r>
              <a:rPr lang="en-GB" altLang="en-US" dirty="0" err="1">
                <a:ea typeface="Verdana" panose="020B0604030504040204" pitchFamily="34" charset="0"/>
                <a:cs typeface="Arial" charset="0"/>
              </a:rPr>
              <a:t>ideia</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empresa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sustentável</a:t>
            </a:r>
            <a:r>
              <a:rPr lang="en-GB" altLang="en-US" dirty="0">
                <a:ea typeface="Verdana" panose="020B0604030504040204" pitchFamily="34" charset="0"/>
                <a:cs typeface="Arial" charset="0"/>
              </a:rPr>
              <a:t> no </a:t>
            </a:r>
            <a:r>
              <a:rPr lang="en-GB" altLang="en-US" dirty="0" err="1">
                <a:ea typeface="Verdana" panose="020B0604030504040204" pitchFamily="34" charset="0"/>
                <a:cs typeface="Arial" charset="0"/>
              </a:rPr>
              <a:t>cotidiano</a:t>
            </a:r>
            <a:r>
              <a:rPr lang="en-GB" altLang="en-US" dirty="0">
                <a:ea typeface="Verdana" panose="020B0604030504040204" pitchFamily="34" charset="0"/>
                <a:cs typeface="Arial" charset="0"/>
              </a:rPr>
              <a:t> dos </a:t>
            </a:r>
            <a:r>
              <a:rPr lang="en-GB" altLang="en-US" dirty="0" err="1">
                <a:ea typeface="Verdana" panose="020B0604030504040204" pitchFamily="34" charset="0"/>
                <a:cs typeface="Arial" charset="0"/>
              </a:rPr>
              <a:t>trabalhadores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fornecedores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clientes</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terceiros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interessados</a:t>
            </a:r>
            <a:r>
              <a:rPr lang="en-GB" altLang="en-US" dirty="0">
                <a:ea typeface="Verdana" panose="020B0604030504040204" pitchFamily="34" charset="0"/>
                <a:cs typeface="Arial" charset="0"/>
              </a:rPr>
              <a:t>.</a:t>
            </a:r>
          </a:p>
        </p:txBody>
      </p:sp>
    </p:spTree>
    <p:extLst>
      <p:ext uri="{BB962C8B-B14F-4D97-AF65-F5344CB8AC3E}">
        <p14:creationId xmlns:p14="http://schemas.microsoft.com/office/powerpoint/2010/main" val="1484434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629816"/>
            <a:ext cx="8229600" cy="1143000"/>
          </a:xfrm>
        </p:spPr>
        <p:txBody>
          <a:bodyPr/>
          <a:lstStyle/>
          <a:p>
            <a:r>
              <a:rPr lang="en-GB" altLang="en-US" dirty="0" err="1"/>
              <a:t>Avaliação</a:t>
            </a:r>
            <a:r>
              <a:rPr lang="en-GB" altLang="en-US" dirty="0"/>
              <a:t> de </a:t>
            </a:r>
            <a:r>
              <a:rPr lang="en-GB" altLang="en-US" dirty="0" err="1"/>
              <a:t>Impacto</a:t>
            </a:r>
            <a:r>
              <a:rPr lang="en-GB" altLang="en-US" dirty="0"/>
              <a:t> Ambiental</a:t>
            </a:r>
          </a:p>
        </p:txBody>
      </p:sp>
      <p:sp>
        <p:nvSpPr>
          <p:cNvPr id="14339" name="Content Placeholder 2"/>
          <p:cNvSpPr>
            <a:spLocks noGrp="1"/>
          </p:cNvSpPr>
          <p:nvPr>
            <p:ph idx="1"/>
          </p:nvPr>
        </p:nvSpPr>
        <p:spPr/>
        <p:txBody>
          <a:bodyPr/>
          <a:lstStyle/>
          <a:p>
            <a:r>
              <a:rPr lang="en-GB" altLang="en-US" dirty="0" err="1">
                <a:ea typeface="Verdana" panose="020B0604030504040204" pitchFamily="34" charset="0"/>
                <a:cs typeface="Arial" charset="0"/>
              </a:rPr>
              <a:t>Após</a:t>
            </a:r>
            <a:r>
              <a:rPr lang="en-GB" altLang="en-US" dirty="0">
                <a:ea typeface="Verdana" panose="020B0604030504040204" pitchFamily="34" charset="0"/>
                <a:cs typeface="Arial" charset="0"/>
              </a:rPr>
              <a:t> o </a:t>
            </a:r>
            <a:r>
              <a:rPr lang="en-GB" altLang="en-US" dirty="0" err="1">
                <a:ea typeface="Verdana" panose="020B0604030504040204" pitchFamily="34" charset="0"/>
                <a:cs typeface="Arial" charset="0"/>
              </a:rPr>
              <a:t>levantamento</a:t>
            </a:r>
            <a:r>
              <a:rPr lang="en-GB" altLang="en-US" dirty="0">
                <a:ea typeface="Verdana" panose="020B0604030504040204" pitchFamily="34" charset="0"/>
                <a:cs typeface="Arial" charset="0"/>
              </a:rPr>
              <a:t> dos </a:t>
            </a:r>
            <a:r>
              <a:rPr lang="en-GB" altLang="en-US" dirty="0" err="1">
                <a:ea typeface="Verdana" panose="020B0604030504040204" pitchFamily="34" charset="0"/>
                <a:cs typeface="Arial" charset="0"/>
              </a:rPr>
              <a:t>impactos</a:t>
            </a:r>
            <a:r>
              <a:rPr lang="en-GB" altLang="en-US" dirty="0">
                <a:ea typeface="Verdana" panose="020B0604030504040204" pitchFamily="34" charset="0"/>
                <a:cs typeface="Arial" charset="0"/>
              </a:rPr>
              <a:t>, é </a:t>
            </a:r>
            <a:r>
              <a:rPr lang="en-GB" altLang="en-US" dirty="0" err="1">
                <a:ea typeface="Verdana" panose="020B0604030504040204" pitchFamily="34" charset="0"/>
                <a:cs typeface="Arial" charset="0"/>
              </a:rPr>
              <a:t>necessário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realizar</a:t>
            </a:r>
            <a:r>
              <a:rPr lang="en-GB" altLang="en-US" dirty="0">
                <a:ea typeface="Verdana" panose="020B0604030504040204" pitchFamily="34" charset="0"/>
                <a:cs typeface="Arial" charset="0"/>
              </a:rPr>
              <a:t> a </a:t>
            </a:r>
            <a:r>
              <a:rPr lang="en-GB" altLang="en-US" dirty="0" err="1">
                <a:ea typeface="Verdana" panose="020B0604030504040204" pitchFamily="34" charset="0"/>
                <a:cs typeface="Arial" charset="0"/>
              </a:rPr>
              <a:t>avaliação</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impacto</a:t>
            </a:r>
            <a:r>
              <a:rPr lang="en-GB" altLang="en-US" dirty="0">
                <a:ea typeface="Verdana" panose="020B0604030504040204" pitchFamily="34" charset="0"/>
                <a:cs typeface="Arial" charset="0"/>
              </a:rPr>
              <a:t> Ambiental, </a:t>
            </a:r>
            <a:r>
              <a:rPr lang="en-GB" altLang="en-US" dirty="0" err="1">
                <a:ea typeface="Verdana" panose="020B0604030504040204" pitchFamily="34" charset="0"/>
                <a:cs typeface="Arial" charset="0"/>
              </a:rPr>
              <a:t>demonstrando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assim</a:t>
            </a:r>
            <a:r>
              <a:rPr lang="en-GB" altLang="en-US" dirty="0">
                <a:ea typeface="Verdana" panose="020B0604030504040204" pitchFamily="34" charset="0"/>
                <a:cs typeface="Arial" charset="0"/>
              </a:rPr>
              <a:t> o </a:t>
            </a:r>
            <a:r>
              <a:rPr lang="en-GB" altLang="en-US" dirty="0" err="1">
                <a:ea typeface="Verdana" panose="020B0604030504040204" pitchFamily="34" charset="0"/>
                <a:cs typeface="Arial" charset="0"/>
              </a:rPr>
              <a:t>seu</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nível</a:t>
            </a:r>
            <a:r>
              <a:rPr lang="en-GB" altLang="en-US" dirty="0">
                <a:ea typeface="Verdana" panose="020B0604030504040204" pitchFamily="34" charset="0"/>
                <a:cs typeface="Arial" charset="0"/>
              </a:rPr>
              <a:t>. </a:t>
            </a:r>
          </a:p>
          <a:p>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Isso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inclui</a:t>
            </a:r>
            <a:r>
              <a:rPr lang="en-GB" altLang="en-US" dirty="0">
                <a:ea typeface="Verdana" panose="020B0604030504040204" pitchFamily="34" charset="0"/>
                <a:cs typeface="Arial" charset="0"/>
              </a:rPr>
              <a:t> o </a:t>
            </a:r>
            <a:r>
              <a:rPr lang="en-GB" altLang="en-US" dirty="0" err="1">
                <a:ea typeface="Verdana" panose="020B0604030504040204" pitchFamily="34" charset="0"/>
                <a:cs typeface="Arial" charset="0"/>
              </a:rPr>
              <a:t>procedimento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planilhas</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outras</a:t>
            </a:r>
            <a:r>
              <a:rPr lang="en-GB" altLang="en-US" dirty="0">
                <a:ea typeface="Verdana" panose="020B0604030504040204" pitchFamily="34" charset="0"/>
                <a:cs typeface="Arial" charset="0"/>
              </a:rPr>
              <a:t> ferramentas para a </a:t>
            </a:r>
            <a:r>
              <a:rPr lang="en-GB" altLang="en-US" dirty="0" err="1">
                <a:ea typeface="Verdana" panose="020B0604030504040204" pitchFamily="34" charset="0"/>
                <a:cs typeface="Arial" charset="0"/>
              </a:rPr>
              <a:t>execução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desta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etapa</a:t>
            </a:r>
            <a:r>
              <a:rPr lang="en-GB" altLang="en-US" dirty="0">
                <a:ea typeface="Verdana" panose="020B0604030504040204" pitchFamily="34" charset="0"/>
                <a:cs typeface="Arial" charset="0"/>
              </a:rPr>
              <a:t>. </a:t>
            </a:r>
          </a:p>
          <a:p>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Objetivo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Analisar</a:t>
            </a:r>
            <a:r>
              <a:rPr lang="en-GB" altLang="en-US" dirty="0">
                <a:ea typeface="Verdana" panose="020B0604030504040204" pitchFamily="34" charset="0"/>
                <a:cs typeface="Arial" charset="0"/>
              </a:rPr>
              <a:t> o </a:t>
            </a:r>
            <a:r>
              <a:rPr lang="en-GB" altLang="en-US" dirty="0" err="1">
                <a:ea typeface="Verdana" panose="020B0604030504040204" pitchFamily="34" charset="0"/>
                <a:cs typeface="Arial" charset="0"/>
              </a:rPr>
              <a:t>impacto</a:t>
            </a:r>
            <a:r>
              <a:rPr lang="en-GB" altLang="en-US" dirty="0">
                <a:ea typeface="Verdana" panose="020B0604030504040204" pitchFamily="34" charset="0"/>
                <a:cs typeface="Arial" charset="0"/>
              </a:rPr>
              <a:t> Ambiental que </a:t>
            </a:r>
            <a:r>
              <a:rPr lang="en-GB" altLang="en-US" dirty="0" err="1">
                <a:ea typeface="Verdana" panose="020B0604030504040204" pitchFamily="34" charset="0"/>
                <a:cs typeface="Arial" charset="0"/>
              </a:rPr>
              <a:t>foi</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reconhecido</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decidir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como</a:t>
            </a:r>
            <a:r>
              <a:rPr lang="en-GB" altLang="en-US" dirty="0">
                <a:ea typeface="Verdana" panose="020B0604030504040204" pitchFamily="34" charset="0"/>
                <a:cs typeface="Arial" charset="0"/>
              </a:rPr>
              <a:t> a </a:t>
            </a:r>
            <a:r>
              <a:rPr lang="en-GB" altLang="en-US" dirty="0" err="1">
                <a:ea typeface="Verdana" panose="020B0604030504040204" pitchFamily="34" charset="0"/>
                <a:cs typeface="Arial" charset="0"/>
              </a:rPr>
              <a:t>organização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irá</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proceder</a:t>
            </a:r>
            <a:r>
              <a:rPr lang="en-GB" altLang="en-US" dirty="0">
                <a:ea typeface="Verdana" panose="020B0604030504040204" pitchFamily="34" charset="0"/>
                <a:cs typeface="Arial" charset="0"/>
              </a:rPr>
              <a:t>. </a:t>
            </a:r>
          </a:p>
        </p:txBody>
      </p:sp>
    </p:spTree>
    <p:extLst>
      <p:ext uri="{BB962C8B-B14F-4D97-AF65-F5344CB8AC3E}">
        <p14:creationId xmlns:p14="http://schemas.microsoft.com/office/powerpoint/2010/main" val="3769437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629816"/>
            <a:ext cx="8229600" cy="1143000"/>
          </a:xfrm>
        </p:spPr>
        <p:txBody>
          <a:bodyPr/>
          <a:lstStyle/>
          <a:p>
            <a:r>
              <a:rPr lang="en-GB" altLang="en-US" dirty="0" err="1"/>
              <a:t>Procedimento</a:t>
            </a:r>
            <a:r>
              <a:rPr lang="en-GB" altLang="en-US" dirty="0"/>
              <a:t> de </a:t>
            </a:r>
            <a:r>
              <a:rPr lang="en-GB" altLang="en-US" dirty="0" err="1"/>
              <a:t>Emergências</a:t>
            </a:r>
            <a:endParaRPr lang="en-GB" altLang="en-US" dirty="0"/>
          </a:p>
        </p:txBody>
      </p:sp>
      <p:sp>
        <p:nvSpPr>
          <p:cNvPr id="14339" name="Content Placeholder 2"/>
          <p:cNvSpPr>
            <a:spLocks noGrp="1"/>
          </p:cNvSpPr>
          <p:nvPr>
            <p:ph idx="1"/>
          </p:nvPr>
        </p:nvSpPr>
        <p:spPr/>
        <p:txBody>
          <a:bodyPr/>
          <a:lstStyle/>
          <a:p>
            <a:r>
              <a:rPr lang="pt-BR" altLang="en-US" dirty="0">
                <a:ea typeface="Verdana" panose="020B0604030504040204" pitchFamily="34" charset="0"/>
                <a:cs typeface="Arial" charset="0"/>
              </a:rPr>
              <a:t>A empresa precisa estar preparada para lidar com emergências ambientais. </a:t>
            </a:r>
          </a:p>
          <a:p>
            <a:endParaRPr lang="pt-BR" dirty="0">
              <a:ea typeface="Verdana" panose="020B0604030504040204" pitchFamily="34" charset="0"/>
              <a:cs typeface="Arial" charset="0"/>
            </a:endParaRPr>
          </a:p>
          <a:p>
            <a:r>
              <a:rPr lang="pt-BR" dirty="0">
                <a:ea typeface="Verdana" panose="020B0604030504040204" pitchFamily="34" charset="0"/>
                <a:cs typeface="Arial" charset="0"/>
              </a:rPr>
              <a:t>Isso inclui procedimento, montagem de equipe, notificação, e outras ferramentas que possibilitem a organização de se resguardar quanto às emergências. </a:t>
            </a:r>
          </a:p>
          <a:p>
            <a:endParaRPr lang="pt-BR" dirty="0">
              <a:ea typeface="Verdana" panose="020B0604030504040204" pitchFamily="34" charset="0"/>
              <a:cs typeface="Arial" charset="0"/>
            </a:endParaRPr>
          </a:p>
          <a:p>
            <a:r>
              <a:rPr lang="pt-BR" dirty="0">
                <a:ea typeface="Verdana" panose="020B0604030504040204" pitchFamily="34" charset="0"/>
                <a:cs typeface="Arial" charset="0"/>
              </a:rPr>
              <a:t>Objetivo: manter um procedimento ativo na organização, bem como manter a equipe em formação para lidar com possíveis intercorrências.</a:t>
            </a:r>
            <a:endParaRPr lang="pt-BR" dirty="0">
              <a:ea typeface="Verdana" panose="020B0604030504040204" pitchFamily="34" charset="0"/>
            </a:endParaRPr>
          </a:p>
        </p:txBody>
      </p:sp>
    </p:spTree>
    <p:extLst>
      <p:ext uri="{BB962C8B-B14F-4D97-AF65-F5344CB8AC3E}">
        <p14:creationId xmlns:p14="http://schemas.microsoft.com/office/powerpoint/2010/main" val="3051135804"/>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33</TotalTime>
  <Words>1758</Words>
  <Application>Microsoft Office PowerPoint</Application>
  <PresentationFormat>Apresentação na tela (4:3)</PresentationFormat>
  <Paragraphs>169</Paragraphs>
  <Slides>11</Slides>
  <Notes>10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11</vt:i4>
      </vt:variant>
    </vt:vector>
  </HeadingPairs>
  <TitlesOfParts>
    <vt:vector size="16" baseType="lpstr">
      <vt:lpstr>Arial</vt:lpstr>
      <vt:lpstr>Calibri</vt:lpstr>
      <vt:lpstr>Verdana</vt:lpstr>
      <vt:lpstr>Wingdings 2</vt:lpstr>
      <vt:lpstr>Tutelas</vt:lpstr>
      <vt:lpstr>Apresentação do PowerPoint</vt:lpstr>
      <vt:lpstr>Tópicos</vt:lpstr>
      <vt:lpstr>O que é ISO 14001?</vt:lpstr>
      <vt:lpstr>Vantagens de ser uma empresa Verde</vt:lpstr>
      <vt:lpstr>Levantamento de Impactos Ambientais</vt:lpstr>
      <vt:lpstr>Avaliação de Fornecedores</vt:lpstr>
      <vt:lpstr>Boas práticas e Políticas</vt:lpstr>
      <vt:lpstr>Avaliação de Impacto Ambiental</vt:lpstr>
      <vt:lpstr>Procedimento de Emergências</vt:lpstr>
      <vt:lpstr>Conclusão</vt:lpstr>
      <vt:lpstr>Dúvidas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3</cp:revision>
  <dcterms:created xsi:type="dcterms:W3CDTF">2019-11-18T22:44:22Z</dcterms:created>
  <dcterms:modified xsi:type="dcterms:W3CDTF">2022-02-01T11:52:36Z</dcterms:modified>
</cp:coreProperties>
</file>